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4" r:id="rId5"/>
  </p:sldMasterIdLst>
  <p:notesMasterIdLst>
    <p:notesMasterId r:id="rId19"/>
  </p:notesMasterIdLst>
  <p:handoutMasterIdLst>
    <p:handoutMasterId r:id="rId20"/>
  </p:handoutMasterIdLst>
  <p:sldIdLst>
    <p:sldId id="257" r:id="rId6"/>
    <p:sldId id="926" r:id="rId7"/>
    <p:sldId id="927" r:id="rId8"/>
    <p:sldId id="932" r:id="rId9"/>
    <p:sldId id="938" r:id="rId10"/>
    <p:sldId id="941" r:id="rId11"/>
    <p:sldId id="942" r:id="rId12"/>
    <p:sldId id="928" r:id="rId13"/>
    <p:sldId id="935" r:id="rId14"/>
    <p:sldId id="939" r:id="rId15"/>
    <p:sldId id="940" r:id="rId16"/>
    <p:sldId id="930" r:id="rId17"/>
    <p:sldId id="931" r:id="rId18"/>
  </p:sldIdLst>
  <p:sldSz cx="12192000" cy="6858000"/>
  <p:notesSz cx="6797675" cy="9926638"/>
  <p:custShowLst>
    <p:custShow name="Custom Show 1" id="0">
      <p:sldLst/>
    </p:custShow>
    <p:custShow name="Custom Show 2" id="1">
      <p:sldLst/>
    </p:custShow>
    <p:custShow name="Custom Show 3" id="2">
      <p:sldLst/>
    </p:custShow>
    <p:custShow name="Custom Show 4" id="3">
      <p:sldLst/>
    </p:custShow>
    <p:custShow name="Custom Show 5" id="4">
      <p:sldLst/>
    </p:custShow>
    <p:custShow name="Custom Show 6" id="5">
      <p:sldLst/>
    </p:custShow>
    <p:custShow name="Custom Show 7" id="6">
      <p:sldLst/>
    </p:custShow>
    <p:custShow name="Custom Show 8" id="7">
      <p:sldLst/>
    </p:custShow>
    <p:custShow name="Custom Show 9" id="8">
      <p:sldLst/>
    </p:custShow>
    <p:custShow name="Custom Show 10" id="9">
      <p:sldLst/>
    </p:custShow>
    <p:custShow name="Custom Show 11" id="1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telle Hitchon (Welsh Ambulance Service NHS Trust - 020 )" initials="EH(ASNT-0)" lastIdx="36" clrIdx="0">
    <p:extLst>
      <p:ext uri="{19B8F6BF-5375-455C-9EA6-DF929625EA0E}">
        <p15:presenceInfo xmlns:p15="http://schemas.microsoft.com/office/powerpoint/2012/main" userId="S-1-5-21-978635462-3828570294-627434887-696374" providerId="AD"/>
      </p:ext>
    </p:extLst>
  </p:cmAuthor>
  <p:cmAuthor id="2" name="Jonathan Watts (Welsh Ambulance Service NHS Trust - 020)" initials="JW(ASNT-0" lastIdx="1" clrIdx="1">
    <p:extLst>
      <p:ext uri="{19B8F6BF-5375-455C-9EA6-DF929625EA0E}">
        <p15:presenceInfo xmlns:p15="http://schemas.microsoft.com/office/powerpoint/2012/main" userId="S-1-5-21-978635462-3828570294-627434887-696375" providerId="AD"/>
      </p:ext>
    </p:extLst>
  </p:cmAuthor>
  <p:cmAuthor id="3" name="Rachel Marsh (Welsh Ambulance Service NHS Trust)" initials="RM(ASNT" lastIdx="11" clrIdx="2">
    <p:extLst>
      <p:ext uri="{19B8F6BF-5375-455C-9EA6-DF929625EA0E}">
        <p15:presenceInfo xmlns:p15="http://schemas.microsoft.com/office/powerpoint/2012/main" userId="S-1-5-21-978635462-3828570294-627434887-10693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BEE395"/>
    <a:srgbClr val="FFCC00"/>
    <a:srgbClr val="FF9900"/>
    <a:srgbClr val="00FFFF"/>
    <a:srgbClr val="356F40"/>
    <a:srgbClr val="000099"/>
    <a:srgbClr val="FFFF66"/>
    <a:srgbClr val="ECECEC"/>
    <a:srgbClr val="D2FA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62" d="100"/>
          <a:sy n="62" d="100"/>
        </p:scale>
        <p:origin x="752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96"/>
    </p:cViewPr>
  </p:sorterViewPr>
  <p:notesViewPr>
    <p:cSldViewPr snapToGrid="0">
      <p:cViewPr varScale="1">
        <p:scale>
          <a:sx n="49" d="100"/>
          <a:sy n="49" d="100"/>
        </p:scale>
        <p:origin x="2748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AF208-17B2-41FF-8717-B2E65D70CDB7}" type="datetimeFigureOut">
              <a:rPr lang="en-GB" smtClean="0"/>
              <a:t>14/10/2021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9B2EE-183A-4284-8B8C-25D3B07F384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710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722A6-99AA-4BFA-99D1-46A3CA05E37F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E8F59-A4A7-4637-BCEC-9E97CF4E3CC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86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307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698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82964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December</a:t>
            </a:r>
            <a:r>
              <a:rPr lang="en-GB" baseline="0" dirty="0"/>
              <a:t> is used in the three points in time above, because it is traditionally the month with the highest demand.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E8F59-A4A7-4637-BCEC-9E97CF4E3CC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287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50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975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6954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487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2217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943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Handover</a:t>
            </a:r>
            <a:r>
              <a:rPr lang="en-GB" baseline="0" dirty="0"/>
              <a:t> in HD in Dec-18 was 523 hours compared to 1,660 hours in Aug-21. We can expect it be higher this winter.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472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367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09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46668-78E6-435D-B303-9F9FC6C4647E}" type="datetimeFigureOut">
              <a:rPr lang="en-US" smtClean="0"/>
              <a:pPr/>
              <a:t>10/14/2021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A09D7-CE6A-4AFE-9174-0807AF79ADB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" y="2"/>
            <a:ext cx="10515600" cy="349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77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1218954" rtl="0" eaLnBrk="1" latinLnBrk="0" hangingPunct="1">
        <a:lnSpc>
          <a:spcPct val="90000"/>
        </a:lnSpc>
        <a:spcBef>
          <a:spcPct val="0"/>
        </a:spcBef>
        <a:buNone/>
        <a:defRPr sz="969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304738" indent="-304738" algn="l" defTabSz="1218954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14216" indent="-304738" algn="l" defTabSz="121895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523693" indent="-304738" algn="l" defTabSz="121895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2133171" indent="-304738" algn="l" defTabSz="121895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742648" indent="-304738" algn="l" defTabSz="121895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3352125" indent="-304738" algn="l" defTabSz="121895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602" indent="-304738" algn="l" defTabSz="121895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079" indent="-304738" algn="l" defTabSz="121895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558" indent="-304738" algn="l" defTabSz="121895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78" algn="l" defTabSz="12189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54" algn="l" defTabSz="12189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32" algn="l" defTabSz="12189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09" algn="l" defTabSz="12189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86" algn="l" defTabSz="12189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864" algn="l" defTabSz="12189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342" algn="l" defTabSz="12189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819" algn="l" defTabSz="121895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tiff"/><Relationship Id="rId9" Type="http://schemas.openxmlformats.org/officeDocument/2006/relationships/hyperlink" Target="https://www.instagram.com/welshambulanceservice/?hl=en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openxmlformats.org/officeDocument/2006/relationships/hyperlink" Target="http://www.wales.nhs.uk/sitesplus/documents/1134/NHS-Amber-Report-ENG-LR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hyperlink" Target="http://www.wales.nhs.uk/easc/january2020" TargetMode="External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1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2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5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259" y="-1087404"/>
            <a:ext cx="8132460" cy="80401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9" y="230660"/>
            <a:ext cx="1065579" cy="14498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9203" y="1921136"/>
            <a:ext cx="695279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Bahnschrift SemiCondensed" panose="020B0502040204020203" pitchFamily="34" charset="0"/>
              </a:rPr>
              <a:t>EMS Demand &amp; Capacity Review</a:t>
            </a:r>
          </a:p>
          <a:p>
            <a:pPr marL="457200" indent="-457200">
              <a:buFontTx/>
              <a:buChar char="-"/>
            </a:pPr>
            <a:r>
              <a:rPr lang="en-GB" sz="2800" dirty="0">
                <a:latin typeface="Bahnschrift SemiCondensed" panose="020B0502040204020203" pitchFamily="34" charset="0"/>
              </a:rPr>
              <a:t>Senior Stakeholder Briefing</a:t>
            </a:r>
          </a:p>
          <a:p>
            <a:pPr marL="457200" indent="-457200">
              <a:buFontTx/>
              <a:buChar char="-"/>
            </a:pPr>
            <a:r>
              <a:rPr lang="en-GB" sz="2800" dirty="0">
                <a:latin typeface="Bahnschrift SemiCondensed" panose="020B0502040204020203" pitchFamily="34" charset="0"/>
              </a:rPr>
              <a:t>Hywel Dda (Carmarthenshire,  Pembrokeshire &amp; Ceredigion)</a:t>
            </a:r>
          </a:p>
          <a:p>
            <a:pPr marL="457200" indent="-457200">
              <a:buFontTx/>
              <a:buChar char="-"/>
            </a:pPr>
            <a:r>
              <a:rPr lang="en-GB" sz="2800" dirty="0">
                <a:latin typeface="Bahnschrift SemiCondensed" panose="020B0502040204020203" pitchFamily="34" charset="0"/>
              </a:rPr>
              <a:t>Powys</a:t>
            </a:r>
          </a:p>
          <a:p>
            <a:pPr marL="457200" indent="-457200">
              <a:buFontTx/>
              <a:buChar char="-"/>
            </a:pPr>
            <a:r>
              <a:rPr lang="en-GB" sz="2800" dirty="0">
                <a:latin typeface="Bahnschrift SemiCondensed" panose="020B0502040204020203" pitchFamily="34" charset="0"/>
              </a:rPr>
              <a:t>South Gwynedd</a:t>
            </a:r>
          </a:p>
          <a:p>
            <a:endParaRPr lang="en-GB" sz="1600" dirty="0">
              <a:latin typeface="Bahnschrift SemiCondensed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342" y="571307"/>
            <a:ext cx="5198076" cy="96163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9" name="Picture 8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3" name="Picture 12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540904-7097-4020-8ED5-1698FE81F573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9203" y="5120778"/>
            <a:ext cx="10206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Bahnschrift SemiCondensed" panose="020B0502040204020203" pitchFamily="34" charset="0"/>
              </a:rPr>
              <a:t>MW Joint Committee - Plan for Rural Ambulances / Roster Review Keys</a:t>
            </a:r>
            <a:endParaRPr lang="en-GB" sz="2800" dirty="0"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35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4381" y="543293"/>
            <a:ext cx="824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2021 Demand &amp; Capacity Review Update (continued)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27416" y="1128068"/>
            <a:ext cx="923750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Closing the relief gap and re-rostering are the first steps in a five year programme.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It has always been acknowledged that these first steps would not deliver the ambition for patient safety (funding and the ability to recruit are constraints)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CASC has recently agreed to re-open the EMS Demand &amp; Capacity Review and update it to take account of changing demand and system pressures (handover).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This update will be in two phases, the first part (focusing on Red performance).  The second phase will look at Amber.</a:t>
            </a:r>
          </a:p>
          <a:p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5907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4381" y="543293"/>
            <a:ext cx="8512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Key issues and Plans for Powys and South Gwynedd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260679" y="1502089"/>
            <a:ext cx="923750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For the more rural areas trying targeted local recruitment to support staff retention.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Crews often delayed outside hospitals ‘out of area’ result in delayed return to footprint.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Roster review allowing for the realigning of resources during peak demand times, so some reduction off peak.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Ongoing discussions around a rural model for best service delivery.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Concerns around reducing CFRs numbers and the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Senior Paramedics now in roles across the rural area to support with higher acuity patients.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 newly created South Gwynedd Locality Manager in post by Dec 21 to be more locally focussed.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1991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25663" y="2371387"/>
            <a:ext cx="57406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>
                <a:latin typeface="Bahnschrift SemiCondensed" panose="020B0502040204020203" pitchFamily="34" charset="0"/>
              </a:rPr>
              <a:t>Background Information</a:t>
            </a:r>
          </a:p>
          <a:p>
            <a:pPr algn="ctr"/>
            <a:r>
              <a:rPr lang="en-GB" sz="3200" dirty="0">
                <a:latin typeface="Bahnschrift SemiCondensed" panose="020B0502040204020203" pitchFamily="34" charset="0"/>
              </a:rPr>
              <a:t>– 2019 EMS D&amp;C Review on a Page -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4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0435983-5C18-4F7A-A08D-5B2639C6DC0C}"/>
              </a:ext>
            </a:extLst>
          </p:cNvPr>
          <p:cNvCxnSpPr>
            <a:cxnSpLocks/>
          </p:cNvCxnSpPr>
          <p:nvPr/>
        </p:nvCxnSpPr>
        <p:spPr>
          <a:xfrm>
            <a:off x="4711699" y="363063"/>
            <a:ext cx="34290" cy="6408756"/>
          </a:xfrm>
          <a:prstGeom prst="line">
            <a:avLst/>
          </a:prstGeom>
          <a:ln w="285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9B58ACE-11E9-4E98-8EE4-9E9F96236CBA}"/>
              </a:ext>
            </a:extLst>
          </p:cNvPr>
          <p:cNvCxnSpPr>
            <a:cxnSpLocks/>
          </p:cNvCxnSpPr>
          <p:nvPr/>
        </p:nvCxnSpPr>
        <p:spPr>
          <a:xfrm>
            <a:off x="7703003" y="363062"/>
            <a:ext cx="34290" cy="6408756"/>
          </a:xfrm>
          <a:prstGeom prst="line">
            <a:avLst/>
          </a:prstGeom>
          <a:ln w="285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D12F311-999F-4E6B-9061-F9CCB015552C}"/>
              </a:ext>
            </a:extLst>
          </p:cNvPr>
          <p:cNvSpPr/>
          <p:nvPr/>
        </p:nvSpPr>
        <p:spPr>
          <a:xfrm>
            <a:off x="1531254" y="4921296"/>
            <a:ext cx="3163573" cy="189207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86" dirty="0">
              <a:solidFill>
                <a:srgbClr val="FFFFFF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2FA3951-C893-4047-A380-39400533451F}"/>
              </a:ext>
            </a:extLst>
          </p:cNvPr>
          <p:cNvGrpSpPr/>
          <p:nvPr/>
        </p:nvGrpSpPr>
        <p:grpSpPr>
          <a:xfrm>
            <a:off x="1541417" y="1470457"/>
            <a:ext cx="9039497" cy="535213"/>
            <a:chOff x="24384" y="2370648"/>
            <a:chExt cx="12655296" cy="749298"/>
          </a:xfrm>
        </p:grpSpPr>
        <p:sp>
          <p:nvSpPr>
            <p:cNvPr id="40" name="Arrow: Right 39">
              <a:extLst>
                <a:ext uri="{FF2B5EF4-FFF2-40B4-BE49-F238E27FC236}">
                  <a16:creationId xmlns:a16="http://schemas.microsoft.com/office/drawing/2014/main" id="{EC8702B3-B029-4043-9EA6-EAEC5C2D9502}"/>
                </a:ext>
              </a:extLst>
            </p:cNvPr>
            <p:cNvSpPr/>
            <p:nvPr/>
          </p:nvSpPr>
          <p:spPr>
            <a:xfrm>
              <a:off x="24384" y="2370648"/>
              <a:ext cx="12655296" cy="749298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86" dirty="0">
                <a:solidFill>
                  <a:srgbClr val="FFFFFF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AA7EE57-7DF3-472F-A712-01F9F0B7619A}"/>
                </a:ext>
              </a:extLst>
            </p:cNvPr>
            <p:cNvSpPr/>
            <p:nvPr/>
          </p:nvSpPr>
          <p:spPr>
            <a:xfrm>
              <a:off x="2265294" y="2564036"/>
              <a:ext cx="2220091" cy="3625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86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2.3% demand growth</a:t>
              </a:r>
            </a:p>
            <a:p>
              <a:pPr algn="ctr"/>
              <a:r>
                <a:rPr lang="en-GB" sz="786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per annum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B25B23C-CDBF-469E-ACCA-A8146C089B0E}"/>
                </a:ext>
              </a:extLst>
            </p:cNvPr>
            <p:cNvSpPr/>
            <p:nvPr/>
          </p:nvSpPr>
          <p:spPr>
            <a:xfrm>
              <a:off x="6552692" y="2564036"/>
              <a:ext cx="2145918" cy="3625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86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2.3% demand growth</a:t>
              </a:r>
            </a:p>
            <a:p>
              <a:pPr algn="ctr"/>
              <a:r>
                <a:rPr lang="en-GB" sz="786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per annum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2" y="1"/>
            <a:ext cx="7886700" cy="535213"/>
          </a:xfrm>
        </p:spPr>
        <p:txBody>
          <a:bodyPr anchor="t">
            <a:normAutofit/>
          </a:bodyPr>
          <a:lstStyle/>
          <a:p>
            <a:r>
              <a:rPr lang="en-GB" sz="1286" dirty="0"/>
              <a:t>WAST Demand and Capacity Review Recommendations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C4E5F9-AA20-4CB9-98AB-D0CF50E43B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753" y="17258"/>
            <a:ext cx="905830" cy="535212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88A6EF02-08F9-4787-B9CB-479F3340F4C7}"/>
              </a:ext>
            </a:extLst>
          </p:cNvPr>
          <p:cNvSpPr txBox="1">
            <a:spLocks/>
          </p:cNvSpPr>
          <p:nvPr/>
        </p:nvSpPr>
        <p:spPr>
          <a:xfrm>
            <a:off x="1626777" y="233590"/>
            <a:ext cx="2342604" cy="258944"/>
          </a:xfrm>
          <a:prstGeom prst="rect">
            <a:avLst/>
          </a:prstGeom>
        </p:spPr>
        <p:txBody>
          <a:bodyPr vert="horz" lIns="65314" tIns="32657" rIns="65314" bIns="32657" rtlCol="0" anchor="ctr">
            <a:normAutofit/>
          </a:bodyPr>
          <a:lstStyle>
            <a:lvl1pPr algn="l" defTabSz="17065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7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1286" dirty="0">
                <a:solidFill>
                  <a:srgbClr val="1A1818"/>
                </a:solidFill>
              </a:rPr>
              <a:t>December 2018</a:t>
            </a: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73E168C4-1ACB-4A67-8CF6-1685BC038EB4}"/>
              </a:ext>
            </a:extLst>
          </p:cNvPr>
          <p:cNvGraphicFramePr>
            <a:graphicFrameLocks noGrp="1"/>
          </p:cNvGraphicFramePr>
          <p:nvPr/>
        </p:nvGraphicFramePr>
        <p:xfrm>
          <a:off x="1691547" y="751546"/>
          <a:ext cx="1442357" cy="2060597"/>
        </p:xfrm>
        <a:graphic>
          <a:graphicData uri="http://schemas.openxmlformats.org/drawingml/2006/table">
            <a:tbl>
              <a:tblPr/>
              <a:tblGrid>
                <a:gridCol w="852714">
                  <a:extLst>
                    <a:ext uri="{9D8B030D-6E8A-4147-A177-3AD203B41FA5}">
                      <a16:colId xmlns:a16="http://schemas.microsoft.com/office/drawing/2014/main" val="2343331586"/>
                    </a:ext>
                  </a:extLst>
                </a:gridCol>
                <a:gridCol w="589643">
                  <a:extLst>
                    <a:ext uri="{9D8B030D-6E8A-4147-A177-3AD203B41FA5}">
                      <a16:colId xmlns:a16="http://schemas.microsoft.com/office/drawing/2014/main" val="936113212"/>
                    </a:ext>
                  </a:extLst>
                </a:gridCol>
              </a:tblGrid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Position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FTEs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598535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Paramedics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857.6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803168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Technicians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372.3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93690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UCA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198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403499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APP*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47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078130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Call Handlers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96.9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197704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CH Supervisors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360233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Allocators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76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121513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Dispatchers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66.8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319159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Clinicians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41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222409"/>
                  </a:ext>
                </a:extLst>
              </a:tr>
              <a:tr h="1873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Snr Clincians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7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574020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4E6ACEBF-2670-4E80-829C-8441E857E1E6}"/>
              </a:ext>
            </a:extLst>
          </p:cNvPr>
          <p:cNvGraphicFramePr>
            <a:graphicFrameLocks noGrp="1"/>
          </p:cNvGraphicFramePr>
          <p:nvPr/>
        </p:nvGraphicFramePr>
        <p:xfrm>
          <a:off x="1693452" y="3118055"/>
          <a:ext cx="2880904" cy="1687288"/>
        </p:xfrm>
        <a:graphic>
          <a:graphicData uri="http://schemas.openxmlformats.org/drawingml/2006/table">
            <a:tbl>
              <a:tblPr/>
              <a:tblGrid>
                <a:gridCol w="2204022">
                  <a:extLst>
                    <a:ext uri="{9D8B030D-6E8A-4147-A177-3AD203B41FA5}">
                      <a16:colId xmlns:a16="http://schemas.microsoft.com/office/drawing/2014/main" val="1519170459"/>
                    </a:ext>
                  </a:extLst>
                </a:gridCol>
                <a:gridCol w="676882">
                  <a:extLst>
                    <a:ext uri="{9D8B030D-6E8A-4147-A177-3AD203B41FA5}">
                      <a16:colId xmlns:a16="http://schemas.microsoft.com/office/drawing/2014/main" val="1731413020"/>
                    </a:ext>
                  </a:extLst>
                </a:gridCol>
              </a:tblGrid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Measure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Performance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844001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8-minute performance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72.1%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46403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mean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06:17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320358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1 mean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53:05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633190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2 mean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115:43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07215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12:44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186472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1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129:13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29666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2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292:27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961654"/>
                  </a:ext>
                </a:extLst>
              </a:tr>
            </a:tbl>
          </a:graphicData>
        </a:graphic>
      </p:graphicFrame>
      <p:sp>
        <p:nvSpPr>
          <p:cNvPr id="34" name="Title 2">
            <a:extLst>
              <a:ext uri="{FF2B5EF4-FFF2-40B4-BE49-F238E27FC236}">
                <a16:creationId xmlns:a16="http://schemas.microsoft.com/office/drawing/2014/main" id="{758F6349-F3E4-4740-9856-FA07B405FB59}"/>
              </a:ext>
            </a:extLst>
          </p:cNvPr>
          <p:cNvSpPr txBox="1">
            <a:spLocks/>
          </p:cNvSpPr>
          <p:nvPr/>
        </p:nvSpPr>
        <p:spPr>
          <a:xfrm>
            <a:off x="4753973" y="233590"/>
            <a:ext cx="2342604" cy="258944"/>
          </a:xfrm>
          <a:prstGeom prst="rect">
            <a:avLst/>
          </a:prstGeom>
        </p:spPr>
        <p:txBody>
          <a:bodyPr vert="horz" lIns="65314" tIns="32657" rIns="65314" bIns="32657" rtlCol="0" anchor="ctr">
            <a:normAutofit/>
          </a:bodyPr>
          <a:lstStyle>
            <a:lvl1pPr algn="l" defTabSz="17065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7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1286" dirty="0">
                <a:solidFill>
                  <a:srgbClr val="1A1818"/>
                </a:solidFill>
              </a:rPr>
              <a:t>December 2021</a:t>
            </a:r>
          </a:p>
        </p:txBody>
      </p: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686C0C97-86B5-4BD5-852C-835D8490A91B}"/>
              </a:ext>
            </a:extLst>
          </p:cNvPr>
          <p:cNvGraphicFramePr>
            <a:graphicFrameLocks noGrp="1"/>
          </p:cNvGraphicFramePr>
          <p:nvPr/>
        </p:nvGraphicFramePr>
        <p:xfrm>
          <a:off x="4788263" y="751546"/>
          <a:ext cx="1442357" cy="2064854"/>
        </p:xfrm>
        <a:graphic>
          <a:graphicData uri="http://schemas.openxmlformats.org/drawingml/2006/table">
            <a:tbl>
              <a:tblPr/>
              <a:tblGrid>
                <a:gridCol w="852714">
                  <a:extLst>
                    <a:ext uri="{9D8B030D-6E8A-4147-A177-3AD203B41FA5}">
                      <a16:colId xmlns:a16="http://schemas.microsoft.com/office/drawing/2014/main" val="2343331586"/>
                    </a:ext>
                  </a:extLst>
                </a:gridCol>
                <a:gridCol w="589643">
                  <a:extLst>
                    <a:ext uri="{9D8B030D-6E8A-4147-A177-3AD203B41FA5}">
                      <a16:colId xmlns:a16="http://schemas.microsoft.com/office/drawing/2014/main" val="936113212"/>
                    </a:ext>
                  </a:extLst>
                </a:gridCol>
              </a:tblGrid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Position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FTEs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598535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Paramedics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836.7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803168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Technicians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640.6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93690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UCA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213.6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403499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APP*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47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078130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Call Handlers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105.7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197704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CH Supervisors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18.1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360233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Allocators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87.6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121513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Dispatchers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319159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Clinicians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43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222409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Snr Clincians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6.3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574020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BC690ED-5864-4110-8CE9-83E8ADD95308}"/>
              </a:ext>
            </a:extLst>
          </p:cNvPr>
          <p:cNvGraphicFramePr>
            <a:graphicFrameLocks noGrp="1"/>
          </p:cNvGraphicFramePr>
          <p:nvPr/>
        </p:nvGraphicFramePr>
        <p:xfrm>
          <a:off x="4790168" y="3118055"/>
          <a:ext cx="2880904" cy="1687288"/>
        </p:xfrm>
        <a:graphic>
          <a:graphicData uri="http://schemas.openxmlformats.org/drawingml/2006/table">
            <a:tbl>
              <a:tblPr/>
              <a:tblGrid>
                <a:gridCol w="2204022">
                  <a:extLst>
                    <a:ext uri="{9D8B030D-6E8A-4147-A177-3AD203B41FA5}">
                      <a16:colId xmlns:a16="http://schemas.microsoft.com/office/drawing/2014/main" val="1519170459"/>
                    </a:ext>
                  </a:extLst>
                </a:gridCol>
                <a:gridCol w="676882">
                  <a:extLst>
                    <a:ext uri="{9D8B030D-6E8A-4147-A177-3AD203B41FA5}">
                      <a16:colId xmlns:a16="http://schemas.microsoft.com/office/drawing/2014/main" val="1731413020"/>
                    </a:ext>
                  </a:extLst>
                </a:gridCol>
              </a:tblGrid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Measure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Performance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844001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8-minute performance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67.3%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46403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mean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06:46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320358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1 mean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34:55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633190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2 mean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85:27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07215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14:06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186472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1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78:26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29666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2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215:53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961654"/>
                  </a:ext>
                </a:extLst>
              </a:tr>
            </a:tbl>
          </a:graphicData>
        </a:graphic>
      </p:graphicFrame>
      <p:sp>
        <p:nvSpPr>
          <p:cNvPr id="37" name="Title 2">
            <a:extLst>
              <a:ext uri="{FF2B5EF4-FFF2-40B4-BE49-F238E27FC236}">
                <a16:creationId xmlns:a16="http://schemas.microsoft.com/office/drawing/2014/main" id="{1537AA9B-AECC-4FCD-8CF0-DBA6AE635B2E}"/>
              </a:ext>
            </a:extLst>
          </p:cNvPr>
          <p:cNvSpPr txBox="1">
            <a:spLocks/>
          </p:cNvSpPr>
          <p:nvPr/>
        </p:nvSpPr>
        <p:spPr>
          <a:xfrm>
            <a:off x="7671163" y="233590"/>
            <a:ext cx="2342604" cy="258944"/>
          </a:xfrm>
          <a:prstGeom prst="rect">
            <a:avLst/>
          </a:prstGeom>
        </p:spPr>
        <p:txBody>
          <a:bodyPr vert="horz" lIns="65314" tIns="32657" rIns="65314" bIns="32657" rtlCol="0" anchor="ctr">
            <a:normAutofit/>
          </a:bodyPr>
          <a:lstStyle>
            <a:lvl1pPr algn="l" defTabSz="17065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7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1286" dirty="0">
                <a:solidFill>
                  <a:srgbClr val="1A1818"/>
                </a:solidFill>
              </a:rPr>
              <a:t>December 2024</a:t>
            </a:r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4034AF46-60D5-407B-BFC1-99F2AF42214F}"/>
              </a:ext>
            </a:extLst>
          </p:cNvPr>
          <p:cNvGraphicFramePr>
            <a:graphicFrameLocks noGrp="1"/>
          </p:cNvGraphicFramePr>
          <p:nvPr/>
        </p:nvGraphicFramePr>
        <p:xfrm>
          <a:off x="7768590" y="751546"/>
          <a:ext cx="1442357" cy="2064854"/>
        </p:xfrm>
        <a:graphic>
          <a:graphicData uri="http://schemas.openxmlformats.org/drawingml/2006/table">
            <a:tbl>
              <a:tblPr/>
              <a:tblGrid>
                <a:gridCol w="852714">
                  <a:extLst>
                    <a:ext uri="{9D8B030D-6E8A-4147-A177-3AD203B41FA5}">
                      <a16:colId xmlns:a16="http://schemas.microsoft.com/office/drawing/2014/main" val="2343331586"/>
                    </a:ext>
                  </a:extLst>
                </a:gridCol>
                <a:gridCol w="589643">
                  <a:extLst>
                    <a:ext uri="{9D8B030D-6E8A-4147-A177-3AD203B41FA5}">
                      <a16:colId xmlns:a16="http://schemas.microsoft.com/office/drawing/2014/main" val="936113212"/>
                    </a:ext>
                  </a:extLst>
                </a:gridCol>
              </a:tblGrid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Position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FTEs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598535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Paramedics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976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803168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Technicians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746.8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93690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UCA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246.3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403499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APP*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72.5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078130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Call Handlers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106.4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197704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CH Supervisors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18.1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360233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Allocators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87.6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121513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Dispatchers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319159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Clinicians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43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222409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Snr Clincians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6.3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574020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17C297D7-1BC1-43C3-BEDB-1F36E6106B62}"/>
              </a:ext>
            </a:extLst>
          </p:cNvPr>
          <p:cNvGraphicFramePr>
            <a:graphicFrameLocks noGrp="1"/>
          </p:cNvGraphicFramePr>
          <p:nvPr/>
        </p:nvGraphicFramePr>
        <p:xfrm>
          <a:off x="7770495" y="3118055"/>
          <a:ext cx="2880904" cy="1687288"/>
        </p:xfrm>
        <a:graphic>
          <a:graphicData uri="http://schemas.openxmlformats.org/drawingml/2006/table">
            <a:tbl>
              <a:tblPr/>
              <a:tblGrid>
                <a:gridCol w="2204022">
                  <a:extLst>
                    <a:ext uri="{9D8B030D-6E8A-4147-A177-3AD203B41FA5}">
                      <a16:colId xmlns:a16="http://schemas.microsoft.com/office/drawing/2014/main" val="1519170459"/>
                    </a:ext>
                  </a:extLst>
                </a:gridCol>
                <a:gridCol w="676882">
                  <a:extLst>
                    <a:ext uri="{9D8B030D-6E8A-4147-A177-3AD203B41FA5}">
                      <a16:colId xmlns:a16="http://schemas.microsoft.com/office/drawing/2014/main" val="1731413020"/>
                    </a:ext>
                  </a:extLst>
                </a:gridCol>
              </a:tblGrid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Measure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Performance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844001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8-minute performance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74.2%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46403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mean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05:44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320358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1 mean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17:42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633190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2 mean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29:44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07215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12:01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186472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1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35:12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29666"/>
                  </a:ext>
                </a:extLst>
              </a:tr>
              <a:tr h="210911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2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49:09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961654"/>
                  </a:ext>
                </a:extLst>
              </a:tr>
            </a:tbl>
          </a:graphicData>
        </a:graphic>
      </p:graphicFrame>
      <p:sp>
        <p:nvSpPr>
          <p:cNvPr id="43" name="Title 2">
            <a:extLst>
              <a:ext uri="{FF2B5EF4-FFF2-40B4-BE49-F238E27FC236}">
                <a16:creationId xmlns:a16="http://schemas.microsoft.com/office/drawing/2014/main" id="{52D6C03E-57FC-47DD-9C3B-AC7D86C48463}"/>
              </a:ext>
            </a:extLst>
          </p:cNvPr>
          <p:cNvSpPr txBox="1">
            <a:spLocks/>
          </p:cNvSpPr>
          <p:nvPr/>
        </p:nvSpPr>
        <p:spPr>
          <a:xfrm>
            <a:off x="1626777" y="462484"/>
            <a:ext cx="2690456" cy="258944"/>
          </a:xfrm>
          <a:prstGeom prst="rect">
            <a:avLst/>
          </a:prstGeom>
        </p:spPr>
        <p:txBody>
          <a:bodyPr vert="horz" lIns="65314" tIns="32657" rIns="65314" bIns="32657" rtlCol="0" anchor="ctr">
            <a:normAutofit fontScale="92500"/>
          </a:bodyPr>
          <a:lstStyle>
            <a:lvl1pPr algn="l" defTabSz="17065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7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857" i="1" dirty="0">
                <a:solidFill>
                  <a:srgbClr val="1A1818"/>
                </a:solidFill>
              </a:rPr>
              <a:t>Budgeted Staff + Sample Period Overtime</a:t>
            </a:r>
            <a:endParaRPr lang="en-GB" sz="1000" i="1" dirty="0">
              <a:solidFill>
                <a:srgbClr val="1A1818"/>
              </a:solidFill>
            </a:endParaRPr>
          </a:p>
        </p:txBody>
      </p:sp>
      <p:sp>
        <p:nvSpPr>
          <p:cNvPr id="44" name="Title 2">
            <a:extLst>
              <a:ext uri="{FF2B5EF4-FFF2-40B4-BE49-F238E27FC236}">
                <a16:creationId xmlns:a16="http://schemas.microsoft.com/office/drawing/2014/main" id="{958F40F4-EE4A-46F1-8D8B-91D8FEB6F974}"/>
              </a:ext>
            </a:extLst>
          </p:cNvPr>
          <p:cNvSpPr txBox="1">
            <a:spLocks/>
          </p:cNvSpPr>
          <p:nvPr/>
        </p:nvSpPr>
        <p:spPr>
          <a:xfrm>
            <a:off x="4755607" y="462484"/>
            <a:ext cx="2342604" cy="258944"/>
          </a:xfrm>
          <a:prstGeom prst="rect">
            <a:avLst/>
          </a:prstGeom>
        </p:spPr>
        <p:txBody>
          <a:bodyPr vert="horz" lIns="65314" tIns="32657" rIns="65314" bIns="32657" rtlCol="0" anchor="ctr">
            <a:normAutofit/>
          </a:bodyPr>
          <a:lstStyle>
            <a:lvl1pPr algn="l" defTabSz="17065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7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786" i="1" dirty="0">
                <a:solidFill>
                  <a:srgbClr val="1A1818"/>
                </a:solidFill>
              </a:rPr>
              <a:t>Required to fill Rosters</a:t>
            </a:r>
          </a:p>
        </p:txBody>
      </p:sp>
      <p:sp>
        <p:nvSpPr>
          <p:cNvPr id="45" name="Title 2">
            <a:extLst>
              <a:ext uri="{FF2B5EF4-FFF2-40B4-BE49-F238E27FC236}">
                <a16:creationId xmlns:a16="http://schemas.microsoft.com/office/drawing/2014/main" id="{54E30A9E-F3E6-4FF6-96A7-95F60C9567EE}"/>
              </a:ext>
            </a:extLst>
          </p:cNvPr>
          <p:cNvSpPr txBox="1">
            <a:spLocks/>
          </p:cNvSpPr>
          <p:nvPr/>
        </p:nvSpPr>
        <p:spPr>
          <a:xfrm>
            <a:off x="7671163" y="462484"/>
            <a:ext cx="2342604" cy="258944"/>
          </a:xfrm>
          <a:prstGeom prst="rect">
            <a:avLst/>
          </a:prstGeom>
        </p:spPr>
        <p:txBody>
          <a:bodyPr vert="horz" lIns="65314" tIns="32657" rIns="65314" bIns="32657" rtlCol="0" anchor="ctr">
            <a:normAutofit/>
          </a:bodyPr>
          <a:lstStyle>
            <a:lvl1pPr algn="l" defTabSz="17065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7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786" i="1" dirty="0">
                <a:solidFill>
                  <a:srgbClr val="1A1818"/>
                </a:solidFill>
              </a:rPr>
              <a:t>Required for Targets</a:t>
            </a:r>
            <a:endParaRPr lang="en-GB" sz="857" i="1" dirty="0">
              <a:solidFill>
                <a:srgbClr val="1A1818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C8848-A6C7-4E11-BF89-DF868D79F27A}"/>
              </a:ext>
            </a:extLst>
          </p:cNvPr>
          <p:cNvSpPr/>
          <p:nvPr/>
        </p:nvSpPr>
        <p:spPr>
          <a:xfrm>
            <a:off x="4789623" y="5160646"/>
            <a:ext cx="2978966" cy="16245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Re-roster planned staff hours</a:t>
            </a: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relief gaps in Ops and CCCs</a:t>
            </a: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Increase to 10.2% hear and treat</a:t>
            </a: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CTLs 30% operational on RRVs</a:t>
            </a: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Reduces call backs and call durations as capacity increases</a:t>
            </a: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Maintain 18/19 handover hours lost</a:t>
            </a:r>
          </a:p>
        </p:txBody>
      </p:sp>
      <p:sp>
        <p:nvSpPr>
          <p:cNvPr id="48" name="Title 2">
            <a:extLst>
              <a:ext uri="{FF2B5EF4-FFF2-40B4-BE49-F238E27FC236}">
                <a16:creationId xmlns:a16="http://schemas.microsoft.com/office/drawing/2014/main" id="{28B1B9AA-DB9A-4EC4-90EF-A64E5F5FE19F}"/>
              </a:ext>
            </a:extLst>
          </p:cNvPr>
          <p:cNvSpPr txBox="1">
            <a:spLocks/>
          </p:cNvSpPr>
          <p:nvPr/>
        </p:nvSpPr>
        <p:spPr>
          <a:xfrm>
            <a:off x="4753973" y="4919129"/>
            <a:ext cx="2342604" cy="258944"/>
          </a:xfrm>
          <a:prstGeom prst="rect">
            <a:avLst/>
          </a:prstGeom>
        </p:spPr>
        <p:txBody>
          <a:bodyPr vert="horz" lIns="65314" tIns="32657" rIns="65314" bIns="32657" rtlCol="0" anchor="ctr">
            <a:normAutofit/>
          </a:bodyPr>
          <a:lstStyle>
            <a:lvl1pPr algn="l" defTabSz="17065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7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1071" dirty="0">
                <a:solidFill>
                  <a:srgbClr val="1A1818"/>
                </a:solidFill>
              </a:rPr>
              <a:t>ACTIONS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1FA6F03-2F3A-49EA-B432-323443259F09}"/>
              </a:ext>
            </a:extLst>
          </p:cNvPr>
          <p:cNvSpPr/>
          <p:nvPr/>
        </p:nvSpPr>
        <p:spPr>
          <a:xfrm>
            <a:off x="7726136" y="5151982"/>
            <a:ext cx="2934610" cy="16245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Increase operational staffing </a:t>
            </a: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from 2021 re-rostered base</a:t>
            </a:r>
            <a:endParaRPr lang="en-GB" sz="857" dirty="0">
              <a:solidFill>
                <a:srgbClr val="6D6C7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APPs at top locations</a:t>
            </a: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 call backs and call durations as operational capacity increases</a:t>
            </a: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Increases CT staffing</a:t>
            </a: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CTLs 0% operational</a:t>
            </a:r>
          </a:p>
          <a:p>
            <a:pPr marL="122467" indent="-122467">
              <a:lnSpc>
                <a:spcPct val="130000"/>
              </a:lnSpc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857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Maintain 18/19 handover hours lost</a:t>
            </a:r>
          </a:p>
        </p:txBody>
      </p:sp>
      <p:sp>
        <p:nvSpPr>
          <p:cNvPr id="50" name="Title 2">
            <a:extLst>
              <a:ext uri="{FF2B5EF4-FFF2-40B4-BE49-F238E27FC236}">
                <a16:creationId xmlns:a16="http://schemas.microsoft.com/office/drawing/2014/main" id="{0C1779EB-5538-4B95-9998-53FFE224E658}"/>
              </a:ext>
            </a:extLst>
          </p:cNvPr>
          <p:cNvSpPr txBox="1">
            <a:spLocks/>
          </p:cNvSpPr>
          <p:nvPr/>
        </p:nvSpPr>
        <p:spPr>
          <a:xfrm>
            <a:off x="7726136" y="4919129"/>
            <a:ext cx="2342604" cy="258944"/>
          </a:xfrm>
          <a:prstGeom prst="rect">
            <a:avLst/>
          </a:prstGeom>
        </p:spPr>
        <p:txBody>
          <a:bodyPr vert="horz" lIns="65314" tIns="32657" rIns="65314" bIns="32657" rtlCol="0" anchor="ctr">
            <a:normAutofit/>
          </a:bodyPr>
          <a:lstStyle>
            <a:lvl1pPr algn="l" defTabSz="17065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7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1071" dirty="0">
                <a:solidFill>
                  <a:srgbClr val="1A1818"/>
                </a:solidFill>
              </a:rPr>
              <a:t>ACTIONS</a:t>
            </a:r>
          </a:p>
        </p:txBody>
      </p:sp>
      <p:sp>
        <p:nvSpPr>
          <p:cNvPr id="51" name="Title 2">
            <a:extLst>
              <a:ext uri="{FF2B5EF4-FFF2-40B4-BE49-F238E27FC236}">
                <a16:creationId xmlns:a16="http://schemas.microsoft.com/office/drawing/2014/main" id="{A080E2BA-040A-43F5-9FC2-47E9BB3DF9D8}"/>
              </a:ext>
            </a:extLst>
          </p:cNvPr>
          <p:cNvSpPr txBox="1">
            <a:spLocks/>
          </p:cNvSpPr>
          <p:nvPr/>
        </p:nvSpPr>
        <p:spPr>
          <a:xfrm>
            <a:off x="1488984" y="4901702"/>
            <a:ext cx="3205843" cy="258944"/>
          </a:xfrm>
          <a:prstGeom prst="rect">
            <a:avLst/>
          </a:prstGeom>
        </p:spPr>
        <p:txBody>
          <a:bodyPr vert="horz" lIns="65314" tIns="32657" rIns="65314" bIns="32657" rtlCol="0" anchor="ctr">
            <a:normAutofit fontScale="77500" lnSpcReduction="20000"/>
          </a:bodyPr>
          <a:lstStyle>
            <a:lvl1pPr algn="l" defTabSz="17065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357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1286" dirty="0">
                <a:solidFill>
                  <a:srgbClr val="1A1818"/>
                </a:solidFill>
              </a:rPr>
              <a:t>MONTHLY PERFORMANCE PARAMETERS</a:t>
            </a: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AC6CD6F6-95DF-43ED-982F-97F2C0AD55F2}"/>
              </a:ext>
            </a:extLst>
          </p:cNvPr>
          <p:cNvGraphicFramePr>
            <a:graphicFrameLocks noGrp="1"/>
          </p:cNvGraphicFramePr>
          <p:nvPr/>
        </p:nvGraphicFramePr>
        <p:xfrm>
          <a:off x="1544773" y="5193597"/>
          <a:ext cx="3150054" cy="1647022"/>
        </p:xfrm>
        <a:graphic>
          <a:graphicData uri="http://schemas.openxmlformats.org/drawingml/2006/table">
            <a:tbl>
              <a:tblPr/>
              <a:tblGrid>
                <a:gridCol w="882443">
                  <a:extLst>
                    <a:ext uri="{9D8B030D-6E8A-4147-A177-3AD203B41FA5}">
                      <a16:colId xmlns:a16="http://schemas.microsoft.com/office/drawing/2014/main" val="3716190358"/>
                    </a:ext>
                  </a:extLst>
                </a:gridCol>
                <a:gridCol w="652897">
                  <a:extLst>
                    <a:ext uri="{9D8B030D-6E8A-4147-A177-3AD203B41FA5}">
                      <a16:colId xmlns:a16="http://schemas.microsoft.com/office/drawing/2014/main" val="3530106880"/>
                    </a:ext>
                  </a:extLst>
                </a:gridCol>
                <a:gridCol w="1614714">
                  <a:extLst>
                    <a:ext uri="{9D8B030D-6E8A-4147-A177-3AD203B41FA5}">
                      <a16:colId xmlns:a16="http://schemas.microsoft.com/office/drawing/2014/main" val="4200179829"/>
                    </a:ext>
                  </a:extLst>
                </a:gridCol>
              </a:tblGrid>
              <a:tr h="1887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Parameter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Target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Comments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50341"/>
                  </a:ext>
                </a:extLst>
              </a:tr>
              <a:tr h="31085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8-minute performance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70% Wales</a:t>
                      </a:r>
                      <a:b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65% HB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With expectation of continuous improvement. Parameters are minimum.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123724"/>
                  </a:ext>
                </a:extLst>
              </a:tr>
              <a:tr h="31085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Red 90th percentile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15 mins</a:t>
                      </a:r>
                      <a:b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(pan Wales)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As per English ARP.  See what pan-Wales means at HB level.  Improve distribution curve.  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03162"/>
                  </a:ext>
                </a:extLst>
              </a:tr>
              <a:tr h="4422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1 mean first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18 mins</a:t>
                      </a:r>
                      <a:b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(pan Wales)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As per English ARP.  To mirror ARP this is a hybrid: 18 minutes if not conveyed, 18 minutes for conveying resource if conveyance required.  Model first on scene as per EASC AQIs.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307986"/>
                  </a:ext>
                </a:extLst>
              </a:tr>
              <a:tr h="3551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Amber 1 90th percentile first Response time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40 mins</a:t>
                      </a:r>
                      <a:b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(pan Wales)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As per English ARP.  See what pan-Wales means at HB level. Improve distribution curve. Hybrid as above.  Model first on scene as per EASC AQIs.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64946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DE677E52-50D9-422D-B6F3-606C69490C2C}"/>
              </a:ext>
            </a:extLst>
          </p:cNvPr>
          <p:cNvGraphicFramePr>
            <a:graphicFrameLocks noGrp="1"/>
          </p:cNvGraphicFramePr>
          <p:nvPr/>
        </p:nvGraphicFramePr>
        <p:xfrm>
          <a:off x="3176178" y="2056715"/>
          <a:ext cx="991373" cy="750856"/>
        </p:xfrm>
        <a:graphic>
          <a:graphicData uri="http://schemas.openxmlformats.org/drawingml/2006/table">
            <a:tbl>
              <a:tblPr/>
              <a:tblGrid>
                <a:gridCol w="499520">
                  <a:extLst>
                    <a:ext uri="{9D8B030D-6E8A-4147-A177-3AD203B41FA5}">
                      <a16:colId xmlns:a16="http://schemas.microsoft.com/office/drawing/2014/main" val="2343331586"/>
                    </a:ext>
                  </a:extLst>
                </a:gridCol>
                <a:gridCol w="491853">
                  <a:extLst>
                    <a:ext uri="{9D8B030D-6E8A-4147-A177-3AD203B41FA5}">
                      <a16:colId xmlns:a16="http://schemas.microsoft.com/office/drawing/2014/main" val="936113212"/>
                    </a:ext>
                  </a:extLst>
                </a:gridCol>
              </a:tblGrid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Dept.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FTEs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598535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Frontline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kern="1200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1,474.8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803168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CCC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kern="1200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290.6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93690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Total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kern="1200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1,765.4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403499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67B0CF65-2CEF-4F4C-899C-54B75BB14BD8}"/>
              </a:ext>
            </a:extLst>
          </p:cNvPr>
          <p:cNvGraphicFramePr>
            <a:graphicFrameLocks noGrp="1"/>
          </p:cNvGraphicFramePr>
          <p:nvPr/>
        </p:nvGraphicFramePr>
        <p:xfrm>
          <a:off x="6275201" y="2058837"/>
          <a:ext cx="1384168" cy="750856"/>
        </p:xfrm>
        <a:graphic>
          <a:graphicData uri="http://schemas.openxmlformats.org/drawingml/2006/table">
            <a:tbl>
              <a:tblPr/>
              <a:tblGrid>
                <a:gridCol w="466160">
                  <a:extLst>
                    <a:ext uri="{9D8B030D-6E8A-4147-A177-3AD203B41FA5}">
                      <a16:colId xmlns:a16="http://schemas.microsoft.com/office/drawing/2014/main" val="2343331586"/>
                    </a:ext>
                  </a:extLst>
                </a:gridCol>
                <a:gridCol w="459004">
                  <a:extLst>
                    <a:ext uri="{9D8B030D-6E8A-4147-A177-3AD203B41FA5}">
                      <a16:colId xmlns:a16="http://schemas.microsoft.com/office/drawing/2014/main" val="936113212"/>
                    </a:ext>
                  </a:extLst>
                </a:gridCol>
                <a:gridCol w="459004">
                  <a:extLst>
                    <a:ext uri="{9D8B030D-6E8A-4147-A177-3AD203B41FA5}">
                      <a16:colId xmlns:a16="http://schemas.microsoft.com/office/drawing/2014/main" val="1832071846"/>
                    </a:ext>
                  </a:extLst>
                </a:gridCol>
              </a:tblGrid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Dept.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FTEs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Diff.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598535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Frontline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1,737.8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263.0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803168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CCC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260.7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-29.9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93690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Total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1,998.5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233.1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403499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3C93B99F-9B73-419D-9C39-17C9FFD8EB2B}"/>
              </a:ext>
            </a:extLst>
          </p:cNvPr>
          <p:cNvGraphicFramePr>
            <a:graphicFrameLocks noGrp="1"/>
          </p:cNvGraphicFramePr>
          <p:nvPr/>
        </p:nvGraphicFramePr>
        <p:xfrm>
          <a:off x="9242244" y="2056715"/>
          <a:ext cx="1384168" cy="750856"/>
        </p:xfrm>
        <a:graphic>
          <a:graphicData uri="http://schemas.openxmlformats.org/drawingml/2006/table">
            <a:tbl>
              <a:tblPr/>
              <a:tblGrid>
                <a:gridCol w="466160">
                  <a:extLst>
                    <a:ext uri="{9D8B030D-6E8A-4147-A177-3AD203B41FA5}">
                      <a16:colId xmlns:a16="http://schemas.microsoft.com/office/drawing/2014/main" val="2343331586"/>
                    </a:ext>
                  </a:extLst>
                </a:gridCol>
                <a:gridCol w="459004">
                  <a:extLst>
                    <a:ext uri="{9D8B030D-6E8A-4147-A177-3AD203B41FA5}">
                      <a16:colId xmlns:a16="http://schemas.microsoft.com/office/drawing/2014/main" val="936113212"/>
                    </a:ext>
                  </a:extLst>
                </a:gridCol>
                <a:gridCol w="459004">
                  <a:extLst>
                    <a:ext uri="{9D8B030D-6E8A-4147-A177-3AD203B41FA5}">
                      <a16:colId xmlns:a16="http://schemas.microsoft.com/office/drawing/2014/main" val="1832071846"/>
                    </a:ext>
                  </a:extLst>
                </a:gridCol>
              </a:tblGrid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Dept.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FTEs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Diff.</a:t>
                      </a:r>
                    </a:p>
                  </a:txBody>
                  <a:tcPr marL="6804" marR="61232" marT="68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598535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Frontline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2,041.6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304.4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803168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CCC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261.3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0.6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93690"/>
                  </a:ext>
                </a:extLst>
              </a:tr>
              <a:tr h="1877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Total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2,302.9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305.0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403499"/>
                  </a:ext>
                </a:extLst>
              </a:tr>
            </a:tbl>
          </a:graphicData>
        </a:graphic>
      </p:graphicFrame>
      <p:sp>
        <p:nvSpPr>
          <p:cNvPr id="54" name="Rectangle 53">
            <a:extLst>
              <a:ext uri="{FF2B5EF4-FFF2-40B4-BE49-F238E27FC236}">
                <a16:creationId xmlns:a16="http://schemas.microsoft.com/office/drawing/2014/main" id="{5265C8B7-AFFA-47F5-8248-42D7EBD5A62C}"/>
              </a:ext>
            </a:extLst>
          </p:cNvPr>
          <p:cNvSpPr/>
          <p:nvPr/>
        </p:nvSpPr>
        <p:spPr>
          <a:xfrm>
            <a:off x="1612605" y="2812145"/>
            <a:ext cx="2901861" cy="282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30000"/>
              </a:lnSpc>
              <a:spcAft>
                <a:spcPts val="429"/>
              </a:spcAft>
            </a:pPr>
            <a:r>
              <a:rPr lang="en-GB" sz="643" dirty="0">
                <a:solidFill>
                  <a:srgbClr val="6D6C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 Note: APPs modelled are for Response and CCC only and do not include any deployed in primary care.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F446C31-035E-4D27-8CBB-46D3AF560DCB}"/>
              </a:ext>
            </a:extLst>
          </p:cNvPr>
          <p:cNvGraphicFramePr>
            <a:graphicFrameLocks noGrp="1"/>
          </p:cNvGraphicFramePr>
          <p:nvPr/>
        </p:nvGraphicFramePr>
        <p:xfrm>
          <a:off x="3218970" y="751546"/>
          <a:ext cx="1393441" cy="617142"/>
        </p:xfrm>
        <a:graphic>
          <a:graphicData uri="http://schemas.openxmlformats.org/drawingml/2006/table">
            <a:tbl>
              <a:tblPr/>
              <a:tblGrid>
                <a:gridCol w="1393441">
                  <a:extLst>
                    <a:ext uri="{9D8B030D-6E8A-4147-A177-3AD203B41FA5}">
                      <a16:colId xmlns:a16="http://schemas.microsoft.com/office/drawing/2014/main" val="1506985558"/>
                    </a:ext>
                  </a:extLst>
                </a:gridCol>
              </a:tblGrid>
              <a:tr h="3085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Transporting Resource to Solo Responder Ratio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982921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2.5 : 1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362622"/>
                  </a:ext>
                </a:extLst>
              </a:tr>
            </a:tbl>
          </a:graphicData>
        </a:graphic>
      </p:graphicFrame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53EE5B9-2850-48E0-87C5-DC4259D2D131}"/>
              </a:ext>
            </a:extLst>
          </p:cNvPr>
          <p:cNvGraphicFramePr>
            <a:graphicFrameLocks noGrp="1"/>
          </p:cNvGraphicFramePr>
          <p:nvPr/>
        </p:nvGraphicFramePr>
        <p:xfrm>
          <a:off x="6276360" y="743041"/>
          <a:ext cx="1393441" cy="617142"/>
        </p:xfrm>
        <a:graphic>
          <a:graphicData uri="http://schemas.openxmlformats.org/drawingml/2006/table">
            <a:tbl>
              <a:tblPr/>
              <a:tblGrid>
                <a:gridCol w="1393441">
                  <a:extLst>
                    <a:ext uri="{9D8B030D-6E8A-4147-A177-3AD203B41FA5}">
                      <a16:colId xmlns:a16="http://schemas.microsoft.com/office/drawing/2014/main" val="1506985558"/>
                    </a:ext>
                  </a:extLst>
                </a:gridCol>
              </a:tblGrid>
              <a:tr h="3085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Transporting Resource to Solo Responder Ratio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982921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4.6 : 1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362622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C14690BD-AAD3-4862-B240-4474FEC5E711}"/>
              </a:ext>
            </a:extLst>
          </p:cNvPr>
          <p:cNvGraphicFramePr>
            <a:graphicFrameLocks noGrp="1"/>
          </p:cNvGraphicFramePr>
          <p:nvPr/>
        </p:nvGraphicFramePr>
        <p:xfrm>
          <a:off x="9242245" y="743041"/>
          <a:ext cx="1393441" cy="617142"/>
        </p:xfrm>
        <a:graphic>
          <a:graphicData uri="http://schemas.openxmlformats.org/drawingml/2006/table">
            <a:tbl>
              <a:tblPr/>
              <a:tblGrid>
                <a:gridCol w="1393441">
                  <a:extLst>
                    <a:ext uri="{9D8B030D-6E8A-4147-A177-3AD203B41FA5}">
                      <a16:colId xmlns:a16="http://schemas.microsoft.com/office/drawing/2014/main" val="1506985558"/>
                    </a:ext>
                  </a:extLst>
                </a:gridCol>
              </a:tblGrid>
              <a:tr h="3085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Transporting Resource to Solo Responder Ratio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7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982921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7.2 : 1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362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43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4381" y="543293"/>
            <a:ext cx="82477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Emergency Medical Services (EMS) 999 Response  </a:t>
            </a:r>
          </a:p>
          <a:p>
            <a:r>
              <a:rPr lang="en-GB" sz="3200" dirty="0">
                <a:latin typeface="Bahnschrift SemiCondensed" panose="020B0502040204020203" pitchFamily="34" charset="0"/>
              </a:rPr>
              <a:t> – Demand &amp; Capacity Review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14381" y="1700047"/>
            <a:ext cx="1039590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Collaborative independent strategic review </a:t>
            </a:r>
            <a:r>
              <a:rPr lang="en-GB" dirty="0"/>
              <a:t>undertaken by Operational Research in Health (UK company, world leaders in ambulance forecasting and modelling).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Review undertaken </a:t>
            </a:r>
            <a:r>
              <a:rPr lang="en-GB" b="1" dirty="0"/>
              <a:t>on behalf of the Emergency Ambulance Services Committee (EASC). </a:t>
            </a:r>
            <a:r>
              <a:rPr lang="en-GB" dirty="0"/>
              <a:t>EASC is made up of the seven health boards, who have a responsibility for commissioning ambulances.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Review undertaken in 2019 and </a:t>
            </a:r>
            <a:r>
              <a:rPr lang="en-GB" b="1" dirty="0"/>
              <a:t>formally reported to EASC on 20 Jan-20</a:t>
            </a:r>
            <a:r>
              <a:rPr lang="en-GB" dirty="0"/>
              <a:t>:- </a:t>
            </a:r>
            <a:r>
              <a:rPr lang="en-GB" u="sng" dirty="0">
                <a:hlinkClick r:id="rId11"/>
              </a:rPr>
              <a:t>http://www.wales.nhs.uk/easc/january2020</a:t>
            </a: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origins of the Review was the </a:t>
            </a:r>
            <a:r>
              <a:rPr lang="en-GB" b="1" dirty="0"/>
              <a:t>Amber Review </a:t>
            </a:r>
            <a:r>
              <a:rPr lang="en-GB" dirty="0"/>
              <a:t>commissioned by Welsh Government, and undertaken by EASC:- </a:t>
            </a:r>
            <a:r>
              <a:rPr lang="en-GB" dirty="0">
                <a:hlinkClick r:id="rId12"/>
              </a:rPr>
              <a:t>NHS-Amber-Report-ENG-LR.PDF (wales.nhs.uk)</a:t>
            </a:r>
            <a:endParaRPr lang="en-GB" dirty="0"/>
          </a:p>
          <a:p>
            <a:pPr algn="ctr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Amber patient incidents (serious, but not immediately life threatening) is the largest patient incident category accounting for 70% of patient incidents, compared to Red (immediately life threatening) which accounts for 10% of patient incidents.  </a:t>
            </a:r>
            <a:r>
              <a:rPr lang="en-GB" b="1" dirty="0"/>
              <a:t>Amber waiting times were too long </a:t>
            </a:r>
            <a:r>
              <a:rPr lang="en-GB" dirty="0"/>
              <a:t>and there was a system concern about the number of serious adverse incidents for patients (SAIs) in the Amber category.</a:t>
            </a:r>
          </a:p>
        </p:txBody>
      </p:sp>
    </p:spTree>
    <p:extLst>
      <p:ext uri="{BB962C8B-B14F-4D97-AF65-F5344CB8AC3E}">
        <p14:creationId xmlns:p14="http://schemas.microsoft.com/office/powerpoint/2010/main" val="1289284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577670"/>
            <a:ext cx="6035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Review Findings (and actions arising)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4816" y="1454111"/>
            <a:ext cx="103077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Review identified that the Welsh Ambulance Service NHS Trust (WAST) had a </a:t>
            </a:r>
            <a:r>
              <a:rPr lang="en-GB" b="1" dirty="0"/>
              <a:t>gap</a:t>
            </a:r>
            <a:r>
              <a:rPr lang="en-GB" dirty="0"/>
              <a:t> between the number of full time equivalent (FTE) staff budgeted to fill its Response rosters and the FTEs required to fill the rosters of </a:t>
            </a:r>
            <a:r>
              <a:rPr lang="en-GB" b="1" dirty="0"/>
              <a:t>263 FTEs</a:t>
            </a:r>
            <a:r>
              <a:rPr lang="en-GB" dirty="0"/>
              <a:t>, what is referred to as the “relief gap”.  </a:t>
            </a:r>
            <a:r>
              <a:rPr lang="en-GB" b="1" dirty="0"/>
              <a:t>EASC has agreed to invest in WAST </a:t>
            </a:r>
            <a:r>
              <a:rPr lang="en-GB" dirty="0"/>
              <a:t>and close the “relief gap”.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WAST delivered an uplift in FTEs of 136 FTEs in 2020/21 and is on target for a further uplift of 127 FTEs in 2021/22, </a:t>
            </a:r>
            <a:r>
              <a:rPr lang="en-GB" b="1" dirty="0"/>
              <a:t>which will close the “relief gap”. </a:t>
            </a:r>
            <a:r>
              <a:rPr lang="en-GB" dirty="0"/>
              <a:t>This has been achieved despite the pandemic.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09478" y="3947263"/>
            <a:ext cx="10258425" cy="150495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5230761" y="3969272"/>
            <a:ext cx="1101213" cy="14609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F2D9017-8636-478F-8D6B-57B4614DC241}"/>
              </a:ext>
            </a:extLst>
          </p:cNvPr>
          <p:cNvSpPr/>
          <p:nvPr/>
        </p:nvSpPr>
        <p:spPr>
          <a:xfrm>
            <a:off x="9331096" y="3952811"/>
            <a:ext cx="1101213" cy="14609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8301DF7-3CF4-4DDE-A4AE-BC428E5EE1EA}"/>
              </a:ext>
            </a:extLst>
          </p:cNvPr>
          <p:cNvSpPr/>
          <p:nvPr/>
        </p:nvSpPr>
        <p:spPr>
          <a:xfrm>
            <a:off x="3102298" y="3991281"/>
            <a:ext cx="1101213" cy="14609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094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577670"/>
            <a:ext cx="6035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Review Findings (and actions arising)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7557" y="1670421"/>
            <a:ext cx="43591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Review identified </a:t>
            </a:r>
            <a:r>
              <a:rPr lang="en-GB" b="1" dirty="0"/>
              <a:t>a range of efficiencies for WAST</a:t>
            </a:r>
            <a:r>
              <a:rPr lang="en-GB" dirty="0"/>
              <a:t>, in particular, </a:t>
            </a:r>
            <a:r>
              <a:rPr lang="en-GB" b="1" dirty="0"/>
              <a:t>re-rostering ambulance resource around the daily demand pattern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Re-rostering will see a reduction of -56.5 RRVs and an increase of +32 EAs.  EAs have a much high utilisation than RRVs and are the ideal resource for Amber patients that need conveying to hospital.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Re-rostering will improve patient waiting times - </a:t>
            </a:r>
            <a:r>
              <a:rPr lang="en-GB" dirty="0"/>
              <a:t>the Amber 1 90</a:t>
            </a:r>
            <a:r>
              <a:rPr lang="en-GB" baseline="30000" dirty="0"/>
              <a:t>th</a:t>
            </a:r>
            <a:r>
              <a:rPr lang="en-GB" dirty="0"/>
              <a:t> percentile from 2 hours and 4 minutes to one hour and 18 minutes.  </a:t>
            </a:r>
            <a:r>
              <a:rPr lang="en-GB" b="1" dirty="0"/>
              <a:t>Amber is where is the bulk of serious adverse incidents occur.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9498" y="1599137"/>
            <a:ext cx="6950945" cy="447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1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577670"/>
            <a:ext cx="6853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Current V Dec-21 Resourcing – Hywel Dda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7302" y="1730238"/>
            <a:ext cx="4955234" cy="20043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11527" y="1632272"/>
            <a:ext cx="599826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key differences between the original ORH key/Dec 21+ and the revised version are: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 additional growth to RRV and UCS resourcing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This will provide the funded establishment that will be required to ensure no reduction in the EA hours</a:t>
            </a:r>
          </a:p>
          <a:p>
            <a:r>
              <a:rPr lang="en-GB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Overall </a:t>
            </a:r>
            <a:r>
              <a:rPr lang="en-GB" sz="2000" b="1" dirty="0"/>
              <a:t>net gain </a:t>
            </a:r>
            <a:r>
              <a:rPr lang="en-GB" sz="2000" dirty="0"/>
              <a:t>in resourcing from Dec 2021 with no loss of resources in Hywel Dda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47054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4381" y="543293"/>
            <a:ext cx="6183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Current V Dec-21 Resourcing - Powys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58552" y="2075369"/>
            <a:ext cx="518939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key differences between the current resourcing and the  ORH key/Dec 21+ resourcing 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 Powys the planned production will </a:t>
            </a:r>
            <a:r>
              <a:rPr lang="en-GB" sz="2000" b="1" dirty="0"/>
              <a:t>increase</a:t>
            </a:r>
            <a:r>
              <a:rPr lang="en-GB" sz="2000" dirty="0"/>
              <a:t> by 22 hours per week.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There will be a significant </a:t>
            </a:r>
            <a:r>
              <a:rPr lang="en-GB" sz="2000" b="1" dirty="0"/>
              <a:t>increase of 6 EA at peak </a:t>
            </a:r>
            <a:r>
              <a:rPr lang="en-GB" sz="2000" dirty="0"/>
              <a:t>(and a reduction of 2 RRVs).</a:t>
            </a:r>
          </a:p>
          <a:p>
            <a:endParaRPr lang="en-GB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9941" y="2187650"/>
            <a:ext cx="5556059" cy="196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42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4381" y="543293"/>
            <a:ext cx="7643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Current V Dec-21 Resourcing – South Gwynedd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44561" y="1529306"/>
            <a:ext cx="5226518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key differences between the current resourcing and the  ORH key/Dec 21+ resourcing 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 South Gwynedd the planned production will in EA will remain the same.</a:t>
            </a:r>
          </a:p>
          <a:p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RRVs will currently remain the same will no increase.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UCS resourcing will be realigned to mid-week demand. This will see a slight reduction on the weekend and an overall </a:t>
            </a:r>
            <a:r>
              <a:rPr lang="en-GB" sz="2000" b="1" dirty="0"/>
              <a:t>decrease</a:t>
            </a:r>
            <a:r>
              <a:rPr lang="en-GB" sz="2000" dirty="0"/>
              <a:t> of 17 hours per week.</a:t>
            </a:r>
          </a:p>
          <a:p>
            <a:endParaRPr lang="en-GB" sz="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358" y="1877852"/>
            <a:ext cx="5136793" cy="177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24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4381" y="543293"/>
            <a:ext cx="6056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EMS Response Roster Review Project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59328" y="1439251"/>
            <a:ext cx="396798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While there will be </a:t>
            </a:r>
            <a:r>
              <a:rPr lang="en-GB" b="1" dirty="0"/>
              <a:t>no reduction in resourcing</a:t>
            </a:r>
            <a:r>
              <a:rPr lang="en-GB" dirty="0"/>
              <a:t>, rotas will be aligned to ensure a consistent approach.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EMS Response Roster Review has the </a:t>
            </a:r>
            <a:r>
              <a:rPr lang="en-GB" b="1" dirty="0"/>
              <a:t>twin objectives of </a:t>
            </a:r>
            <a:r>
              <a:rPr lang="en-GB" dirty="0"/>
              <a:t>1) improving </a:t>
            </a:r>
            <a:r>
              <a:rPr lang="en-GB" b="1" dirty="0"/>
              <a:t>patient safety </a:t>
            </a:r>
            <a:r>
              <a:rPr lang="en-GB" dirty="0"/>
              <a:t>(by delivering rosters aligned to patient demand) and 2) improving </a:t>
            </a:r>
            <a:r>
              <a:rPr lang="en-GB" b="1" dirty="0"/>
              <a:t>staff well-being </a:t>
            </a:r>
            <a:r>
              <a:rPr lang="en-GB" dirty="0"/>
              <a:t>(by delivering good workable shift patterns).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TU Partners </a:t>
            </a:r>
            <a:r>
              <a:rPr lang="en-GB" dirty="0"/>
              <a:t>are on the project board and the four stage working party process – there is a </a:t>
            </a:r>
            <a:r>
              <a:rPr lang="en-GB" b="1" dirty="0"/>
              <a:t>high  level of engagement </a:t>
            </a:r>
            <a:r>
              <a:rPr lang="en-GB" dirty="0"/>
              <a:t>– and positive feedback on the approach.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35989" y="1605474"/>
            <a:ext cx="7695317" cy="379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113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4381" y="543293"/>
            <a:ext cx="6383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Bahnschrift SemiCondensed" panose="020B0502040204020203" pitchFamily="34" charset="0"/>
              </a:rPr>
              <a:t>2021 Demand &amp; Capacity Review Update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39433" y="1567213"/>
            <a:ext cx="343145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Closing the relief gap and re-rostering was a first step in a five year programme.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has always been acknowledged that this first step would not deliver the ambition for patient safety.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 additional 51 FTEs were identified in the 2019 EMS Demand &amp; Capacity Review by 2024. This was predicated on 2018 hospital handover lost hours.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20428" y="1567213"/>
            <a:ext cx="6569491" cy="394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363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RH Palette Excel - 2">
      <a:dk1>
        <a:srgbClr val="1A1818"/>
      </a:dk1>
      <a:lt1>
        <a:srgbClr val="FFFFFF"/>
      </a:lt1>
      <a:dk2>
        <a:srgbClr val="5B3789"/>
      </a:dk2>
      <a:lt2>
        <a:srgbClr val="6D6C70"/>
      </a:lt2>
      <a:accent1>
        <a:srgbClr val="0067B1"/>
      </a:accent1>
      <a:accent2>
        <a:srgbClr val="E32726"/>
      </a:accent2>
      <a:accent3>
        <a:srgbClr val="50B848"/>
      </a:accent3>
      <a:accent4>
        <a:srgbClr val="FDB924"/>
      </a:accent4>
      <a:accent5>
        <a:srgbClr val="0F99D6"/>
      </a:accent5>
      <a:accent6>
        <a:srgbClr val="EC008C"/>
      </a:accent6>
      <a:hlink>
        <a:srgbClr val="F58220"/>
      </a:hlink>
      <a:folHlink>
        <a:srgbClr val="CEDE5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2630C3FBE3BF469194CDEE917DED0D" ma:contentTypeVersion="4" ma:contentTypeDescription="Create a new document." ma:contentTypeScope="" ma:versionID="d895e9dbf8b87c51a5e9aad97224e203">
  <xsd:schema xmlns:xsd="http://www.w3.org/2001/XMLSchema" xmlns:xs="http://www.w3.org/2001/XMLSchema" xmlns:p="http://schemas.microsoft.com/office/2006/metadata/properties" xmlns:ns2="40674434-2b7d-4815-85df-bb244efe77b8" xmlns:ns3="e0a7a345-0a05-476e-a581-f12c48442faa" targetNamespace="http://schemas.microsoft.com/office/2006/metadata/properties" ma:root="true" ma:fieldsID="549693cf5bd8b8a5bb99466a7467b4ce" ns2:_="" ns3:_="">
    <xsd:import namespace="40674434-2b7d-4815-85df-bb244efe77b8"/>
    <xsd:import namespace="e0a7a345-0a05-476e-a581-f12c48442f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674434-2b7d-4815-85df-bb244efe77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a7a345-0a05-476e-a581-f12c48442fa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F86CDD-E613-4402-ACCB-0E6F7C4906D5}">
  <ds:schemaRefs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e0a7a345-0a05-476e-a581-f12c48442faa"/>
    <ds:schemaRef ds:uri="http://purl.org/dc/terms/"/>
    <ds:schemaRef ds:uri="40674434-2b7d-4815-85df-bb244efe77b8"/>
  </ds:schemaRefs>
</ds:datastoreItem>
</file>

<file path=customXml/itemProps2.xml><?xml version="1.0" encoding="utf-8"?>
<ds:datastoreItem xmlns:ds="http://schemas.openxmlformats.org/officeDocument/2006/customXml" ds:itemID="{E95C687F-F9C8-466D-B404-1656AB569E1E}">
  <ds:schemaRefs>
    <ds:schemaRef ds:uri="40674434-2b7d-4815-85df-bb244efe77b8"/>
    <ds:schemaRef ds:uri="e0a7a345-0a05-476e-a581-f12c48442f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2BF4BCD-9B6C-4D22-B8C0-4BDD4D7900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1918</TotalTime>
  <Words>1715</Words>
  <Application>Microsoft Office PowerPoint</Application>
  <PresentationFormat>Widescreen</PresentationFormat>
  <Paragraphs>302</Paragraphs>
  <Slides>13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  <vt:variant>
        <vt:lpstr>Custom Shows</vt:lpstr>
      </vt:variant>
      <vt:variant>
        <vt:i4>11</vt:i4>
      </vt:variant>
    </vt:vector>
  </HeadingPairs>
  <TitlesOfParts>
    <vt:vector size="31" baseType="lpstr">
      <vt:lpstr>Arial</vt:lpstr>
      <vt:lpstr>Bahnschrift Light</vt:lpstr>
      <vt:lpstr>Bahnschrift SemiCondensed</vt:lpstr>
      <vt:lpstr>Calibri</vt:lpstr>
      <vt:lpstr>Verdana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WAST Demand and Capacity Review Recommendations</vt:lpstr>
      <vt:lpstr>Custom Show 1</vt:lpstr>
      <vt:lpstr>Custom Show 2</vt:lpstr>
      <vt:lpstr>Custom Show 3</vt:lpstr>
      <vt:lpstr>Custom Show 4</vt:lpstr>
      <vt:lpstr>Custom Show 5</vt:lpstr>
      <vt:lpstr>Custom Show 6</vt:lpstr>
      <vt:lpstr>Custom Show 7</vt:lpstr>
      <vt:lpstr>Custom Show 8</vt:lpstr>
      <vt:lpstr>Custom Show 9</vt:lpstr>
      <vt:lpstr>Custom Show 10</vt:lpstr>
      <vt:lpstr>Custom Show 11</vt:lpstr>
    </vt:vector>
  </TitlesOfParts>
  <Company>Welsh Ambulance Services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 Watling</dc:creator>
  <cp:lastModifiedBy>Alexander Crawford (Welsh Ambulance Service NHS Trust - 020)</cp:lastModifiedBy>
  <cp:revision>76</cp:revision>
  <cp:lastPrinted>2021-07-12T10:15:07Z</cp:lastPrinted>
  <dcterms:created xsi:type="dcterms:W3CDTF">2017-07-06T08:22:41Z</dcterms:created>
  <dcterms:modified xsi:type="dcterms:W3CDTF">2021-10-14T19:47:12Z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0x010100532630C3FBE3BF469194CDEE917DED0D</vt:lpwstr>
  </property>
</Properties>
</file>