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69" r:id="rId3"/>
    <p:sldId id="257" r:id="rId4"/>
    <p:sldId id="258" r:id="rId5"/>
    <p:sldId id="259" r:id="rId6"/>
    <p:sldId id="268" r:id="rId7"/>
    <p:sldId id="262" r:id="rId8"/>
    <p:sldId id="260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990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2193A0-CE4C-49A4-88C1-A274DA355AB0}" type="datetimeFigureOut">
              <a:rPr lang="en-GB" smtClean="0"/>
              <a:t>27/10/2023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9AB80E-5D97-49F7-9997-ECA958E7C1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671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vimeo.com/user91445929/review/393454396/a58e9812c0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200" u="sng" dirty="0" smtClean="0">
                <a:solidFill>
                  <a:srgbClr val="000000"/>
                </a:solidFill>
                <a:effectLst/>
                <a:ea typeface="Calibri" panose="020F0502020204030204" pitchFamily="34" charset="0"/>
                <a:hlinkClick r:id="rId3"/>
              </a:rPr>
              <a:t>https://vimeo.com/user91445929/review/393454396/a58e9812c0</a:t>
            </a:r>
            <a:endParaRPr lang="en-GB" sz="1200" u="sng" dirty="0" smtClean="0">
              <a:solidFill>
                <a:srgbClr val="000000"/>
              </a:solidFill>
              <a:effectLst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200" u="sng" dirty="0" smtClean="0">
                <a:solidFill>
                  <a:srgbClr val="000000"/>
                </a:solidFill>
              </a:rPr>
              <a:t>Password: </a:t>
            </a:r>
            <a:r>
              <a:rPr lang="en-GB" sz="1200" u="sng" dirty="0" err="1" smtClean="0">
                <a:solidFill>
                  <a:srgbClr val="000000"/>
                </a:solidFill>
              </a:rPr>
              <a:t>Stiniog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9AB80E-5D97-49F7-9997-ECA958E7C13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2148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0C16C-5E07-4258-844E-1701DF077729}" type="datetimeFigureOut">
              <a:rPr lang="en-GB" smtClean="0"/>
              <a:t>27/10/2023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C7618-DDEF-4D02-8909-08F840D11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33195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0C16C-5E07-4258-844E-1701DF077729}" type="datetimeFigureOut">
              <a:rPr lang="en-GB" smtClean="0"/>
              <a:t>27/10/2023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C7618-DDEF-4D02-8909-08F840D11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152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0C16C-5E07-4258-844E-1701DF077729}" type="datetimeFigureOut">
              <a:rPr lang="en-GB" smtClean="0"/>
              <a:t>27/10/2023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C7618-DDEF-4D02-8909-08F840D11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22223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D845C-E446-01CA-092B-319C9F7D3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2C94BC-F3C2-F9B4-EAE1-379B4877E3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C65969-4AFD-B4EC-3E95-157E6CFFA5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F97AE9-786D-7C5C-DE06-4B8E30EAAA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D8E794-33F7-48E9-7A22-B99B588737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E695023-8E50-69AE-841D-4756608F3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0C16C-5E07-4258-844E-1701DF077729}" type="datetimeFigureOut">
              <a:rPr lang="en-GB" smtClean="0"/>
              <a:t>27/10/2023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448CB25-B0BC-31FC-C7DD-1478CC69F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7656267-E312-56C6-6CC7-71E9C6254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C7618-DDEF-4D02-8909-08F840D11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7319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0C16C-5E07-4258-844E-1701DF077729}" type="datetimeFigureOut">
              <a:rPr lang="en-GB" smtClean="0"/>
              <a:t>27/10/2023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C7618-DDEF-4D02-8909-08F840D11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710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0C16C-5E07-4258-844E-1701DF077729}" type="datetimeFigureOut">
              <a:rPr lang="en-GB" smtClean="0"/>
              <a:t>27/10/2023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C7618-DDEF-4D02-8909-08F840D11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98483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0C16C-5E07-4258-844E-1701DF077729}" type="datetimeFigureOut">
              <a:rPr lang="en-GB" smtClean="0"/>
              <a:t>27/10/2023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C7618-DDEF-4D02-8909-08F840D11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4428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0C16C-5E07-4258-844E-1701DF077729}" type="datetimeFigureOut">
              <a:rPr lang="en-GB" smtClean="0"/>
              <a:t>27/10/2023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C7618-DDEF-4D02-8909-08F840D110F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532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0C16C-5E07-4258-844E-1701DF077729}" type="datetimeFigureOut">
              <a:rPr lang="en-GB" smtClean="0"/>
              <a:t>27/10/2023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C7618-DDEF-4D02-8909-08F840D11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529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0C16C-5E07-4258-844E-1701DF077729}" type="datetimeFigureOut">
              <a:rPr lang="en-GB" smtClean="0"/>
              <a:t>27/10/2023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C7618-DDEF-4D02-8909-08F840D11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3452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0C16C-5E07-4258-844E-1701DF077729}" type="datetimeFigureOut">
              <a:rPr lang="en-GB" smtClean="0"/>
              <a:t>27/10/2023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C7618-DDEF-4D02-8909-08F840D11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055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C600C16C-5E07-4258-844E-1701DF077729}" type="datetimeFigureOut">
              <a:rPr lang="en-GB" smtClean="0"/>
              <a:t>27/10/2023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C7618-DDEF-4D02-8909-08F840D11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3091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C600C16C-5E07-4258-844E-1701DF077729}" type="datetimeFigureOut">
              <a:rPr lang="en-GB" smtClean="0"/>
              <a:t>27/10/2023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0AAC7618-DDEF-4D02-8909-08F840D11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131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0000"/>
            <a:lum/>
          </a:blip>
          <a:srcRect/>
          <a:stretch>
            <a:fillRect t="-7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0D61E-ED9F-6445-0E10-4B3E64E2AF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410"/>
            <a:ext cx="9144000" cy="925462"/>
          </a:xfrm>
          <a:noFill/>
        </p:spPr>
        <p:txBody>
          <a:bodyPr/>
          <a:lstStyle/>
          <a:p>
            <a:r>
              <a:rPr lang="en-GB" dirty="0"/>
              <a:t>Canolfan Goffa Ffestiniog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AC29C3-F373-C2DB-0201-589F24530D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95194" y="5850467"/>
            <a:ext cx="6801612" cy="931674"/>
          </a:xfrm>
        </p:spPr>
        <p:txBody>
          <a:bodyPr/>
          <a:lstStyle/>
          <a:p>
            <a:r>
              <a:rPr lang="en-GB" b="1" dirty="0" smtClean="0">
                <a:solidFill>
                  <a:schemeClr val="bg1"/>
                </a:solidFill>
              </a:rPr>
              <a:t>Eirian Lloyd-Williams / Keith Amos / Chris Couchman BCUHB 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2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404" y="0"/>
            <a:ext cx="10743794" cy="6894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76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A8312-B3BB-167B-29A6-98D623157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CEFNDIR / Background</a:t>
            </a:r>
            <a:endParaRPr lang="en-GB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3"/>
            <a:ext cx="4270247" cy="3796623"/>
          </a:xfrm>
        </p:spPr>
        <p:txBody>
          <a:bodyPr>
            <a:normAutofit fontScale="55000" lnSpcReduction="20000"/>
          </a:bodyPr>
          <a:lstStyle/>
          <a:p>
            <a:r>
              <a:rPr lang="en-GB" sz="2900" dirty="0" smtClean="0">
                <a:latin typeface="Gill Sans MT" panose="020B0502020104020203" pitchFamily="34" charset="0"/>
              </a:rPr>
              <a:t>Blaenau Ffestiniog is a rural community which grew around the slate mining industry, situated in the centre of the </a:t>
            </a:r>
            <a:r>
              <a:rPr lang="en-GB" sz="2900" dirty="0" err="1" smtClean="0">
                <a:latin typeface="Gill Sans MT" panose="020B0502020104020203" pitchFamily="34" charset="0"/>
              </a:rPr>
              <a:t>Eryri</a:t>
            </a:r>
            <a:r>
              <a:rPr lang="en-GB" sz="2900" dirty="0" smtClean="0">
                <a:latin typeface="Gill Sans MT" panose="020B0502020104020203" pitchFamily="34" charset="0"/>
              </a:rPr>
              <a:t> national park</a:t>
            </a:r>
          </a:p>
          <a:p>
            <a:r>
              <a:rPr lang="en-GB" sz="2900" dirty="0" smtClean="0">
                <a:latin typeface="Gill Sans MT" panose="020B0502020104020203" pitchFamily="34" charset="0"/>
              </a:rPr>
              <a:t>The area is noted for high levels </a:t>
            </a:r>
            <a:r>
              <a:rPr lang="en-GB" sz="2900" dirty="0">
                <a:latin typeface="Gill Sans MT" panose="020B0502020104020203" pitchFamily="34" charset="0"/>
              </a:rPr>
              <a:t>of </a:t>
            </a:r>
            <a:r>
              <a:rPr lang="en-GB" sz="2900" dirty="0" smtClean="0">
                <a:latin typeface="Gill Sans MT" panose="020B0502020104020203" pitchFamily="34" charset="0"/>
              </a:rPr>
              <a:t>deprivation, and has a younger age profile </a:t>
            </a:r>
            <a:r>
              <a:rPr lang="en-GB" sz="2900" dirty="0">
                <a:latin typeface="Gill Sans MT" panose="020B0502020104020203" pitchFamily="34" charset="0"/>
              </a:rPr>
              <a:t>than the Welsh average</a:t>
            </a:r>
          </a:p>
          <a:p>
            <a:r>
              <a:rPr lang="en-GB" sz="2900" dirty="0" smtClean="0">
                <a:latin typeface="Gill Sans MT" panose="020B0502020104020203" pitchFamily="34" charset="0"/>
              </a:rPr>
              <a:t>Ffestiniog </a:t>
            </a:r>
            <a:r>
              <a:rPr lang="en-GB" sz="2900" dirty="0">
                <a:latin typeface="Gill Sans MT" panose="020B0502020104020203" pitchFamily="34" charset="0"/>
              </a:rPr>
              <a:t>and District Memorial </a:t>
            </a:r>
            <a:r>
              <a:rPr lang="en-GB" sz="2900" dirty="0" smtClean="0">
                <a:latin typeface="Gill Sans MT" panose="020B0502020104020203" pitchFamily="34" charset="0"/>
              </a:rPr>
              <a:t>Hospital opened in 1925 </a:t>
            </a:r>
            <a:r>
              <a:rPr lang="en-GB" sz="2900" dirty="0">
                <a:latin typeface="Gill Sans MT" panose="020B0502020104020203" pitchFamily="34" charset="0"/>
              </a:rPr>
              <a:t>to commemorate local soldiers who had died in the First World </a:t>
            </a:r>
            <a:r>
              <a:rPr lang="en-GB" sz="2900" dirty="0" smtClean="0">
                <a:latin typeface="Gill Sans MT" panose="020B0502020104020203" pitchFamily="34" charset="0"/>
              </a:rPr>
              <a:t>War, with contributions </a:t>
            </a:r>
            <a:r>
              <a:rPr lang="en-GB" sz="2900" dirty="0">
                <a:latin typeface="Gill Sans MT" panose="020B0502020104020203" pitchFamily="34" charset="0"/>
              </a:rPr>
              <a:t>from the local slate mining community</a:t>
            </a:r>
          </a:p>
          <a:p>
            <a:r>
              <a:rPr lang="en-GB" sz="2900" dirty="0" smtClean="0">
                <a:latin typeface="Gill Sans MT" panose="020B0502020104020203" pitchFamily="34" charset="0"/>
              </a:rPr>
              <a:t>The hospital was designed </a:t>
            </a:r>
            <a:r>
              <a:rPr lang="en-GB" sz="2900" dirty="0">
                <a:latin typeface="Gill Sans MT" panose="020B0502020104020203" pitchFamily="34" charset="0"/>
              </a:rPr>
              <a:t>by Clough </a:t>
            </a:r>
            <a:r>
              <a:rPr lang="en-GB" sz="2900" dirty="0" smtClean="0">
                <a:latin typeface="Gill Sans MT" panose="020B0502020104020203" pitchFamily="34" charset="0"/>
              </a:rPr>
              <a:t>Williams-Ellis, who also designed </a:t>
            </a:r>
            <a:r>
              <a:rPr lang="en-GB" sz="2900" dirty="0" err="1" smtClean="0">
                <a:latin typeface="Gill Sans MT" panose="020B0502020104020203" pitchFamily="34" charset="0"/>
              </a:rPr>
              <a:t>Portmeirion</a:t>
            </a:r>
            <a:endParaRPr lang="en-GB" sz="2900" dirty="0">
              <a:latin typeface="Gill Sans MT" panose="020B0502020104020203" pitchFamily="34" charset="0"/>
            </a:endParaRPr>
          </a:p>
          <a:p>
            <a:r>
              <a:rPr lang="en-GB" sz="2900" dirty="0" smtClean="0">
                <a:latin typeface="Gill Sans MT" panose="020B0502020104020203" pitchFamily="34" charset="0"/>
              </a:rPr>
              <a:t>It was developed as a community hospital after the introduction of the National </a:t>
            </a:r>
            <a:r>
              <a:rPr lang="en-GB" sz="2900" dirty="0">
                <a:latin typeface="Gill Sans MT" panose="020B0502020104020203" pitchFamily="34" charset="0"/>
              </a:rPr>
              <a:t>Health Service in </a:t>
            </a:r>
            <a:r>
              <a:rPr lang="en-GB" sz="2900" dirty="0" smtClean="0">
                <a:latin typeface="Gill Sans MT" panose="020B0502020104020203" pitchFamily="34" charset="0"/>
              </a:rPr>
              <a:t>1948</a:t>
            </a:r>
            <a:endParaRPr lang="en-GB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1328165" y="2638042"/>
            <a:ext cx="4270247" cy="3796623"/>
          </a:xfrm>
        </p:spPr>
        <p:txBody>
          <a:bodyPr>
            <a:normAutofit fontScale="55000" lnSpcReduction="20000"/>
          </a:bodyPr>
          <a:lstStyle/>
          <a:p>
            <a:r>
              <a:rPr lang="en-GB" sz="2900" dirty="0" smtClean="0">
                <a:latin typeface="Gill Sans MT" panose="020B0502020104020203" pitchFamily="34" charset="0"/>
              </a:rPr>
              <a:t>Mae Blaenau Ffestiniog yn </a:t>
            </a:r>
            <a:r>
              <a:rPr lang="en-GB" sz="2900" dirty="0" err="1" smtClean="0">
                <a:latin typeface="Gill Sans MT" panose="020B0502020104020203" pitchFamily="34" charset="0"/>
              </a:rPr>
              <a:t>gymuned</a:t>
            </a:r>
            <a:r>
              <a:rPr lang="en-GB" sz="2900" dirty="0" smtClean="0">
                <a:latin typeface="Gill Sans MT" panose="020B0502020104020203" pitchFamily="34" charset="0"/>
              </a:rPr>
              <a:t> </a:t>
            </a:r>
            <a:r>
              <a:rPr lang="en-GB" sz="2900" dirty="0" err="1" smtClean="0">
                <a:latin typeface="Gill Sans MT" panose="020B0502020104020203" pitchFamily="34" charset="0"/>
              </a:rPr>
              <a:t>wledig</a:t>
            </a:r>
            <a:r>
              <a:rPr lang="en-GB" sz="2900" dirty="0" smtClean="0">
                <a:latin typeface="Gill Sans MT" panose="020B0502020104020203" pitchFamily="34" charset="0"/>
              </a:rPr>
              <a:t> a </a:t>
            </a:r>
            <a:r>
              <a:rPr lang="en-GB" sz="2900" dirty="0" err="1" smtClean="0">
                <a:latin typeface="Gill Sans MT" panose="020B0502020104020203" pitchFamily="34" charset="0"/>
              </a:rPr>
              <a:t>dyfodd</a:t>
            </a:r>
            <a:r>
              <a:rPr lang="en-GB" sz="2900" dirty="0" smtClean="0">
                <a:latin typeface="Gill Sans MT" panose="020B0502020104020203" pitchFamily="34" charset="0"/>
              </a:rPr>
              <a:t> o </a:t>
            </a:r>
            <a:r>
              <a:rPr lang="en-GB" sz="2900" dirty="0" err="1" smtClean="0">
                <a:latin typeface="Gill Sans MT" panose="020B0502020104020203" pitchFamily="34" charset="0"/>
              </a:rPr>
              <a:t>amgylch</a:t>
            </a:r>
            <a:r>
              <a:rPr lang="en-GB" sz="2900" dirty="0" smtClean="0">
                <a:latin typeface="Gill Sans MT" panose="020B0502020104020203" pitchFamily="34" charset="0"/>
              </a:rPr>
              <a:t> y </a:t>
            </a:r>
            <a:r>
              <a:rPr lang="en-GB" sz="2900" dirty="0" err="1" smtClean="0">
                <a:latin typeface="Gill Sans MT" panose="020B0502020104020203" pitchFamily="34" charset="0"/>
              </a:rPr>
              <a:t>diwydiant</a:t>
            </a:r>
            <a:r>
              <a:rPr lang="en-GB" sz="2900" dirty="0" smtClean="0">
                <a:latin typeface="Gill Sans MT" panose="020B0502020104020203" pitchFamily="34" charset="0"/>
              </a:rPr>
              <a:t> </a:t>
            </a:r>
            <a:r>
              <a:rPr lang="en-GB" sz="2900" dirty="0" err="1" smtClean="0">
                <a:latin typeface="Gill Sans MT" panose="020B0502020104020203" pitchFamily="34" charset="0"/>
              </a:rPr>
              <a:t>cloddio</a:t>
            </a:r>
            <a:r>
              <a:rPr lang="en-GB" sz="2900" dirty="0" smtClean="0">
                <a:latin typeface="Gill Sans MT" panose="020B0502020104020203" pitchFamily="34" charset="0"/>
              </a:rPr>
              <a:t> </a:t>
            </a:r>
            <a:r>
              <a:rPr lang="en-GB" sz="2900" dirty="0" err="1" smtClean="0">
                <a:latin typeface="Gill Sans MT" panose="020B0502020104020203" pitchFamily="34" charset="0"/>
              </a:rPr>
              <a:t>llechi</a:t>
            </a:r>
            <a:r>
              <a:rPr lang="en-GB" sz="2900" dirty="0" smtClean="0">
                <a:latin typeface="Gill Sans MT" panose="020B0502020104020203" pitchFamily="34" charset="0"/>
              </a:rPr>
              <a:t>, sydd </a:t>
            </a:r>
            <a:r>
              <a:rPr lang="en-GB" sz="2900" dirty="0" err="1" smtClean="0">
                <a:latin typeface="Gill Sans MT" panose="020B0502020104020203" pitchFamily="34" charset="0"/>
              </a:rPr>
              <a:t>wedi</a:t>
            </a:r>
            <a:r>
              <a:rPr lang="en-GB" sz="2900" dirty="0" smtClean="0">
                <a:latin typeface="Gill Sans MT" panose="020B0502020104020203" pitchFamily="34" charset="0"/>
              </a:rPr>
              <a:t> </a:t>
            </a:r>
            <a:r>
              <a:rPr lang="en-GB" sz="2900" dirty="0" err="1" smtClean="0">
                <a:latin typeface="Gill Sans MT" panose="020B0502020104020203" pitchFamily="34" charset="0"/>
              </a:rPr>
              <a:t>ei</a:t>
            </a:r>
            <a:r>
              <a:rPr lang="en-GB" sz="2900" dirty="0" smtClean="0">
                <a:latin typeface="Gill Sans MT" panose="020B0502020104020203" pitchFamily="34" charset="0"/>
              </a:rPr>
              <a:t> </a:t>
            </a:r>
            <a:r>
              <a:rPr lang="en-GB" sz="2900" dirty="0" err="1" smtClean="0">
                <a:latin typeface="Gill Sans MT" panose="020B0502020104020203" pitchFamily="34" charset="0"/>
              </a:rPr>
              <a:t>lleoli</a:t>
            </a:r>
            <a:r>
              <a:rPr lang="en-GB" sz="2900" dirty="0" smtClean="0">
                <a:latin typeface="Gill Sans MT" panose="020B0502020104020203" pitchFamily="34" charset="0"/>
              </a:rPr>
              <a:t> </a:t>
            </a:r>
            <a:r>
              <a:rPr lang="en-GB" sz="2900" dirty="0" err="1" smtClean="0">
                <a:latin typeface="Gill Sans MT" panose="020B0502020104020203" pitchFamily="34" charset="0"/>
              </a:rPr>
              <a:t>yng</a:t>
            </a:r>
            <a:r>
              <a:rPr lang="en-GB" sz="2900" dirty="0" smtClean="0">
                <a:latin typeface="Gill Sans MT" panose="020B0502020104020203" pitchFamily="34" charset="0"/>
              </a:rPr>
              <a:t> </a:t>
            </a:r>
            <a:r>
              <a:rPr lang="en-GB" sz="2900" dirty="0" err="1" smtClean="0">
                <a:latin typeface="Gill Sans MT" panose="020B0502020104020203" pitchFamily="34" charset="0"/>
              </a:rPr>
              <a:t>nghanol</a:t>
            </a:r>
            <a:r>
              <a:rPr lang="en-GB" sz="2900" dirty="0" smtClean="0">
                <a:latin typeface="Gill Sans MT" panose="020B0502020104020203" pitchFamily="34" charset="0"/>
              </a:rPr>
              <a:t> Parc </a:t>
            </a:r>
            <a:r>
              <a:rPr lang="en-GB" sz="2900" dirty="0" err="1" smtClean="0">
                <a:latin typeface="Gill Sans MT" panose="020B0502020104020203" pitchFamily="34" charset="0"/>
              </a:rPr>
              <a:t>Cenedlaethol</a:t>
            </a:r>
            <a:r>
              <a:rPr lang="en-GB" sz="2900" dirty="0" smtClean="0">
                <a:latin typeface="Gill Sans MT" panose="020B0502020104020203" pitchFamily="34" charset="0"/>
              </a:rPr>
              <a:t> </a:t>
            </a:r>
            <a:r>
              <a:rPr lang="en-GB" sz="2900" dirty="0" err="1" smtClean="0">
                <a:latin typeface="Gill Sans MT" panose="020B0502020104020203" pitchFamily="34" charset="0"/>
              </a:rPr>
              <a:t>Eryri</a:t>
            </a:r>
            <a:endParaRPr lang="en-GB" sz="2900" dirty="0" smtClean="0">
              <a:latin typeface="Gill Sans MT" panose="020B0502020104020203" pitchFamily="34" charset="0"/>
            </a:endParaRPr>
          </a:p>
          <a:p>
            <a:r>
              <a:rPr lang="en-GB" sz="2900" dirty="0" smtClean="0">
                <a:latin typeface="Gill Sans MT" panose="020B0502020104020203" pitchFamily="34" charset="0"/>
              </a:rPr>
              <a:t>Mae’r </a:t>
            </a:r>
            <a:r>
              <a:rPr lang="en-GB" sz="2900" dirty="0" err="1" smtClean="0">
                <a:latin typeface="Gill Sans MT" panose="020B0502020104020203" pitchFamily="34" charset="0"/>
              </a:rPr>
              <a:t>ardal</a:t>
            </a:r>
            <a:r>
              <a:rPr lang="en-GB" sz="2900" dirty="0" smtClean="0">
                <a:latin typeface="Gill Sans MT" panose="020B0502020104020203" pitchFamily="34" charset="0"/>
              </a:rPr>
              <a:t> yn </a:t>
            </a:r>
            <a:r>
              <a:rPr lang="en-GB" sz="2900" dirty="0" err="1" smtClean="0">
                <a:latin typeface="Gill Sans MT" panose="020B0502020104020203" pitchFamily="34" charset="0"/>
              </a:rPr>
              <a:t>nodedig</a:t>
            </a:r>
            <a:r>
              <a:rPr lang="en-GB" sz="2900" dirty="0" smtClean="0">
                <a:latin typeface="Gill Sans MT" panose="020B0502020104020203" pitchFamily="34" charset="0"/>
              </a:rPr>
              <a:t> am </a:t>
            </a:r>
            <a:r>
              <a:rPr lang="en-GB" sz="2900" dirty="0" err="1" smtClean="0">
                <a:latin typeface="Gill Sans MT" panose="020B0502020104020203" pitchFamily="34" charset="0"/>
              </a:rPr>
              <a:t>lefelau</a:t>
            </a:r>
            <a:r>
              <a:rPr lang="en-GB" sz="2900" dirty="0" smtClean="0">
                <a:latin typeface="Gill Sans MT" panose="020B0502020104020203" pitchFamily="34" charset="0"/>
              </a:rPr>
              <a:t> </a:t>
            </a:r>
            <a:r>
              <a:rPr lang="en-GB" sz="2900" dirty="0" err="1" smtClean="0">
                <a:latin typeface="Gill Sans MT" panose="020B0502020104020203" pitchFamily="34" charset="0"/>
              </a:rPr>
              <a:t>uchel</a:t>
            </a:r>
            <a:r>
              <a:rPr lang="en-GB" sz="2900" dirty="0" smtClean="0">
                <a:latin typeface="Gill Sans MT" panose="020B0502020104020203" pitchFamily="34" charset="0"/>
              </a:rPr>
              <a:t> o </a:t>
            </a:r>
            <a:r>
              <a:rPr lang="en-GB" sz="2900" dirty="0" err="1" smtClean="0">
                <a:latin typeface="Gill Sans MT" panose="020B0502020104020203" pitchFamily="34" charset="0"/>
              </a:rPr>
              <a:t>amddifadedd</a:t>
            </a:r>
            <a:r>
              <a:rPr lang="en-GB" sz="2900" dirty="0" smtClean="0">
                <a:latin typeface="Gill Sans MT" panose="020B0502020104020203" pitchFamily="34" charset="0"/>
              </a:rPr>
              <a:t>, ac </a:t>
            </a:r>
            <a:r>
              <a:rPr lang="en-GB" sz="2900" dirty="0" err="1" smtClean="0">
                <a:latin typeface="Gill Sans MT" panose="020B0502020104020203" pitchFamily="34" charset="0"/>
              </a:rPr>
              <a:t>mae</a:t>
            </a:r>
            <a:r>
              <a:rPr lang="en-GB" sz="2900" dirty="0" smtClean="0">
                <a:latin typeface="Gill Sans MT" panose="020B0502020104020203" pitchFamily="34" charset="0"/>
              </a:rPr>
              <a:t> </a:t>
            </a:r>
            <a:r>
              <a:rPr lang="en-GB" sz="2900" dirty="0" err="1" smtClean="0">
                <a:latin typeface="Gill Sans MT" panose="020B0502020104020203" pitchFamily="34" charset="0"/>
              </a:rPr>
              <a:t>ganddi</a:t>
            </a:r>
            <a:r>
              <a:rPr lang="en-GB" sz="2900" dirty="0" smtClean="0">
                <a:latin typeface="Gill Sans MT" panose="020B0502020104020203" pitchFamily="34" charset="0"/>
              </a:rPr>
              <a:t> </a:t>
            </a:r>
            <a:r>
              <a:rPr lang="en-GB" sz="2900" dirty="0" err="1" smtClean="0">
                <a:latin typeface="Gill Sans MT" panose="020B0502020104020203" pitchFamily="34" charset="0"/>
              </a:rPr>
              <a:t>broffil</a:t>
            </a:r>
            <a:r>
              <a:rPr lang="en-GB" sz="2900" dirty="0" smtClean="0">
                <a:latin typeface="Gill Sans MT" panose="020B0502020104020203" pitchFamily="34" charset="0"/>
              </a:rPr>
              <a:t> </a:t>
            </a:r>
            <a:r>
              <a:rPr lang="en-GB" sz="2900" dirty="0" err="1" smtClean="0">
                <a:latin typeface="Gill Sans MT" panose="020B0502020104020203" pitchFamily="34" charset="0"/>
              </a:rPr>
              <a:t>oedran</a:t>
            </a:r>
            <a:r>
              <a:rPr lang="en-GB" sz="2900" dirty="0" smtClean="0">
                <a:latin typeface="Gill Sans MT" panose="020B0502020104020203" pitchFamily="34" charset="0"/>
              </a:rPr>
              <a:t> </a:t>
            </a:r>
            <a:r>
              <a:rPr lang="en-GB" sz="2900" dirty="0" err="1" smtClean="0">
                <a:latin typeface="Gill Sans MT" panose="020B0502020104020203" pitchFamily="34" charset="0"/>
              </a:rPr>
              <a:t>iau</a:t>
            </a:r>
            <a:r>
              <a:rPr lang="en-GB" sz="2900" dirty="0" smtClean="0">
                <a:latin typeface="Gill Sans MT" panose="020B0502020104020203" pitchFamily="34" charset="0"/>
              </a:rPr>
              <a:t> </a:t>
            </a:r>
            <a:r>
              <a:rPr lang="en-GB" sz="2900" dirty="0" err="1" smtClean="0">
                <a:latin typeface="Gill Sans MT" panose="020B0502020104020203" pitchFamily="34" charset="0"/>
              </a:rPr>
              <a:t>na</a:t>
            </a:r>
            <a:r>
              <a:rPr lang="en-GB" sz="2900" dirty="0" smtClean="0">
                <a:latin typeface="Gill Sans MT" panose="020B0502020104020203" pitchFamily="34" charset="0"/>
              </a:rPr>
              <a:t> </a:t>
            </a:r>
            <a:r>
              <a:rPr lang="en-GB" sz="2900" dirty="0" err="1" smtClean="0">
                <a:latin typeface="Gill Sans MT" panose="020B0502020104020203" pitchFamily="34" charset="0"/>
              </a:rPr>
              <a:t>chyfartaledd</a:t>
            </a:r>
            <a:r>
              <a:rPr lang="en-GB" sz="2900" dirty="0" smtClean="0">
                <a:latin typeface="Gill Sans MT" panose="020B0502020104020203" pitchFamily="34" charset="0"/>
              </a:rPr>
              <a:t> Cymru</a:t>
            </a:r>
            <a:endParaRPr lang="en-GB" sz="2900" dirty="0">
              <a:latin typeface="Gill Sans MT" panose="020B0502020104020203" pitchFamily="34" charset="0"/>
            </a:endParaRPr>
          </a:p>
          <a:p>
            <a:r>
              <a:rPr lang="en-GB" sz="2900" dirty="0" err="1" smtClean="0">
                <a:latin typeface="Gill Sans MT" panose="020B0502020104020203" pitchFamily="34" charset="0"/>
              </a:rPr>
              <a:t>Agorodd</a:t>
            </a:r>
            <a:r>
              <a:rPr lang="en-GB" sz="2900" dirty="0">
                <a:latin typeface="Gill Sans MT" panose="020B0502020104020203" pitchFamily="34" charset="0"/>
              </a:rPr>
              <a:t> </a:t>
            </a:r>
            <a:r>
              <a:rPr lang="en-GB" sz="2900" dirty="0" smtClean="0">
                <a:latin typeface="Gill Sans MT" panose="020B0502020104020203" pitchFamily="34" charset="0"/>
              </a:rPr>
              <a:t>Ysbyty </a:t>
            </a:r>
            <a:r>
              <a:rPr lang="en-GB" sz="2900" dirty="0" err="1" smtClean="0">
                <a:latin typeface="Gill Sans MT" panose="020B0502020104020203" pitchFamily="34" charset="0"/>
              </a:rPr>
              <a:t>Coffa</a:t>
            </a:r>
            <a:r>
              <a:rPr lang="en-GB" sz="2900" dirty="0" smtClean="0">
                <a:latin typeface="Gill Sans MT" panose="020B0502020104020203" pitchFamily="34" charset="0"/>
              </a:rPr>
              <a:t> Ffestiniog </a:t>
            </a:r>
            <a:r>
              <a:rPr lang="en-GB" sz="2900" dirty="0" err="1" smtClean="0">
                <a:latin typeface="Gill Sans MT" panose="020B0502020104020203" pitchFamily="34" charset="0"/>
              </a:rPr>
              <a:t>a’r</a:t>
            </a:r>
            <a:r>
              <a:rPr lang="en-GB" sz="2900" dirty="0" smtClean="0">
                <a:latin typeface="Gill Sans MT" panose="020B0502020104020203" pitchFamily="34" charset="0"/>
              </a:rPr>
              <a:t> </a:t>
            </a:r>
            <a:r>
              <a:rPr lang="en-GB" sz="2900" dirty="0" err="1" smtClean="0">
                <a:latin typeface="Gill Sans MT" panose="020B0502020104020203" pitchFamily="34" charset="0"/>
              </a:rPr>
              <a:t>Cylch</a:t>
            </a:r>
            <a:r>
              <a:rPr lang="en-GB" sz="2900" dirty="0" smtClean="0">
                <a:latin typeface="Gill Sans MT" panose="020B0502020104020203" pitchFamily="34" charset="0"/>
              </a:rPr>
              <a:t> </a:t>
            </a:r>
            <a:r>
              <a:rPr lang="en-GB" sz="2900" dirty="0" err="1" smtClean="0">
                <a:latin typeface="Gill Sans MT" panose="020B0502020104020203" pitchFamily="34" charset="0"/>
              </a:rPr>
              <a:t>ym</a:t>
            </a:r>
            <a:r>
              <a:rPr lang="en-GB" sz="2900" dirty="0" smtClean="0">
                <a:latin typeface="Gill Sans MT" panose="020B0502020104020203" pitchFamily="34" charset="0"/>
              </a:rPr>
              <a:t> 1925 i </a:t>
            </a:r>
            <a:r>
              <a:rPr lang="en-GB" sz="2900" dirty="0" err="1" smtClean="0">
                <a:latin typeface="Gill Sans MT" panose="020B0502020104020203" pitchFamily="34" charset="0"/>
              </a:rPr>
              <a:t>goffau</a:t>
            </a:r>
            <a:r>
              <a:rPr lang="en-GB" sz="2900" dirty="0" smtClean="0">
                <a:latin typeface="Gill Sans MT" panose="020B0502020104020203" pitchFamily="34" charset="0"/>
              </a:rPr>
              <a:t> </a:t>
            </a:r>
            <a:r>
              <a:rPr lang="en-GB" sz="2900" dirty="0" err="1" smtClean="0">
                <a:latin typeface="Gill Sans MT" panose="020B0502020104020203" pitchFamily="34" charset="0"/>
              </a:rPr>
              <a:t>milwyr</a:t>
            </a:r>
            <a:r>
              <a:rPr lang="en-GB" sz="2900" dirty="0" smtClean="0">
                <a:latin typeface="Gill Sans MT" panose="020B0502020104020203" pitchFamily="34" charset="0"/>
              </a:rPr>
              <a:t> </a:t>
            </a:r>
            <a:r>
              <a:rPr lang="en-GB" sz="2900" dirty="0" err="1" smtClean="0">
                <a:latin typeface="Gill Sans MT" panose="020B0502020104020203" pitchFamily="34" charset="0"/>
              </a:rPr>
              <a:t>lleol</a:t>
            </a:r>
            <a:r>
              <a:rPr lang="en-GB" sz="2900" dirty="0" smtClean="0">
                <a:latin typeface="Gill Sans MT" panose="020B0502020104020203" pitchFamily="34" charset="0"/>
              </a:rPr>
              <a:t> a </a:t>
            </a:r>
            <a:r>
              <a:rPr lang="en-GB" sz="2900" dirty="0" err="1" smtClean="0">
                <a:latin typeface="Gill Sans MT" panose="020B0502020104020203" pitchFamily="34" charset="0"/>
              </a:rPr>
              <a:t>fu</a:t>
            </a:r>
            <a:r>
              <a:rPr lang="en-GB" sz="2900" dirty="0" smtClean="0">
                <a:latin typeface="Gill Sans MT" panose="020B0502020104020203" pitchFamily="34" charset="0"/>
              </a:rPr>
              <a:t> </a:t>
            </a:r>
            <a:r>
              <a:rPr lang="en-GB" sz="2900" dirty="0" err="1" smtClean="0">
                <a:latin typeface="Gill Sans MT" panose="020B0502020104020203" pitchFamily="34" charset="0"/>
              </a:rPr>
              <a:t>farw</a:t>
            </a:r>
            <a:r>
              <a:rPr lang="en-GB" sz="2900" dirty="0" smtClean="0">
                <a:latin typeface="Gill Sans MT" panose="020B0502020104020203" pitchFamily="34" charset="0"/>
              </a:rPr>
              <a:t> yn y </a:t>
            </a:r>
            <a:r>
              <a:rPr lang="en-GB" sz="2900" dirty="0" err="1" smtClean="0">
                <a:latin typeface="Gill Sans MT" panose="020B0502020104020203" pitchFamily="34" charset="0"/>
              </a:rPr>
              <a:t>Rhyfel</a:t>
            </a:r>
            <a:r>
              <a:rPr lang="en-GB" sz="2900" dirty="0" smtClean="0">
                <a:latin typeface="Gill Sans MT" panose="020B0502020104020203" pitchFamily="34" charset="0"/>
              </a:rPr>
              <a:t> </a:t>
            </a:r>
            <a:r>
              <a:rPr lang="en-GB" sz="2900" dirty="0" err="1" smtClean="0">
                <a:latin typeface="Gill Sans MT" panose="020B0502020104020203" pitchFamily="34" charset="0"/>
              </a:rPr>
              <a:t>Byd</a:t>
            </a:r>
            <a:r>
              <a:rPr lang="en-GB" sz="2900" dirty="0" smtClean="0">
                <a:latin typeface="Gill Sans MT" panose="020B0502020104020203" pitchFamily="34" charset="0"/>
              </a:rPr>
              <a:t> </a:t>
            </a:r>
            <a:r>
              <a:rPr lang="en-GB" sz="2900" dirty="0" err="1" smtClean="0">
                <a:latin typeface="Gill Sans MT" panose="020B0502020104020203" pitchFamily="34" charset="0"/>
              </a:rPr>
              <a:t>Cyntaf</a:t>
            </a:r>
            <a:r>
              <a:rPr lang="en-GB" sz="2900" dirty="0" smtClean="0">
                <a:latin typeface="Gill Sans MT" panose="020B0502020104020203" pitchFamily="34" charset="0"/>
              </a:rPr>
              <a:t>, gyda </a:t>
            </a:r>
            <a:r>
              <a:rPr lang="en-GB" sz="2900" dirty="0" err="1" smtClean="0">
                <a:latin typeface="Gill Sans MT" panose="020B0502020104020203" pitchFamily="34" charset="0"/>
              </a:rPr>
              <a:t>chyfraniadau</a:t>
            </a:r>
            <a:r>
              <a:rPr lang="en-GB" sz="2900" dirty="0" smtClean="0">
                <a:latin typeface="Gill Sans MT" panose="020B0502020104020203" pitchFamily="34" charset="0"/>
              </a:rPr>
              <a:t> </a:t>
            </a:r>
            <a:r>
              <a:rPr lang="en-GB" sz="2900" dirty="0" err="1" smtClean="0">
                <a:latin typeface="Gill Sans MT" panose="020B0502020104020203" pitchFamily="34" charset="0"/>
              </a:rPr>
              <a:t>gan</a:t>
            </a:r>
            <a:r>
              <a:rPr lang="en-GB" sz="2900" dirty="0" smtClean="0">
                <a:latin typeface="Gill Sans MT" panose="020B0502020104020203" pitchFamily="34" charset="0"/>
              </a:rPr>
              <a:t> y </a:t>
            </a:r>
            <a:r>
              <a:rPr lang="en-GB" sz="2900" dirty="0" err="1" smtClean="0">
                <a:latin typeface="Gill Sans MT" panose="020B0502020104020203" pitchFamily="34" charset="0"/>
              </a:rPr>
              <a:t>gymuned</a:t>
            </a:r>
            <a:r>
              <a:rPr lang="en-GB" sz="2900" dirty="0" smtClean="0">
                <a:latin typeface="Gill Sans MT" panose="020B0502020104020203" pitchFamily="34" charset="0"/>
              </a:rPr>
              <a:t> </a:t>
            </a:r>
            <a:r>
              <a:rPr lang="en-GB" sz="2900" dirty="0" err="1" smtClean="0">
                <a:latin typeface="Gill Sans MT" panose="020B0502020104020203" pitchFamily="34" charset="0"/>
              </a:rPr>
              <a:t>lofaol</a:t>
            </a:r>
            <a:r>
              <a:rPr lang="en-GB" sz="2900" dirty="0" smtClean="0">
                <a:latin typeface="Gill Sans MT" panose="020B0502020104020203" pitchFamily="34" charset="0"/>
              </a:rPr>
              <a:t> </a:t>
            </a:r>
            <a:r>
              <a:rPr lang="en-GB" sz="2900" dirty="0" err="1" smtClean="0">
                <a:latin typeface="Gill Sans MT" panose="020B0502020104020203" pitchFamily="34" charset="0"/>
              </a:rPr>
              <a:t>leol</a:t>
            </a:r>
            <a:endParaRPr lang="en-GB" sz="2900" dirty="0">
              <a:latin typeface="Gill Sans MT" panose="020B0502020104020203" pitchFamily="34" charset="0"/>
            </a:endParaRPr>
          </a:p>
          <a:p>
            <a:r>
              <a:rPr lang="en-GB" sz="2900" dirty="0" err="1" smtClean="0">
                <a:latin typeface="Gill Sans MT" panose="020B0502020104020203" pitchFamily="34" charset="0"/>
              </a:rPr>
              <a:t>Cynlluniwy</a:t>
            </a:r>
            <a:r>
              <a:rPr lang="en-GB" sz="2900" dirty="0" err="1" smtClean="0">
                <a:latin typeface="Gill Sans MT" panose="020B0502020104020203" pitchFamily="34" charset="0"/>
              </a:rPr>
              <a:t>d</a:t>
            </a:r>
            <a:r>
              <a:rPr lang="en-GB" sz="2900" dirty="0" smtClean="0">
                <a:latin typeface="Gill Sans MT" panose="020B0502020104020203" pitchFamily="34" charset="0"/>
              </a:rPr>
              <a:t> yr </a:t>
            </a:r>
            <a:r>
              <a:rPr lang="en-GB" sz="2900" dirty="0" err="1" smtClean="0">
                <a:latin typeface="Gill Sans MT" panose="020B0502020104020203" pitchFamily="34" charset="0"/>
              </a:rPr>
              <a:t>ysbyty</a:t>
            </a:r>
            <a:r>
              <a:rPr lang="en-GB" sz="2900" dirty="0" smtClean="0">
                <a:latin typeface="Gill Sans MT" panose="020B0502020104020203" pitchFamily="34" charset="0"/>
              </a:rPr>
              <a:t> </a:t>
            </a:r>
            <a:r>
              <a:rPr lang="en-GB" sz="2900" dirty="0" err="1" smtClean="0">
                <a:latin typeface="Gill Sans MT" panose="020B0502020104020203" pitchFamily="34" charset="0"/>
              </a:rPr>
              <a:t>gan</a:t>
            </a:r>
            <a:r>
              <a:rPr lang="en-GB" sz="2900" dirty="0" smtClean="0">
                <a:latin typeface="Gill Sans MT" panose="020B0502020104020203" pitchFamily="34" charset="0"/>
              </a:rPr>
              <a:t> Clough Williams- Ellis, a </a:t>
            </a:r>
            <a:r>
              <a:rPr lang="en-GB" sz="2900" dirty="0" err="1" smtClean="0">
                <a:latin typeface="Gill Sans MT" panose="020B0502020104020203" pitchFamily="34" charset="0"/>
              </a:rPr>
              <a:t>hefyd</a:t>
            </a:r>
            <a:r>
              <a:rPr lang="en-GB" sz="2900" dirty="0" smtClean="0">
                <a:latin typeface="Gill Sans MT" panose="020B0502020104020203" pitchFamily="34" charset="0"/>
              </a:rPr>
              <a:t> </a:t>
            </a:r>
            <a:r>
              <a:rPr lang="en-GB" sz="2900" dirty="0" err="1" smtClean="0">
                <a:latin typeface="Gill Sans MT" panose="020B0502020104020203" pitchFamily="34" charset="0"/>
              </a:rPr>
              <a:t>gynlluniodd</a:t>
            </a:r>
            <a:r>
              <a:rPr lang="en-GB" sz="2900" dirty="0" smtClean="0">
                <a:latin typeface="Gill Sans MT" panose="020B0502020104020203" pitchFamily="34" charset="0"/>
              </a:rPr>
              <a:t> </a:t>
            </a:r>
            <a:r>
              <a:rPr lang="en-GB" sz="2900" dirty="0" err="1" smtClean="0">
                <a:latin typeface="Gill Sans MT" panose="020B0502020104020203" pitchFamily="34" charset="0"/>
              </a:rPr>
              <a:t>Portmeirion</a:t>
            </a:r>
            <a:endParaRPr lang="en-GB" sz="2900" dirty="0">
              <a:latin typeface="Gill Sans MT" panose="020B0502020104020203" pitchFamily="34" charset="0"/>
            </a:endParaRPr>
          </a:p>
          <a:p>
            <a:r>
              <a:rPr lang="en-GB" sz="2900" dirty="0" smtClean="0">
                <a:latin typeface="Gill Sans MT" panose="020B0502020104020203" pitchFamily="34" charset="0"/>
              </a:rPr>
              <a:t>Fe </a:t>
            </a:r>
            <a:r>
              <a:rPr lang="en-GB" sz="2900" dirty="0" err="1" smtClean="0">
                <a:latin typeface="Gill Sans MT" panose="020B0502020104020203" pitchFamily="34" charset="0"/>
              </a:rPr>
              <a:t>ddatblygwyd</a:t>
            </a:r>
            <a:r>
              <a:rPr lang="en-GB" sz="2900" dirty="0" smtClean="0">
                <a:latin typeface="Gill Sans MT" panose="020B0502020104020203" pitchFamily="34" charset="0"/>
              </a:rPr>
              <a:t> </a:t>
            </a:r>
            <a:r>
              <a:rPr lang="en-GB" sz="2900" dirty="0" err="1" smtClean="0">
                <a:latin typeface="Gill Sans MT" panose="020B0502020104020203" pitchFamily="34" charset="0"/>
              </a:rPr>
              <a:t>fel</a:t>
            </a:r>
            <a:r>
              <a:rPr lang="en-GB" sz="2900" dirty="0" smtClean="0">
                <a:latin typeface="Gill Sans MT" panose="020B0502020104020203" pitchFamily="34" charset="0"/>
              </a:rPr>
              <a:t> </a:t>
            </a:r>
            <a:r>
              <a:rPr lang="en-GB" sz="2900" dirty="0" err="1" smtClean="0">
                <a:latin typeface="Gill Sans MT" panose="020B0502020104020203" pitchFamily="34" charset="0"/>
              </a:rPr>
              <a:t>ysbyty</a:t>
            </a:r>
            <a:r>
              <a:rPr lang="en-GB" sz="2900" dirty="0" smtClean="0">
                <a:latin typeface="Gill Sans MT" panose="020B0502020104020203" pitchFamily="34" charset="0"/>
              </a:rPr>
              <a:t> </a:t>
            </a:r>
            <a:r>
              <a:rPr lang="en-GB" sz="2900" dirty="0" err="1" smtClean="0">
                <a:latin typeface="Gill Sans MT" panose="020B0502020104020203" pitchFamily="34" charset="0"/>
              </a:rPr>
              <a:t>cymunedol</a:t>
            </a:r>
            <a:r>
              <a:rPr lang="en-GB" sz="2900" dirty="0" smtClean="0">
                <a:latin typeface="Gill Sans MT" panose="020B0502020104020203" pitchFamily="34" charset="0"/>
              </a:rPr>
              <a:t> ar </a:t>
            </a:r>
            <a:r>
              <a:rPr lang="en-GB" sz="2900" dirty="0" err="1" smtClean="0">
                <a:latin typeface="Gill Sans MT" panose="020B0502020104020203" pitchFamily="34" charset="0"/>
              </a:rPr>
              <a:t>ôl</a:t>
            </a:r>
            <a:r>
              <a:rPr lang="en-GB" sz="2900" dirty="0" smtClean="0">
                <a:latin typeface="Gill Sans MT" panose="020B0502020104020203" pitchFamily="34" charset="0"/>
              </a:rPr>
              <a:t> </a:t>
            </a:r>
            <a:r>
              <a:rPr lang="en-GB" sz="2900" dirty="0" err="1" smtClean="0">
                <a:latin typeface="Gill Sans MT" panose="020B0502020104020203" pitchFamily="34" charset="0"/>
              </a:rPr>
              <a:t>cyflwyno’r</a:t>
            </a:r>
            <a:r>
              <a:rPr lang="en-GB" sz="2900" dirty="0" smtClean="0">
                <a:latin typeface="Gill Sans MT" panose="020B0502020104020203" pitchFamily="34" charset="0"/>
              </a:rPr>
              <a:t> </a:t>
            </a:r>
            <a:r>
              <a:rPr lang="en-GB" sz="2900" dirty="0" err="1" smtClean="0">
                <a:latin typeface="Gill Sans MT" panose="020B0502020104020203" pitchFamily="34" charset="0"/>
              </a:rPr>
              <a:t>Gwasanaeth</a:t>
            </a:r>
            <a:r>
              <a:rPr lang="en-GB" sz="2900" dirty="0" smtClean="0">
                <a:latin typeface="Gill Sans MT" panose="020B0502020104020203" pitchFamily="34" charset="0"/>
              </a:rPr>
              <a:t> Iechyd </a:t>
            </a:r>
            <a:r>
              <a:rPr lang="en-GB" sz="2900" dirty="0" err="1" smtClean="0">
                <a:latin typeface="Gill Sans MT" panose="020B0502020104020203" pitchFamily="34" charset="0"/>
              </a:rPr>
              <a:t>Gwladol</a:t>
            </a:r>
            <a:r>
              <a:rPr lang="en-GB" sz="2900" dirty="0" smtClean="0">
                <a:latin typeface="Gill Sans MT" panose="020B0502020104020203" pitchFamily="34" charset="0"/>
              </a:rPr>
              <a:t> </a:t>
            </a:r>
            <a:r>
              <a:rPr lang="en-GB" sz="2900" dirty="0" err="1" smtClean="0">
                <a:latin typeface="Gill Sans MT" panose="020B0502020104020203" pitchFamily="34" charset="0"/>
              </a:rPr>
              <a:t>ym</a:t>
            </a:r>
            <a:r>
              <a:rPr lang="en-GB" sz="2900" dirty="0" smtClean="0">
                <a:latin typeface="Gill Sans MT" panose="020B0502020104020203" pitchFamily="34" charset="0"/>
              </a:rPr>
              <a:t> 1948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189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5C7850-5EE9-F7F0-0209-FE7E04252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ADOLYGIAD </a:t>
            </a:r>
            <a:r>
              <a:rPr lang="en-GB" b="1" dirty="0" smtClean="0"/>
              <a:t>GWASANAETH / </a:t>
            </a:r>
            <a:r>
              <a:rPr lang="en-GB" b="1" dirty="0" smtClean="0"/>
              <a:t>Service </a:t>
            </a:r>
            <a:r>
              <a:rPr lang="en-GB" b="1" dirty="0" smtClean="0"/>
              <a:t>Review</a:t>
            </a:r>
            <a:endParaRPr lang="en-GB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5185091" cy="3713594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GB" sz="1400" dirty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`Healthcare in North Wales is changing’ review in 2013 identified:-</a:t>
            </a:r>
          </a:p>
          <a:p>
            <a:pPr lvl="1">
              <a:spcAft>
                <a:spcPts val="600"/>
              </a:spcAft>
            </a:pPr>
            <a:r>
              <a:rPr lang="en-GB" sz="1200" dirty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Use of the hospital beds and Minor Injuries changed over recent years</a:t>
            </a:r>
          </a:p>
          <a:p>
            <a:pPr lvl="1">
              <a:spcAft>
                <a:spcPts val="600"/>
              </a:spcAft>
            </a:pPr>
            <a:r>
              <a:rPr lang="en-GB" sz="1200" dirty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The building required major change to improve its physical condition</a:t>
            </a:r>
          </a:p>
          <a:p>
            <a:pPr lvl="1">
              <a:spcAft>
                <a:spcPts val="600"/>
              </a:spcAft>
            </a:pPr>
            <a:r>
              <a:rPr lang="en-GB" sz="1200" dirty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3 health buildings in the town: Health Centre (including GP Surgery), Child Health / Physio building and Ffestiniog Memorial Hospital </a:t>
            </a:r>
          </a:p>
          <a:p>
            <a:pPr>
              <a:spcBef>
                <a:spcPts val="1200"/>
              </a:spcBef>
            </a:pPr>
            <a:r>
              <a:rPr lang="en-GB" sz="1400" dirty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Following public consultation, it was agreed to demolish the old memorial hospital and to re-build a purpose built health hub to house all health services in the town</a:t>
            </a:r>
          </a:p>
          <a:p>
            <a:pPr>
              <a:spcBef>
                <a:spcPts val="1200"/>
              </a:spcBef>
            </a:pPr>
            <a:r>
              <a:rPr lang="en-GB" sz="1400" dirty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Inpatients were transferred to </a:t>
            </a:r>
            <a:r>
              <a:rPr lang="en-GB" sz="1400" dirty="0" err="1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Ysbyty</a:t>
            </a:r>
            <a:r>
              <a:rPr lang="en-GB" sz="1400" dirty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GB" sz="1400" dirty="0" err="1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Alltwen</a:t>
            </a:r>
            <a:r>
              <a:rPr lang="en-GB" sz="1400" dirty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in </a:t>
            </a:r>
            <a:r>
              <a:rPr lang="en-GB" sz="1400" dirty="0" err="1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Tremadog</a:t>
            </a:r>
            <a:endParaRPr lang="en-GB" sz="1400" dirty="0">
              <a:latin typeface="Gill Sans MT" panose="020B0502020104020203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r>
              <a:rPr lang="en-GB" sz="1400" dirty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Memorial Hospital building closed in </a:t>
            </a:r>
            <a:r>
              <a:rPr lang="en-GB" sz="14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2013</a:t>
            </a:r>
            <a:endParaRPr lang="en-GB" sz="1400" dirty="0">
              <a:latin typeface="Gill Sans MT" panose="020B0502020104020203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910909" y="2638044"/>
            <a:ext cx="5185091" cy="3713594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GB" sz="14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Nododd</a:t>
            </a:r>
            <a:r>
              <a:rPr lang="en-GB" sz="14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GB" sz="14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adolygiad</a:t>
            </a:r>
            <a:r>
              <a:rPr lang="en-GB" sz="14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‘Mae Gofal Iechyd </a:t>
            </a:r>
            <a:r>
              <a:rPr lang="en-GB" sz="14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yng</a:t>
            </a:r>
            <a:r>
              <a:rPr lang="en-GB" sz="14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GB" sz="14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Ngogledd</a:t>
            </a:r>
            <a:r>
              <a:rPr lang="en-GB" sz="14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Cymru yn </a:t>
            </a:r>
            <a:r>
              <a:rPr lang="en-GB" sz="14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newid</a:t>
            </a:r>
            <a:r>
              <a:rPr lang="en-GB" sz="14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’ yn 2013:-</a:t>
            </a:r>
            <a:endParaRPr lang="en-GB" sz="1400" dirty="0">
              <a:latin typeface="Gill Sans MT" panose="020B0502020104020203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  <a:p>
            <a:pPr lvl="1">
              <a:spcAft>
                <a:spcPts val="600"/>
              </a:spcAft>
            </a:pPr>
            <a:r>
              <a:rPr lang="en-GB" sz="12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Newidiodd</a:t>
            </a:r>
            <a:r>
              <a:rPr lang="en-GB" sz="12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y </a:t>
            </a:r>
            <a:r>
              <a:rPr lang="en-GB" sz="12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defnydd</a:t>
            </a:r>
            <a:r>
              <a:rPr lang="en-GB" sz="12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o </a:t>
            </a:r>
            <a:r>
              <a:rPr lang="en-GB" sz="12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wlâu</a:t>
            </a:r>
            <a:r>
              <a:rPr lang="en-GB" sz="12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GB" sz="12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ysbyty</a:t>
            </a:r>
            <a:r>
              <a:rPr lang="en-GB" sz="12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a Mân </a:t>
            </a:r>
            <a:r>
              <a:rPr lang="en-GB" sz="12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Anafiadau</a:t>
            </a:r>
            <a:r>
              <a:rPr lang="en-GB" sz="12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dros y </a:t>
            </a:r>
            <a:r>
              <a:rPr lang="en-GB" sz="12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blynyddoedd</a:t>
            </a:r>
            <a:r>
              <a:rPr lang="en-GB" sz="12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GB" sz="12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diwethaf</a:t>
            </a:r>
            <a:endParaRPr lang="en-GB" sz="1200" dirty="0">
              <a:latin typeface="Gill Sans MT" panose="020B0502020104020203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  <a:p>
            <a:pPr lvl="1">
              <a:spcAft>
                <a:spcPts val="600"/>
              </a:spcAft>
            </a:pPr>
            <a:r>
              <a:rPr lang="en-GB" sz="12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Roedd</a:t>
            </a:r>
            <a:r>
              <a:rPr lang="en-GB" sz="12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GB" sz="12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angen</a:t>
            </a:r>
            <a:r>
              <a:rPr lang="en-GB" sz="12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GB" sz="12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newid</a:t>
            </a:r>
            <a:r>
              <a:rPr lang="en-GB" sz="12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GB" sz="12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mawr</a:t>
            </a:r>
            <a:r>
              <a:rPr lang="en-GB" sz="12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ar yr </a:t>
            </a:r>
            <a:r>
              <a:rPr lang="en-GB" sz="12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adeilad</a:t>
            </a:r>
            <a:r>
              <a:rPr lang="en-GB" sz="12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i </a:t>
            </a:r>
            <a:r>
              <a:rPr lang="en-GB" sz="12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wella</a:t>
            </a:r>
            <a:r>
              <a:rPr lang="en-GB" sz="12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GB" sz="12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ei</a:t>
            </a:r>
            <a:r>
              <a:rPr lang="en-GB" sz="12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GB" sz="12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gyflwr</a:t>
            </a:r>
            <a:r>
              <a:rPr lang="en-GB" sz="12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GB" sz="12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ffisegol</a:t>
            </a:r>
            <a:endParaRPr lang="en-GB" sz="1200" dirty="0">
              <a:latin typeface="Gill Sans MT" panose="020B0502020104020203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  <a:p>
            <a:pPr lvl="1">
              <a:spcAft>
                <a:spcPts val="600"/>
              </a:spcAft>
            </a:pPr>
            <a:r>
              <a:rPr lang="en-GB" sz="12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3 </a:t>
            </a:r>
            <a:r>
              <a:rPr lang="en-GB" sz="12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adeilad</a:t>
            </a:r>
            <a:r>
              <a:rPr lang="en-GB" sz="12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GB" sz="12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iechyd</a:t>
            </a:r>
            <a:r>
              <a:rPr lang="en-GB" sz="12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yn y </a:t>
            </a:r>
            <a:r>
              <a:rPr lang="en-GB" sz="12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dref</a:t>
            </a:r>
            <a:r>
              <a:rPr lang="en-GB" sz="12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: Canolfan Iechyd (</a:t>
            </a:r>
            <a:r>
              <a:rPr lang="en-GB" sz="12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gan</a:t>
            </a:r>
            <a:r>
              <a:rPr lang="en-GB" sz="12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GB" sz="1200" dirty="0" err="1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g</a:t>
            </a:r>
            <a:r>
              <a:rPr lang="en-GB" sz="12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ynnwys</a:t>
            </a:r>
            <a:r>
              <a:rPr lang="en-GB" sz="12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Meddygfa), </a:t>
            </a:r>
            <a:r>
              <a:rPr lang="en-GB" sz="12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adeilad</a:t>
            </a:r>
            <a:r>
              <a:rPr lang="en-GB" sz="12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Iechyd Plant / </a:t>
            </a:r>
            <a:r>
              <a:rPr lang="en-GB" sz="12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Ffisiotherapi</a:t>
            </a:r>
            <a:r>
              <a:rPr lang="en-GB" sz="12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ac Ysbyty </a:t>
            </a:r>
            <a:r>
              <a:rPr lang="en-GB" sz="1200" dirty="0" err="1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G</a:t>
            </a:r>
            <a:r>
              <a:rPr lang="en-GB" sz="12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offa</a:t>
            </a:r>
            <a:r>
              <a:rPr lang="en-GB" sz="12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Ffestiniog</a:t>
            </a:r>
            <a:endParaRPr lang="en-GB" sz="1200" dirty="0">
              <a:latin typeface="Gill Sans MT" panose="020B0502020104020203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r>
              <a:rPr lang="en-GB" sz="14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Yn </a:t>
            </a:r>
            <a:r>
              <a:rPr lang="en-GB" sz="14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dilyn</a:t>
            </a:r>
            <a:r>
              <a:rPr lang="en-GB" sz="14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GB" sz="14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ymgynghoriad</a:t>
            </a:r>
            <a:r>
              <a:rPr lang="en-GB" sz="14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GB" sz="14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cyhoeddus</a:t>
            </a:r>
            <a:r>
              <a:rPr lang="en-GB" sz="14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, </a:t>
            </a:r>
            <a:r>
              <a:rPr lang="en-GB" sz="14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cytunwyd</a:t>
            </a:r>
            <a:r>
              <a:rPr lang="en-GB" sz="14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i </a:t>
            </a:r>
            <a:r>
              <a:rPr lang="en-GB" sz="14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ddymchwel</a:t>
            </a:r>
            <a:r>
              <a:rPr lang="en-GB" sz="14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yr hen </a:t>
            </a:r>
            <a:r>
              <a:rPr lang="en-GB" sz="14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ysbyty</a:t>
            </a:r>
            <a:r>
              <a:rPr lang="en-GB" sz="14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GB" sz="14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coffa</a:t>
            </a:r>
            <a:r>
              <a:rPr lang="en-GB" sz="14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ac </a:t>
            </a:r>
            <a:r>
              <a:rPr lang="en-GB" sz="14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ailadeiladu</a:t>
            </a:r>
            <a:r>
              <a:rPr lang="en-GB" sz="14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GB" sz="14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canolbwynt</a:t>
            </a:r>
            <a:r>
              <a:rPr lang="en-GB" sz="14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GB" sz="14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iechyd</a:t>
            </a:r>
            <a:r>
              <a:rPr lang="en-GB" sz="14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GB" sz="14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pwrpasol</a:t>
            </a:r>
            <a:r>
              <a:rPr lang="en-GB" sz="14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i </a:t>
            </a:r>
            <a:r>
              <a:rPr lang="en-GB" sz="14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gartrefu</a:t>
            </a:r>
            <a:r>
              <a:rPr lang="en-GB" sz="14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GB" sz="14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holl</a:t>
            </a:r>
            <a:r>
              <a:rPr lang="en-GB" sz="14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GB" sz="14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wasanaethau</a:t>
            </a:r>
            <a:r>
              <a:rPr lang="en-GB" sz="14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GB" sz="14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iechyd</a:t>
            </a:r>
            <a:r>
              <a:rPr lang="en-GB" sz="14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y </a:t>
            </a:r>
            <a:r>
              <a:rPr lang="en-GB" sz="14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dref</a:t>
            </a:r>
            <a:endParaRPr lang="en-GB" sz="1400" dirty="0">
              <a:latin typeface="Gill Sans MT" panose="020B0502020104020203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r>
              <a:rPr lang="en-GB" sz="14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Trosglwyddwyd</a:t>
            </a:r>
            <a:r>
              <a:rPr lang="en-GB" sz="14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GB" sz="14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cleifion</a:t>
            </a:r>
            <a:r>
              <a:rPr lang="en-GB" sz="14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GB" sz="14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mewnol</a:t>
            </a:r>
            <a:r>
              <a:rPr lang="en-GB" sz="14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i Ysbyty Alltwen, </a:t>
            </a:r>
            <a:r>
              <a:rPr lang="en-GB" sz="14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Tremadog</a:t>
            </a:r>
            <a:endParaRPr lang="en-GB" sz="1400" dirty="0">
              <a:latin typeface="Gill Sans MT" panose="020B0502020104020203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r>
              <a:rPr lang="en-GB" sz="14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Caewyd</a:t>
            </a:r>
            <a:r>
              <a:rPr lang="en-GB" sz="14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GB" sz="14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adeilad</a:t>
            </a:r>
            <a:r>
              <a:rPr lang="en-GB" sz="14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yr Ysbyty </a:t>
            </a:r>
            <a:r>
              <a:rPr lang="en-GB" sz="1400" dirty="0" err="1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Coffa</a:t>
            </a:r>
            <a:r>
              <a:rPr lang="en-GB" sz="1400" dirty="0" smtClean="0">
                <a:latin typeface="Gill Sans MT" panose="020B0502020104020203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yn 2013</a:t>
            </a:r>
            <a:endParaRPr lang="en-GB" sz="1400" dirty="0">
              <a:latin typeface="Gill Sans MT" panose="020B0502020104020203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653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2A4E2-0D87-8F6C-C33A-94FAD12AA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err="1" smtClean="0"/>
              <a:t>Heriau</a:t>
            </a:r>
            <a:r>
              <a:rPr lang="en-GB" b="1" dirty="0" smtClean="0"/>
              <a:t> / Challenges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D7016F-E1F0-16F5-037F-8D00B54A3AC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spcBef>
                <a:spcPts val="1800"/>
              </a:spcBef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1800"/>
              </a:spcBef>
            </a:pPr>
            <a:r>
              <a:rPr lang="en-GB" dirty="0"/>
              <a:t>Identifying the range of services that would be located within the new Health Hub, informed by Public Consultation</a:t>
            </a:r>
          </a:p>
          <a:p>
            <a:pPr>
              <a:spcBef>
                <a:spcPts val="1800"/>
              </a:spcBef>
            </a:pPr>
            <a:r>
              <a:rPr lang="en-GB" dirty="0"/>
              <a:t>Local opposition to closure of the hospital</a:t>
            </a:r>
          </a:p>
          <a:p>
            <a:pPr>
              <a:spcBef>
                <a:spcPts val="1800"/>
              </a:spcBef>
            </a:pPr>
            <a:r>
              <a:rPr lang="en-GB" dirty="0"/>
              <a:t>Hostility often directed towards staff, including outside of work</a:t>
            </a:r>
          </a:p>
          <a:p>
            <a:pPr>
              <a:spcBef>
                <a:spcPts val="1800"/>
              </a:spcBef>
            </a:pPr>
            <a:r>
              <a:rPr lang="en-GB" dirty="0"/>
              <a:t>Hospital Defence Committee was set up to challenge plans</a:t>
            </a:r>
          </a:p>
          <a:p>
            <a:endParaRPr lang="en-GB" dirty="0"/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1583436" y="2638044"/>
            <a:ext cx="4270247" cy="310198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</a:pPr>
            <a:r>
              <a:rPr lang="en-GB" dirty="0" err="1" smtClean="0"/>
              <a:t>Nodi’r</a:t>
            </a:r>
            <a:r>
              <a:rPr lang="en-GB" dirty="0" smtClean="0"/>
              <a:t> </a:t>
            </a:r>
            <a:r>
              <a:rPr lang="en-GB" dirty="0" err="1" smtClean="0"/>
              <a:t>ystod</a:t>
            </a:r>
            <a:r>
              <a:rPr lang="en-GB" dirty="0" smtClean="0"/>
              <a:t> o </a:t>
            </a:r>
            <a:r>
              <a:rPr lang="en-GB" dirty="0" err="1" smtClean="0"/>
              <a:t>wasanaethau</a:t>
            </a:r>
            <a:r>
              <a:rPr lang="en-GB" dirty="0" smtClean="0"/>
              <a:t> a </a:t>
            </a:r>
            <a:r>
              <a:rPr lang="en-GB" dirty="0" err="1" smtClean="0"/>
              <a:t>fyddai’n</a:t>
            </a:r>
            <a:r>
              <a:rPr lang="en-GB" dirty="0" smtClean="0"/>
              <a:t> cael eu </a:t>
            </a:r>
            <a:r>
              <a:rPr lang="en-GB" dirty="0" err="1" smtClean="0"/>
              <a:t>lleoli</a:t>
            </a:r>
            <a:r>
              <a:rPr lang="en-GB" dirty="0" smtClean="0"/>
              <a:t> o </a:t>
            </a:r>
            <a:r>
              <a:rPr lang="en-GB" dirty="0" err="1" smtClean="0"/>
              <a:t>fewn</a:t>
            </a:r>
            <a:r>
              <a:rPr lang="en-GB" dirty="0" smtClean="0"/>
              <a:t> yr Hwb Iechyd </a:t>
            </a:r>
            <a:r>
              <a:rPr lang="en-GB" dirty="0" err="1" smtClean="0"/>
              <a:t>newydd</a:t>
            </a:r>
            <a:r>
              <a:rPr lang="en-GB" dirty="0" smtClean="0"/>
              <a:t>, </a:t>
            </a:r>
            <a:r>
              <a:rPr lang="en-GB" dirty="0" err="1" smtClean="0"/>
              <a:t>wedi’u</a:t>
            </a:r>
            <a:r>
              <a:rPr lang="en-GB" dirty="0" smtClean="0"/>
              <a:t> </a:t>
            </a:r>
            <a:r>
              <a:rPr lang="en-GB" dirty="0" err="1" smtClean="0"/>
              <a:t>llywio</a:t>
            </a:r>
            <a:r>
              <a:rPr lang="en-GB" dirty="0" smtClean="0"/>
              <a:t> </a:t>
            </a:r>
            <a:r>
              <a:rPr lang="en-GB" dirty="0" err="1" smtClean="0"/>
              <a:t>gan</a:t>
            </a:r>
            <a:r>
              <a:rPr lang="en-GB" dirty="0" smtClean="0"/>
              <a:t> </a:t>
            </a:r>
            <a:r>
              <a:rPr lang="en-GB" dirty="0" err="1" smtClean="0"/>
              <a:t>Ymgynghoriad</a:t>
            </a:r>
            <a:r>
              <a:rPr lang="en-GB" dirty="0" smtClean="0"/>
              <a:t> </a:t>
            </a:r>
            <a:r>
              <a:rPr lang="en-GB" dirty="0" err="1" smtClean="0"/>
              <a:t>Cyhoeddus</a:t>
            </a:r>
            <a:endParaRPr lang="en-GB" dirty="0" smtClean="0"/>
          </a:p>
          <a:p>
            <a:pPr>
              <a:spcBef>
                <a:spcPts val="1800"/>
              </a:spcBef>
            </a:pPr>
            <a:r>
              <a:rPr lang="en-GB" dirty="0" err="1" smtClean="0"/>
              <a:t>Gwrthwynebiad</a:t>
            </a:r>
            <a:r>
              <a:rPr lang="en-GB" dirty="0" smtClean="0"/>
              <a:t> </a:t>
            </a:r>
            <a:r>
              <a:rPr lang="en-GB" dirty="0" err="1" smtClean="0"/>
              <a:t>lleol</a:t>
            </a:r>
            <a:r>
              <a:rPr lang="en-GB" dirty="0" smtClean="0"/>
              <a:t> i </a:t>
            </a:r>
            <a:r>
              <a:rPr lang="en-GB" dirty="0" err="1" smtClean="0"/>
              <a:t>gau’r</a:t>
            </a:r>
            <a:r>
              <a:rPr lang="en-GB" dirty="0" smtClean="0"/>
              <a:t> Ysbyty</a:t>
            </a:r>
          </a:p>
          <a:p>
            <a:pPr>
              <a:spcBef>
                <a:spcPts val="1800"/>
              </a:spcBef>
            </a:pPr>
            <a:r>
              <a:rPr lang="en-GB" dirty="0" smtClean="0"/>
              <a:t>Yn </a:t>
            </a:r>
            <a:r>
              <a:rPr lang="en-GB" dirty="0" err="1" smtClean="0"/>
              <a:t>aml</a:t>
            </a:r>
            <a:r>
              <a:rPr lang="en-GB" dirty="0" smtClean="0"/>
              <a:t>, </a:t>
            </a:r>
            <a:r>
              <a:rPr lang="en-GB" dirty="0" err="1" smtClean="0"/>
              <a:t>cyfeirir</a:t>
            </a:r>
            <a:r>
              <a:rPr lang="en-GB" dirty="0" smtClean="0"/>
              <a:t> at </a:t>
            </a:r>
            <a:r>
              <a:rPr lang="en-GB" dirty="0" err="1" smtClean="0"/>
              <a:t>elyniaeth</a:t>
            </a:r>
            <a:r>
              <a:rPr lang="en-GB" dirty="0" smtClean="0"/>
              <a:t> </a:t>
            </a:r>
            <a:r>
              <a:rPr lang="en-GB" dirty="0" err="1" smtClean="0"/>
              <a:t>tuag</a:t>
            </a:r>
            <a:r>
              <a:rPr lang="en-GB" dirty="0" smtClean="0"/>
              <a:t> at staff, </a:t>
            </a:r>
            <a:r>
              <a:rPr lang="en-GB" dirty="0" err="1" smtClean="0"/>
              <a:t>gan</a:t>
            </a:r>
            <a:r>
              <a:rPr lang="en-GB" dirty="0" smtClean="0"/>
              <a:t> </a:t>
            </a:r>
            <a:r>
              <a:rPr lang="en-GB" dirty="0" err="1" smtClean="0"/>
              <a:t>gynnwys</a:t>
            </a:r>
            <a:r>
              <a:rPr lang="en-GB" dirty="0" smtClean="0"/>
              <a:t> y </a:t>
            </a:r>
            <a:r>
              <a:rPr lang="en-GB" dirty="0" err="1" smtClean="0"/>
              <a:t>tu</a:t>
            </a:r>
            <a:r>
              <a:rPr lang="en-GB" dirty="0" smtClean="0"/>
              <a:t> </a:t>
            </a:r>
            <a:r>
              <a:rPr lang="en-GB" dirty="0" err="1" smtClean="0"/>
              <a:t>allan</a:t>
            </a:r>
            <a:r>
              <a:rPr lang="en-GB" dirty="0" smtClean="0"/>
              <a:t> </a:t>
            </a:r>
            <a:r>
              <a:rPr lang="en-GB" dirty="0" err="1" smtClean="0"/>
              <a:t>i’r</a:t>
            </a:r>
            <a:r>
              <a:rPr lang="en-GB" dirty="0" smtClean="0"/>
              <a:t> </a:t>
            </a:r>
            <a:r>
              <a:rPr lang="en-GB" dirty="0" err="1" smtClean="0"/>
              <a:t>gwaith</a:t>
            </a:r>
            <a:endParaRPr lang="en-GB" dirty="0" smtClean="0"/>
          </a:p>
          <a:p>
            <a:pPr>
              <a:spcBef>
                <a:spcPts val="1800"/>
              </a:spcBef>
            </a:pPr>
            <a:r>
              <a:rPr lang="en-GB" dirty="0" err="1" smtClean="0"/>
              <a:t>Sefydlwyd</a:t>
            </a:r>
            <a:r>
              <a:rPr lang="en-GB" dirty="0" smtClean="0"/>
              <a:t> </a:t>
            </a:r>
            <a:r>
              <a:rPr lang="en-GB" dirty="0" err="1" smtClean="0"/>
              <a:t>Pwyllgor</a:t>
            </a:r>
            <a:r>
              <a:rPr lang="en-GB" dirty="0" smtClean="0"/>
              <a:t> </a:t>
            </a:r>
            <a:r>
              <a:rPr lang="en-GB" dirty="0" err="1" smtClean="0"/>
              <a:t>Amddiffyn</a:t>
            </a:r>
            <a:r>
              <a:rPr lang="en-GB" dirty="0" smtClean="0"/>
              <a:t> </a:t>
            </a:r>
            <a:r>
              <a:rPr lang="en-GB" dirty="0" err="1" smtClean="0"/>
              <a:t>Ysbytai</a:t>
            </a:r>
            <a:r>
              <a:rPr lang="en-GB" dirty="0" smtClean="0"/>
              <a:t> i </a:t>
            </a:r>
            <a:r>
              <a:rPr lang="en-GB" dirty="0" err="1" smtClean="0"/>
              <a:t>herio</a:t>
            </a:r>
            <a:r>
              <a:rPr lang="en-GB" dirty="0" smtClean="0"/>
              <a:t> </a:t>
            </a:r>
            <a:r>
              <a:rPr lang="en-GB" dirty="0" err="1" smtClean="0"/>
              <a:t>cynlluniau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807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046DED-7D56-77BC-3002-5A602A6209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28368" y="186812"/>
            <a:ext cx="5188974" cy="22342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GB" sz="2800" b="1" cap="all" spc="200" dirty="0">
              <a:solidFill>
                <a:srgbClr val="262626"/>
              </a:solidFill>
              <a:latin typeface="+mj-lt"/>
              <a:ea typeface="+mj-ea"/>
              <a:cs typeface="+mj-cs"/>
            </a:endParaRPr>
          </a:p>
          <a:p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763E230-E116-2B80-6067-79106B4ADAF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566516" y="2917577"/>
            <a:ext cx="4901652" cy="2946347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6046DED-7D56-77BC-3002-5A602A62094C}"/>
              </a:ext>
            </a:extLst>
          </p:cNvPr>
          <p:cNvSpPr txBox="1">
            <a:spLocks/>
          </p:cNvSpPr>
          <p:nvPr/>
        </p:nvSpPr>
        <p:spPr>
          <a:xfrm>
            <a:off x="6314768" y="186813"/>
            <a:ext cx="5188974" cy="1868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800" b="1" cap="all" spc="200" dirty="0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New building – Canolfan </a:t>
            </a:r>
            <a:r>
              <a:rPr lang="en-GB" sz="2800" b="1" cap="all" spc="200" dirty="0" err="1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Goffa</a:t>
            </a:r>
            <a:r>
              <a:rPr lang="en-GB" sz="2800" b="1" cap="all" spc="200" dirty="0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 Ffestiniog opened in November 2017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GB" sz="2800" b="1" cap="all" spc="200" dirty="0" smtClean="0">
              <a:solidFill>
                <a:srgbClr val="262626"/>
              </a:solidFill>
              <a:latin typeface="+mj-lt"/>
              <a:ea typeface="+mj-ea"/>
              <a:cs typeface="+mj-cs"/>
            </a:endParaRPr>
          </a:p>
          <a:p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6046DED-7D56-77BC-3002-5A602A62094C}"/>
              </a:ext>
            </a:extLst>
          </p:cNvPr>
          <p:cNvSpPr txBox="1">
            <a:spLocks/>
          </p:cNvSpPr>
          <p:nvPr/>
        </p:nvSpPr>
        <p:spPr>
          <a:xfrm>
            <a:off x="828368" y="5960553"/>
            <a:ext cx="5188974" cy="7625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2800" b="1" cap="all" spc="200" dirty="0" smtClean="0">
              <a:solidFill>
                <a:srgbClr val="262626"/>
              </a:solidFill>
              <a:latin typeface="+mj-lt"/>
              <a:ea typeface="+mj-ea"/>
              <a:cs typeface="+mj-cs"/>
            </a:endParaRPr>
          </a:p>
          <a:p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6046DED-7D56-77BC-3002-5A602A62094C}"/>
              </a:ext>
            </a:extLst>
          </p:cNvPr>
          <p:cNvSpPr txBox="1">
            <a:spLocks/>
          </p:cNvSpPr>
          <p:nvPr/>
        </p:nvSpPr>
        <p:spPr>
          <a:xfrm>
            <a:off x="8635455" y="2878666"/>
            <a:ext cx="3048545" cy="29125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dirty="0" smtClean="0"/>
              <a:t>Local opposition eventually overcome through engagement</a:t>
            </a:r>
          </a:p>
          <a:p>
            <a:r>
              <a:rPr lang="en-GB" sz="1500" dirty="0"/>
              <a:t>Service model was </a:t>
            </a:r>
            <a:r>
              <a:rPr lang="en-GB" sz="1500" dirty="0" smtClean="0"/>
              <a:t>influenced by service user feedback, and the  </a:t>
            </a:r>
            <a:r>
              <a:rPr lang="en-GB" sz="1500" dirty="0"/>
              <a:t>Health Centre is now a valued community resource</a:t>
            </a:r>
          </a:p>
          <a:p>
            <a:r>
              <a:rPr lang="en-GB" sz="1500" dirty="0" smtClean="0"/>
              <a:t>Frontage </a:t>
            </a:r>
            <a:r>
              <a:rPr lang="en-GB" sz="1500" dirty="0"/>
              <a:t>and memorial garden were retained, </a:t>
            </a:r>
            <a:r>
              <a:rPr lang="en-GB" sz="1500" dirty="0" smtClean="0"/>
              <a:t>and still </a:t>
            </a:r>
            <a:r>
              <a:rPr lang="en-GB" sz="1500" dirty="0"/>
              <a:t>maintained by the British </a:t>
            </a:r>
            <a:r>
              <a:rPr lang="en-GB" sz="1500" dirty="0" smtClean="0"/>
              <a:t>Legion</a:t>
            </a:r>
          </a:p>
          <a:p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6046DED-7D56-77BC-3002-5A602A62094C}"/>
              </a:ext>
            </a:extLst>
          </p:cNvPr>
          <p:cNvSpPr txBox="1">
            <a:spLocks/>
          </p:cNvSpPr>
          <p:nvPr/>
        </p:nvSpPr>
        <p:spPr>
          <a:xfrm>
            <a:off x="530942" y="186813"/>
            <a:ext cx="5188974" cy="1868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800" b="1" cap="all" spc="200" dirty="0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ADEILAD NEWYDD – AGORODD CANOLFAN GOFFA FFESTINIOG YM MIS TACHWEDD 2017</a:t>
            </a:r>
            <a:endParaRPr lang="en-GB" sz="2800" b="1" cap="all" spc="200" dirty="0" smtClean="0">
              <a:solidFill>
                <a:srgbClr val="262626"/>
              </a:solidFill>
              <a:latin typeface="+mj-lt"/>
              <a:ea typeface="+mj-ea"/>
              <a:cs typeface="+mj-cs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GB" sz="2800" b="1" cap="all" spc="200" dirty="0" smtClean="0">
              <a:solidFill>
                <a:srgbClr val="262626"/>
              </a:solidFill>
              <a:latin typeface="+mj-lt"/>
              <a:ea typeface="+mj-ea"/>
              <a:cs typeface="+mj-cs"/>
            </a:endParaRPr>
          </a:p>
          <a:p>
            <a:endParaRPr lang="en-GB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6046DED-7D56-77BC-3002-5A602A62094C}"/>
              </a:ext>
            </a:extLst>
          </p:cNvPr>
          <p:cNvSpPr txBox="1">
            <a:spLocks/>
          </p:cNvSpPr>
          <p:nvPr/>
        </p:nvSpPr>
        <p:spPr>
          <a:xfrm>
            <a:off x="224880" y="2917577"/>
            <a:ext cx="3048545" cy="29125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dirty="0" smtClean="0"/>
              <a:t>Yn y pen draw, </a:t>
            </a:r>
            <a:r>
              <a:rPr lang="en-GB" sz="1500" dirty="0" err="1" smtClean="0"/>
              <a:t>goresgynnwyd</a:t>
            </a:r>
            <a:r>
              <a:rPr lang="en-GB" sz="1500" dirty="0" smtClean="0"/>
              <a:t> </a:t>
            </a:r>
            <a:r>
              <a:rPr lang="en-GB" sz="1500" dirty="0" err="1" smtClean="0"/>
              <a:t>gwrthwynebiad</a:t>
            </a:r>
            <a:r>
              <a:rPr lang="en-GB" sz="1500" dirty="0" smtClean="0"/>
              <a:t> </a:t>
            </a:r>
            <a:r>
              <a:rPr lang="en-GB" sz="1500" dirty="0" err="1" smtClean="0"/>
              <a:t>lleol</a:t>
            </a:r>
            <a:r>
              <a:rPr lang="en-GB" sz="1500" dirty="0" smtClean="0"/>
              <a:t> </a:t>
            </a:r>
            <a:r>
              <a:rPr lang="en-GB" sz="1500" dirty="0" err="1" smtClean="0"/>
              <a:t>trwy</a:t>
            </a:r>
            <a:r>
              <a:rPr lang="en-GB" sz="1500" dirty="0" smtClean="0"/>
              <a:t> </a:t>
            </a:r>
            <a:r>
              <a:rPr lang="en-GB" sz="1500" dirty="0" err="1" smtClean="0"/>
              <a:t>ymgysylltu</a:t>
            </a:r>
            <a:endParaRPr lang="en-GB" sz="1500" dirty="0" smtClean="0"/>
          </a:p>
          <a:p>
            <a:r>
              <a:rPr lang="en-GB" sz="1500" dirty="0" err="1" smtClean="0"/>
              <a:t>Dylanwadwyd</a:t>
            </a:r>
            <a:r>
              <a:rPr lang="en-GB" sz="1500" dirty="0" smtClean="0"/>
              <a:t> ar y model </a:t>
            </a:r>
            <a:r>
              <a:rPr lang="en-GB" sz="1500" dirty="0" err="1" smtClean="0"/>
              <a:t>gwasanaeth</a:t>
            </a:r>
            <a:r>
              <a:rPr lang="en-GB" sz="1500" dirty="0" smtClean="0"/>
              <a:t> </a:t>
            </a:r>
            <a:r>
              <a:rPr lang="en-GB" sz="1500" dirty="0" err="1" smtClean="0"/>
              <a:t>gan</a:t>
            </a:r>
            <a:r>
              <a:rPr lang="en-GB" sz="1500" dirty="0" smtClean="0"/>
              <a:t> </a:t>
            </a:r>
            <a:r>
              <a:rPr lang="en-GB" sz="1500" dirty="0" err="1" smtClean="0"/>
              <a:t>adborth</a:t>
            </a:r>
            <a:r>
              <a:rPr lang="en-GB" sz="1500" dirty="0" smtClean="0"/>
              <a:t> </a:t>
            </a:r>
            <a:r>
              <a:rPr lang="en-GB" sz="1500" dirty="0" err="1" smtClean="0"/>
              <a:t>defnyddwyr</a:t>
            </a:r>
            <a:r>
              <a:rPr lang="en-GB" sz="1500" dirty="0" smtClean="0"/>
              <a:t> y </a:t>
            </a:r>
            <a:r>
              <a:rPr lang="en-GB" sz="1500" dirty="0" err="1" smtClean="0"/>
              <a:t>gwasanaeth</a:t>
            </a:r>
            <a:r>
              <a:rPr lang="en-GB" sz="1500" dirty="0" smtClean="0"/>
              <a:t>, ac </a:t>
            </a:r>
            <a:r>
              <a:rPr lang="en-GB" sz="1500" dirty="0" err="1" smtClean="0"/>
              <a:t>mae’r</a:t>
            </a:r>
            <a:r>
              <a:rPr lang="en-GB" sz="1500" dirty="0" smtClean="0"/>
              <a:t> </a:t>
            </a:r>
            <a:r>
              <a:rPr lang="en-GB" sz="1500" dirty="0" err="1" smtClean="0"/>
              <a:t>Ganolfan</a:t>
            </a:r>
            <a:r>
              <a:rPr lang="en-GB" sz="1500" dirty="0" smtClean="0"/>
              <a:t> Iechyd </a:t>
            </a:r>
            <a:r>
              <a:rPr lang="en-GB" sz="1500" dirty="0" err="1" smtClean="0"/>
              <a:t>bellach</a:t>
            </a:r>
            <a:r>
              <a:rPr lang="en-GB" sz="1500" dirty="0" smtClean="0"/>
              <a:t> yn </a:t>
            </a:r>
            <a:r>
              <a:rPr lang="en-GB" sz="1500" dirty="0" err="1" smtClean="0"/>
              <a:t>adnodd</a:t>
            </a:r>
            <a:r>
              <a:rPr lang="en-GB" sz="1500" dirty="0" smtClean="0"/>
              <a:t> </a:t>
            </a:r>
            <a:r>
              <a:rPr lang="en-GB" sz="1500" dirty="0" err="1" smtClean="0"/>
              <a:t>cymunedol</a:t>
            </a:r>
            <a:r>
              <a:rPr lang="en-GB" sz="1500" dirty="0" smtClean="0"/>
              <a:t> </a:t>
            </a:r>
            <a:r>
              <a:rPr lang="en-GB" sz="1500" dirty="0" err="1" smtClean="0"/>
              <a:t>gwerthfawr</a:t>
            </a:r>
            <a:endParaRPr lang="en-GB" sz="1500" dirty="0"/>
          </a:p>
          <a:p>
            <a:r>
              <a:rPr lang="en-GB" sz="1500" dirty="0" err="1" smtClean="0"/>
              <a:t>Cadwyd</a:t>
            </a:r>
            <a:r>
              <a:rPr lang="en-GB" sz="1500" dirty="0" smtClean="0"/>
              <a:t> </a:t>
            </a:r>
            <a:r>
              <a:rPr lang="en-GB" sz="1500" dirty="0" err="1" smtClean="0"/>
              <a:t>ffryntiau</a:t>
            </a:r>
            <a:r>
              <a:rPr lang="en-GB" sz="1500" dirty="0" smtClean="0"/>
              <a:t> a </a:t>
            </a:r>
            <a:r>
              <a:rPr lang="en-GB" sz="1500" dirty="0" err="1" smtClean="0"/>
              <a:t>gardd</a:t>
            </a:r>
            <a:r>
              <a:rPr lang="en-GB" sz="1500" dirty="0" smtClean="0"/>
              <a:t> </a:t>
            </a:r>
            <a:r>
              <a:rPr lang="en-GB" sz="1500" dirty="0" err="1" smtClean="0"/>
              <a:t>goffa</a:t>
            </a:r>
            <a:r>
              <a:rPr lang="en-GB" sz="1500" dirty="0" smtClean="0"/>
              <a:t>, ac </a:t>
            </a:r>
            <a:r>
              <a:rPr lang="en-GB" sz="1500" dirty="0" err="1" smtClean="0"/>
              <a:t>maent</a:t>
            </a:r>
            <a:r>
              <a:rPr lang="en-GB" sz="1500" dirty="0" smtClean="0"/>
              <a:t> yn dal i gael eu </a:t>
            </a:r>
            <a:r>
              <a:rPr lang="en-GB" sz="1500" dirty="0"/>
              <a:t>c</a:t>
            </a:r>
            <a:r>
              <a:rPr lang="en-GB" sz="1500" dirty="0" smtClean="0"/>
              <a:t>ynnal </a:t>
            </a:r>
            <a:r>
              <a:rPr lang="en-GB" sz="1500" dirty="0" err="1" smtClean="0"/>
              <a:t>gan</a:t>
            </a:r>
            <a:r>
              <a:rPr lang="en-GB" sz="1500" dirty="0" smtClean="0"/>
              <a:t> y </a:t>
            </a:r>
            <a:r>
              <a:rPr lang="en-GB" sz="1500" dirty="0" err="1" smtClean="0"/>
              <a:t>Lleng</a:t>
            </a:r>
            <a:r>
              <a:rPr lang="en-GB" sz="1500" dirty="0" smtClean="0"/>
              <a:t> </a:t>
            </a:r>
            <a:r>
              <a:rPr lang="en-GB" sz="1500" dirty="0" err="1"/>
              <a:t>P</a:t>
            </a:r>
            <a:r>
              <a:rPr lang="en-GB" sz="1500" dirty="0" err="1" smtClean="0"/>
              <a:t>rydeinig</a:t>
            </a:r>
            <a:endParaRPr lang="en-GB" sz="150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050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C9A4E-2CA4-A0F9-8AA5-51FE9DE31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Gwasanaethau</a:t>
            </a:r>
            <a:r>
              <a:rPr lang="en-GB" dirty="0" smtClean="0"/>
              <a:t> </a:t>
            </a:r>
            <a:r>
              <a:rPr lang="en-GB" dirty="0" err="1" smtClean="0"/>
              <a:t>ddarparwyd</a:t>
            </a:r>
            <a:r>
              <a:rPr lang="en-GB" dirty="0" smtClean="0"/>
              <a:t> yn yr </a:t>
            </a:r>
            <a:r>
              <a:rPr lang="en-GB" dirty="0" err="1" smtClean="0"/>
              <a:t>hwb</a:t>
            </a:r>
            <a:r>
              <a:rPr lang="en-GB" dirty="0" smtClean="0"/>
              <a:t> </a:t>
            </a:r>
            <a:r>
              <a:rPr lang="en-GB" dirty="0" err="1" smtClean="0"/>
              <a:t>iechyd</a:t>
            </a:r>
            <a:r>
              <a:rPr lang="en-GB" dirty="0"/>
              <a:t> </a:t>
            </a:r>
            <a:r>
              <a:rPr lang="en-GB" dirty="0" smtClean="0"/>
              <a:t>/ </a:t>
            </a:r>
            <a:r>
              <a:rPr lang="en-GB" dirty="0" smtClean="0"/>
              <a:t>Services </a:t>
            </a:r>
            <a:r>
              <a:rPr lang="en-GB" dirty="0"/>
              <a:t>provided in the new Health Hub 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5347B3F0-9BED-D1D0-5102-B318DEA6D7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71524" y="1875364"/>
            <a:ext cx="5133975" cy="4605867"/>
          </a:xfrm>
        </p:spPr>
        <p:txBody>
          <a:bodyPr>
            <a:normAutofit fontScale="92500" lnSpcReduction="10000"/>
          </a:bodyPr>
          <a:lstStyle/>
          <a:p>
            <a:r>
              <a:rPr lang="en-GB" dirty="0" err="1" smtClean="0"/>
              <a:t>Awdioleg</a:t>
            </a:r>
            <a:r>
              <a:rPr lang="en-GB" dirty="0" smtClean="0"/>
              <a:t> / Audiology </a:t>
            </a:r>
            <a:endParaRPr lang="en-GB" dirty="0"/>
          </a:p>
          <a:p>
            <a:r>
              <a:rPr lang="en-GB" dirty="0" err="1" smtClean="0"/>
              <a:t>Ymwelwyr</a:t>
            </a:r>
            <a:r>
              <a:rPr lang="en-GB" dirty="0" smtClean="0"/>
              <a:t> Iechyd / Health </a:t>
            </a:r>
            <a:r>
              <a:rPr lang="en-GB" dirty="0"/>
              <a:t>Visitors</a:t>
            </a:r>
          </a:p>
          <a:p>
            <a:r>
              <a:rPr lang="en-GB" dirty="0" err="1" smtClean="0"/>
              <a:t>Nyrsys</a:t>
            </a:r>
            <a:r>
              <a:rPr lang="en-GB" dirty="0" smtClean="0"/>
              <a:t> Ysgol / School </a:t>
            </a:r>
            <a:r>
              <a:rPr lang="en-GB" dirty="0"/>
              <a:t>Nurses</a:t>
            </a:r>
          </a:p>
          <a:p>
            <a:r>
              <a:rPr lang="en-GB" dirty="0"/>
              <a:t>CAMHS</a:t>
            </a:r>
          </a:p>
          <a:p>
            <a:r>
              <a:rPr lang="en-GB" dirty="0" err="1" smtClean="0"/>
              <a:t>Rhewmatoleg</a:t>
            </a:r>
            <a:r>
              <a:rPr lang="en-GB" dirty="0" smtClean="0"/>
              <a:t> / Rheumatology</a:t>
            </a:r>
            <a:endParaRPr lang="en-GB" dirty="0"/>
          </a:p>
          <a:p>
            <a:r>
              <a:rPr lang="en-GB" dirty="0" err="1" smtClean="0"/>
              <a:t>Clinig</a:t>
            </a:r>
            <a:r>
              <a:rPr lang="en-GB" dirty="0" smtClean="0"/>
              <a:t> </a:t>
            </a:r>
            <a:r>
              <a:rPr lang="en-GB" dirty="0" err="1" smtClean="0"/>
              <a:t>Cof</a:t>
            </a:r>
            <a:r>
              <a:rPr lang="en-GB" dirty="0" smtClean="0"/>
              <a:t>  / Memory </a:t>
            </a:r>
            <a:r>
              <a:rPr lang="en-GB" dirty="0"/>
              <a:t>Clinic</a:t>
            </a:r>
          </a:p>
          <a:p>
            <a:r>
              <a:rPr lang="en-GB" dirty="0" err="1" smtClean="0"/>
              <a:t>Ymgynghorydd</a:t>
            </a:r>
            <a:r>
              <a:rPr lang="en-GB" dirty="0" smtClean="0"/>
              <a:t> </a:t>
            </a:r>
            <a:r>
              <a:rPr lang="en-GB" dirty="0" err="1" smtClean="0"/>
              <a:t>Pediatrig</a:t>
            </a:r>
            <a:r>
              <a:rPr lang="en-GB" dirty="0" smtClean="0"/>
              <a:t> / Paediatric </a:t>
            </a:r>
            <a:r>
              <a:rPr lang="en-GB" dirty="0"/>
              <a:t>Consultant</a:t>
            </a:r>
          </a:p>
          <a:p>
            <a:r>
              <a:rPr lang="en-GB" dirty="0" err="1" smtClean="0"/>
              <a:t>Tylino</a:t>
            </a:r>
            <a:r>
              <a:rPr lang="en-GB" dirty="0" smtClean="0"/>
              <a:t> </a:t>
            </a:r>
            <a:r>
              <a:rPr lang="en-GB" dirty="0" err="1" smtClean="0"/>
              <a:t>Babanod</a:t>
            </a:r>
            <a:r>
              <a:rPr lang="en-GB" dirty="0" smtClean="0"/>
              <a:t> / Baby </a:t>
            </a:r>
            <a:r>
              <a:rPr lang="en-GB" dirty="0"/>
              <a:t>Massage</a:t>
            </a:r>
          </a:p>
          <a:p>
            <a:r>
              <a:rPr lang="en-GB" dirty="0" smtClean="0"/>
              <a:t>Atal </a:t>
            </a:r>
            <a:r>
              <a:rPr lang="en-GB" dirty="0" err="1" smtClean="0"/>
              <a:t>Cwympiadau</a:t>
            </a:r>
            <a:r>
              <a:rPr lang="en-GB" dirty="0" smtClean="0"/>
              <a:t> / Falls </a:t>
            </a:r>
            <a:r>
              <a:rPr lang="en-GB" dirty="0"/>
              <a:t>Prevention</a:t>
            </a:r>
          </a:p>
          <a:p>
            <a:r>
              <a:rPr lang="en-GB" dirty="0" err="1" smtClean="0"/>
              <a:t>Clinig</a:t>
            </a:r>
            <a:r>
              <a:rPr lang="en-GB" dirty="0" smtClean="0"/>
              <a:t> </a:t>
            </a:r>
            <a:r>
              <a:rPr lang="en-GB" dirty="0" err="1" smtClean="0"/>
              <a:t>Ymataliad</a:t>
            </a:r>
            <a:r>
              <a:rPr lang="en-GB" dirty="0" smtClean="0"/>
              <a:t> / Continence </a:t>
            </a:r>
            <a:r>
              <a:rPr lang="en-GB" dirty="0"/>
              <a:t>Clinic</a:t>
            </a:r>
          </a:p>
          <a:p>
            <a:r>
              <a:rPr lang="en-GB" dirty="0" err="1" smtClean="0"/>
              <a:t>Clinig</a:t>
            </a:r>
            <a:r>
              <a:rPr lang="en-GB" dirty="0" smtClean="0"/>
              <a:t> </a:t>
            </a:r>
            <a:r>
              <a:rPr lang="en-GB" dirty="0" err="1" smtClean="0"/>
              <a:t>Deintyddol</a:t>
            </a:r>
            <a:r>
              <a:rPr lang="en-GB" dirty="0" smtClean="0"/>
              <a:t> </a:t>
            </a:r>
            <a:r>
              <a:rPr lang="en-GB" dirty="0" err="1" smtClean="0"/>
              <a:t>Cymunedol</a:t>
            </a:r>
            <a:r>
              <a:rPr lang="en-GB" dirty="0" smtClean="0"/>
              <a:t> / Community </a:t>
            </a:r>
            <a:r>
              <a:rPr lang="en-GB" dirty="0"/>
              <a:t>Dental Clinic</a:t>
            </a:r>
          </a:p>
          <a:p>
            <a:r>
              <a:rPr lang="en-GB" dirty="0" err="1" smtClean="0"/>
              <a:t>Gwasanaeth</a:t>
            </a:r>
            <a:r>
              <a:rPr lang="en-GB" dirty="0" smtClean="0"/>
              <a:t> </a:t>
            </a:r>
            <a:r>
              <a:rPr lang="en-GB" dirty="0" err="1" smtClean="0"/>
              <a:t>Awtistiaeth</a:t>
            </a:r>
            <a:r>
              <a:rPr lang="en-GB" dirty="0" smtClean="0"/>
              <a:t> / Autism </a:t>
            </a:r>
            <a:r>
              <a:rPr lang="en-GB" dirty="0"/>
              <a:t>Service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Content Placeholder 9">
            <a:extLst>
              <a:ext uri="{FF2B5EF4-FFF2-40B4-BE49-F238E27FC236}">
                <a16:creationId xmlns:a16="http://schemas.microsoft.com/office/drawing/2014/main" id="{0E9B2CAA-5DC9-4F67-867E-00F1C80FA536}"/>
              </a:ext>
            </a:extLst>
          </p:cNvPr>
          <p:cNvSpPr txBox="1">
            <a:spLocks/>
          </p:cNvSpPr>
          <p:nvPr/>
        </p:nvSpPr>
        <p:spPr>
          <a:xfrm>
            <a:off x="6299730" y="1940978"/>
            <a:ext cx="5349345" cy="460586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 smtClean="0"/>
              <a:t>Podiatreg</a:t>
            </a:r>
            <a:r>
              <a:rPr lang="en-GB" dirty="0" smtClean="0"/>
              <a:t> / Podiatry</a:t>
            </a:r>
            <a:endParaRPr lang="en-GB" dirty="0" smtClean="0"/>
          </a:p>
          <a:p>
            <a:r>
              <a:rPr lang="en-GB" dirty="0" err="1" smtClean="0"/>
              <a:t>Campfa</a:t>
            </a:r>
            <a:r>
              <a:rPr lang="en-GB" dirty="0" smtClean="0"/>
              <a:t> </a:t>
            </a:r>
            <a:r>
              <a:rPr lang="en-GB" dirty="0" err="1" smtClean="0"/>
              <a:t>Ffisiotherapi</a:t>
            </a:r>
            <a:r>
              <a:rPr lang="en-GB" dirty="0" smtClean="0"/>
              <a:t> / Physiotherapy </a:t>
            </a:r>
            <a:r>
              <a:rPr lang="en-GB" dirty="0" smtClean="0"/>
              <a:t>Gym</a:t>
            </a:r>
          </a:p>
          <a:p>
            <a:r>
              <a:rPr lang="en-GB" dirty="0" err="1" smtClean="0"/>
              <a:t>Anabledda</a:t>
            </a:r>
            <a:r>
              <a:rPr lang="en-GB" dirty="0" err="1" smtClean="0"/>
              <a:t>u</a:t>
            </a:r>
            <a:r>
              <a:rPr lang="en-GB" dirty="0" smtClean="0"/>
              <a:t> Dysgu / </a:t>
            </a:r>
            <a:r>
              <a:rPr lang="en-GB" dirty="0" smtClean="0"/>
              <a:t>Learning </a:t>
            </a:r>
            <a:r>
              <a:rPr lang="en-GB" dirty="0" smtClean="0"/>
              <a:t>Disabilities</a:t>
            </a:r>
          </a:p>
          <a:p>
            <a:r>
              <a:rPr lang="en-GB" dirty="0" err="1" smtClean="0"/>
              <a:t>Gwasanaethau</a:t>
            </a:r>
            <a:r>
              <a:rPr lang="en-GB" dirty="0" smtClean="0"/>
              <a:t> Dydd Dementia / Dementia </a:t>
            </a:r>
            <a:r>
              <a:rPr lang="en-GB" dirty="0" smtClean="0"/>
              <a:t>Day Services</a:t>
            </a:r>
          </a:p>
          <a:p>
            <a:r>
              <a:rPr lang="en-GB" dirty="0" err="1" smtClean="0"/>
              <a:t>Gwasanaethau</a:t>
            </a:r>
            <a:r>
              <a:rPr lang="en-GB" dirty="0" smtClean="0"/>
              <a:t> </a:t>
            </a:r>
            <a:r>
              <a:rPr lang="en-GB" dirty="0" err="1" smtClean="0"/>
              <a:t>Retinopathi</a:t>
            </a:r>
            <a:r>
              <a:rPr lang="en-GB" dirty="0" smtClean="0"/>
              <a:t> </a:t>
            </a:r>
            <a:r>
              <a:rPr lang="en-GB" dirty="0" err="1" smtClean="0"/>
              <a:t>Diabetig</a:t>
            </a:r>
            <a:r>
              <a:rPr lang="en-GB" dirty="0" smtClean="0"/>
              <a:t> / Diabetic </a:t>
            </a:r>
            <a:r>
              <a:rPr lang="en-GB" dirty="0" smtClean="0"/>
              <a:t>Retinopathy Services</a:t>
            </a:r>
          </a:p>
          <a:p>
            <a:r>
              <a:rPr lang="en-GB" dirty="0" err="1" smtClean="0"/>
              <a:t>Clinig</a:t>
            </a:r>
            <a:r>
              <a:rPr lang="en-GB" dirty="0" smtClean="0"/>
              <a:t> Iechyd </a:t>
            </a:r>
            <a:r>
              <a:rPr lang="en-GB" dirty="0" err="1" smtClean="0"/>
              <a:t>Meddwl</a:t>
            </a:r>
            <a:r>
              <a:rPr lang="en-GB" dirty="0" smtClean="0"/>
              <a:t> / Mental </a:t>
            </a:r>
            <a:r>
              <a:rPr lang="en-GB" dirty="0" smtClean="0"/>
              <a:t>Health Clinic</a:t>
            </a:r>
          </a:p>
          <a:p>
            <a:r>
              <a:rPr lang="en-GB" dirty="0" err="1" smtClean="0"/>
              <a:t>Camddefnyddio</a:t>
            </a:r>
            <a:r>
              <a:rPr lang="en-GB" dirty="0" smtClean="0"/>
              <a:t> </a:t>
            </a:r>
            <a:r>
              <a:rPr lang="en-GB" dirty="0" err="1" smtClean="0"/>
              <a:t>Sylweddau</a:t>
            </a:r>
            <a:r>
              <a:rPr lang="en-GB" dirty="0" smtClean="0"/>
              <a:t> / Substance </a:t>
            </a:r>
            <a:r>
              <a:rPr lang="en-GB" dirty="0" smtClean="0"/>
              <a:t>Misuse</a:t>
            </a:r>
          </a:p>
          <a:p>
            <a:r>
              <a:rPr lang="en-GB" dirty="0" err="1" smtClean="0"/>
              <a:t>Bydwraig</a:t>
            </a:r>
            <a:r>
              <a:rPr lang="en-GB" dirty="0" smtClean="0"/>
              <a:t> / Midwife</a:t>
            </a:r>
            <a:endParaRPr lang="en-GB" dirty="0" smtClean="0"/>
          </a:p>
          <a:p>
            <a:r>
              <a:rPr lang="en-GB" dirty="0" err="1" smtClean="0"/>
              <a:t>Lleferydd</a:t>
            </a:r>
            <a:r>
              <a:rPr lang="en-GB" dirty="0" smtClean="0"/>
              <a:t> ac </a:t>
            </a:r>
            <a:r>
              <a:rPr lang="en-GB" dirty="0" err="1" smtClean="0"/>
              <a:t>Iaith</a:t>
            </a:r>
            <a:r>
              <a:rPr lang="en-GB" dirty="0" smtClean="0"/>
              <a:t> / Speech </a:t>
            </a:r>
            <a:r>
              <a:rPr lang="en-GB" dirty="0" smtClean="0"/>
              <a:t>and Language</a:t>
            </a:r>
          </a:p>
          <a:p>
            <a:r>
              <a:rPr lang="en-GB" dirty="0" err="1" smtClean="0"/>
              <a:t>T</a:t>
            </a:r>
            <a:r>
              <a:rPr lang="en-GB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îm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Nyrsio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 Ardal / </a:t>
            </a:r>
            <a:r>
              <a:rPr lang="en-GB" dirty="0" smtClean="0"/>
              <a:t>District </a:t>
            </a:r>
            <a:r>
              <a:rPr lang="en-GB" dirty="0" smtClean="0"/>
              <a:t>Nursing Team</a:t>
            </a:r>
          </a:p>
          <a:p>
            <a:r>
              <a:rPr lang="en-GB" dirty="0" smtClean="0"/>
              <a:t>Gofal </a:t>
            </a:r>
            <a:r>
              <a:rPr lang="en-GB" dirty="0" err="1" smtClean="0"/>
              <a:t>Lliniarol</a:t>
            </a:r>
            <a:r>
              <a:rPr lang="en-GB" dirty="0" smtClean="0"/>
              <a:t> / Palliative </a:t>
            </a:r>
            <a:r>
              <a:rPr lang="en-GB" dirty="0" smtClean="0"/>
              <a:t>Care</a:t>
            </a:r>
          </a:p>
          <a:p>
            <a:r>
              <a:rPr lang="en-GB" dirty="0" err="1" smtClean="0"/>
              <a:t>Nyrs</a:t>
            </a:r>
            <a:r>
              <a:rPr lang="en-GB" dirty="0" smtClean="0"/>
              <a:t> </a:t>
            </a:r>
            <a:r>
              <a:rPr lang="en-GB" dirty="0" err="1" smtClean="0"/>
              <a:t>Methiant</a:t>
            </a:r>
            <a:r>
              <a:rPr lang="en-GB" dirty="0" smtClean="0"/>
              <a:t> y </a:t>
            </a:r>
            <a:r>
              <a:rPr lang="en-GB" dirty="0" err="1" smtClean="0"/>
              <a:t>Galon</a:t>
            </a:r>
            <a:r>
              <a:rPr lang="en-GB" dirty="0" smtClean="0"/>
              <a:t> / Heart </a:t>
            </a:r>
            <a:r>
              <a:rPr lang="en-GB" dirty="0" smtClean="0"/>
              <a:t>Failure Nurse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809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F77F0-17C8-53CA-BCE3-85E886A86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dysgu / Learning</a:t>
            </a:r>
            <a:endParaRPr lang="en-GB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365" y="2442633"/>
            <a:ext cx="5210218" cy="4235753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Ail-</a:t>
            </a:r>
            <a:r>
              <a:rPr lang="en-GB" dirty="0" err="1" smtClean="0"/>
              <a:t>adeiladu</a:t>
            </a:r>
            <a:r>
              <a:rPr lang="en-GB" dirty="0" smtClean="0"/>
              <a:t> </a:t>
            </a:r>
            <a:r>
              <a:rPr lang="en-GB" dirty="0" err="1" smtClean="0"/>
              <a:t>perthnasau</a:t>
            </a:r>
            <a:r>
              <a:rPr lang="en-GB" dirty="0" smtClean="0"/>
              <a:t> gyda </a:t>
            </a:r>
            <a:r>
              <a:rPr lang="en-GB" dirty="0" err="1" smtClean="0"/>
              <a:t>Chynghrair</a:t>
            </a:r>
            <a:r>
              <a:rPr lang="en-GB" dirty="0" smtClean="0"/>
              <a:t> y </a:t>
            </a:r>
            <a:r>
              <a:rPr lang="en-GB" dirty="0" err="1" smtClean="0"/>
              <a:t>Cyfeillion</a:t>
            </a:r>
            <a:endParaRPr lang="en-GB" dirty="0"/>
          </a:p>
          <a:p>
            <a:r>
              <a:rPr lang="en-GB" dirty="0" err="1" smtClean="0"/>
              <a:t>Annog</a:t>
            </a:r>
            <a:r>
              <a:rPr lang="en-GB" dirty="0" smtClean="0"/>
              <a:t> </a:t>
            </a:r>
            <a:r>
              <a:rPr lang="en-GB" dirty="0" err="1" smtClean="0"/>
              <a:t>grwpiau</a:t>
            </a:r>
            <a:r>
              <a:rPr lang="en-GB" dirty="0" smtClean="0"/>
              <a:t> 3ydd sector i </a:t>
            </a:r>
            <a:r>
              <a:rPr lang="en-GB" dirty="0" err="1" smtClean="0"/>
              <a:t>ymgysylltu</a:t>
            </a:r>
            <a:r>
              <a:rPr lang="en-GB" dirty="0" smtClean="0"/>
              <a:t> a </a:t>
            </a:r>
            <a:r>
              <a:rPr lang="en-GB" dirty="0" err="1" smtClean="0"/>
              <a:t>hyrwyddo</a:t>
            </a:r>
            <a:r>
              <a:rPr lang="en-GB" dirty="0" smtClean="0"/>
              <a:t> eu </a:t>
            </a:r>
            <a:r>
              <a:rPr lang="en-GB" dirty="0" err="1" smtClean="0"/>
              <a:t>gwasanaethau</a:t>
            </a:r>
            <a:r>
              <a:rPr lang="en-GB" dirty="0" smtClean="0"/>
              <a:t> o </a:t>
            </a:r>
            <a:r>
              <a:rPr lang="en-GB" dirty="0" err="1" smtClean="0"/>
              <a:t>fewn</a:t>
            </a:r>
            <a:r>
              <a:rPr lang="en-GB" dirty="0" smtClean="0"/>
              <a:t> y </a:t>
            </a:r>
            <a:r>
              <a:rPr lang="en-GB" dirty="0" err="1" smtClean="0"/>
              <a:t>gymuned</a:t>
            </a:r>
            <a:r>
              <a:rPr lang="en-GB" dirty="0" smtClean="0"/>
              <a:t> – </a:t>
            </a:r>
            <a:r>
              <a:rPr lang="en-GB" dirty="0" err="1" smtClean="0"/>
              <a:t>Dref</a:t>
            </a:r>
            <a:r>
              <a:rPr lang="en-GB" dirty="0" smtClean="0"/>
              <a:t> </a:t>
            </a:r>
            <a:r>
              <a:rPr lang="en-GB" dirty="0" err="1" smtClean="0"/>
              <a:t>Werdd</a:t>
            </a:r>
            <a:r>
              <a:rPr lang="en-GB" dirty="0" smtClean="0"/>
              <a:t>, </a:t>
            </a:r>
            <a:r>
              <a:rPr lang="en-GB" dirty="0" err="1" smtClean="0"/>
              <a:t>Antur</a:t>
            </a:r>
            <a:r>
              <a:rPr lang="en-GB" dirty="0" smtClean="0"/>
              <a:t> Ffestiniog, </a:t>
            </a:r>
            <a:r>
              <a:rPr lang="en-GB" dirty="0" err="1" smtClean="0"/>
              <a:t>Gisda</a:t>
            </a:r>
            <a:r>
              <a:rPr lang="en-GB" dirty="0" smtClean="0"/>
              <a:t>, Bro Ffestiniog ac </a:t>
            </a:r>
            <a:r>
              <a:rPr lang="en-GB" dirty="0" err="1" smtClean="0"/>
              <a:t>ati</a:t>
            </a:r>
            <a:endParaRPr lang="en-GB" dirty="0"/>
          </a:p>
          <a:p>
            <a:r>
              <a:rPr lang="en-GB" dirty="0" err="1" smtClean="0"/>
              <a:t>Ymgysylltu</a:t>
            </a:r>
            <a:r>
              <a:rPr lang="en-GB" dirty="0" smtClean="0"/>
              <a:t> â </a:t>
            </a:r>
            <a:r>
              <a:rPr lang="en-GB" dirty="0" err="1" smtClean="0"/>
              <a:t>chyrff</a:t>
            </a:r>
            <a:r>
              <a:rPr lang="en-GB" dirty="0" smtClean="0"/>
              <a:t> </a:t>
            </a:r>
            <a:r>
              <a:rPr lang="en-GB" dirty="0" err="1" smtClean="0"/>
              <a:t>cyhoeddus</a:t>
            </a:r>
            <a:r>
              <a:rPr lang="en-GB" dirty="0" smtClean="0"/>
              <a:t> </a:t>
            </a:r>
            <a:r>
              <a:rPr lang="en-GB" dirty="0" err="1" smtClean="0"/>
              <a:t>eraill</a:t>
            </a:r>
            <a:endParaRPr lang="en-GB" dirty="0"/>
          </a:p>
          <a:p>
            <a:pPr lvl="1"/>
            <a:r>
              <a:rPr lang="en-GB" sz="1400" dirty="0" smtClean="0"/>
              <a:t>Canolfan </a:t>
            </a:r>
            <a:r>
              <a:rPr lang="en-GB" sz="1400" dirty="0" err="1" smtClean="0"/>
              <a:t>Cyngor</a:t>
            </a:r>
            <a:r>
              <a:rPr lang="en-GB" sz="1400" dirty="0" smtClean="0"/>
              <a:t> ar </a:t>
            </a:r>
            <a:r>
              <a:rPr lang="en-GB" sz="1400" dirty="0" err="1" smtClean="0"/>
              <a:t>Bopeth</a:t>
            </a:r>
            <a:endParaRPr lang="en-GB" sz="1400" dirty="0"/>
          </a:p>
          <a:p>
            <a:pPr lvl="1">
              <a:spcBef>
                <a:spcPts val="600"/>
              </a:spcBef>
            </a:pPr>
            <a:r>
              <a:rPr lang="en-GB" sz="1400" dirty="0" err="1" smtClean="0"/>
              <a:t>Adran</a:t>
            </a:r>
            <a:r>
              <a:rPr lang="en-GB" sz="1400" dirty="0" smtClean="0"/>
              <a:t> </a:t>
            </a:r>
            <a:r>
              <a:rPr lang="en-GB" sz="1400" dirty="0" err="1" smtClean="0"/>
              <a:t>Gwaith</a:t>
            </a:r>
            <a:r>
              <a:rPr lang="en-GB" sz="1400" dirty="0" smtClean="0"/>
              <a:t> a </a:t>
            </a:r>
            <a:r>
              <a:rPr lang="en-GB" sz="1400" dirty="0" err="1" smtClean="0"/>
              <a:t>Phensiynau</a:t>
            </a:r>
            <a:endParaRPr lang="en-GB" sz="1400" dirty="0"/>
          </a:p>
          <a:p>
            <a:pPr lvl="1">
              <a:spcBef>
                <a:spcPts val="600"/>
              </a:spcBef>
            </a:pPr>
            <a:r>
              <a:rPr lang="en-GB" sz="1400" dirty="0"/>
              <a:t>OPUS</a:t>
            </a:r>
          </a:p>
          <a:p>
            <a:pPr lvl="1">
              <a:spcBef>
                <a:spcPts val="600"/>
              </a:spcBef>
            </a:pPr>
            <a:r>
              <a:rPr lang="en-GB" sz="1400" dirty="0"/>
              <a:t>Tan y </a:t>
            </a:r>
            <a:r>
              <a:rPr lang="en-GB" sz="1400" dirty="0" err="1"/>
              <a:t>Maen</a:t>
            </a:r>
            <a:r>
              <a:rPr lang="en-GB" sz="1400" dirty="0"/>
              <a:t> – </a:t>
            </a:r>
            <a:r>
              <a:rPr lang="en-GB" sz="1400" dirty="0" smtClean="0"/>
              <a:t>Canolfan </a:t>
            </a:r>
            <a:r>
              <a:rPr lang="en-GB" sz="1400" dirty="0" err="1" smtClean="0"/>
              <a:t>Lles</a:t>
            </a:r>
            <a:r>
              <a:rPr lang="en-GB" sz="1400" dirty="0" smtClean="0"/>
              <a:t> </a:t>
            </a:r>
            <a:r>
              <a:rPr lang="en-GB" sz="1400" dirty="0" err="1" smtClean="0"/>
              <a:t>Cymunedol</a:t>
            </a:r>
            <a:endParaRPr lang="en-GB" sz="1400" dirty="0"/>
          </a:p>
          <a:p>
            <a:pPr lvl="1">
              <a:spcBef>
                <a:spcPts val="600"/>
              </a:spcBef>
            </a:pPr>
            <a:r>
              <a:rPr lang="en-GB" sz="1400" dirty="0" err="1" smtClean="0"/>
              <a:t>Sgrinio</a:t>
            </a:r>
            <a:r>
              <a:rPr lang="en-GB" sz="1400" dirty="0" smtClean="0"/>
              <a:t> </a:t>
            </a:r>
            <a:r>
              <a:rPr lang="en-GB" sz="1400" dirty="0" err="1" smtClean="0"/>
              <a:t>Retinopathi</a:t>
            </a:r>
            <a:r>
              <a:rPr lang="en-GB" sz="1400" dirty="0" smtClean="0"/>
              <a:t> </a:t>
            </a:r>
            <a:r>
              <a:rPr lang="en-GB" sz="1400" dirty="0" err="1" smtClean="0"/>
              <a:t>Diabetig</a:t>
            </a:r>
            <a:endParaRPr lang="en-GB" sz="1400" dirty="0"/>
          </a:p>
          <a:p>
            <a:r>
              <a:rPr lang="en-GB" dirty="0" err="1" smtClean="0"/>
              <a:t>Perthynas</a:t>
            </a:r>
            <a:r>
              <a:rPr lang="en-GB" dirty="0" smtClean="0"/>
              <a:t> </a:t>
            </a:r>
            <a:r>
              <a:rPr lang="en-GB" dirty="0" err="1" smtClean="0"/>
              <a:t>waith</a:t>
            </a:r>
            <a:r>
              <a:rPr lang="en-GB" dirty="0" smtClean="0"/>
              <a:t> </a:t>
            </a:r>
            <a:r>
              <a:rPr lang="en-GB" dirty="0" err="1" smtClean="0"/>
              <a:t>cadarn</a:t>
            </a:r>
            <a:r>
              <a:rPr lang="en-GB" dirty="0" smtClean="0"/>
              <a:t> gyda </a:t>
            </a:r>
            <a:r>
              <a:rPr lang="en-GB" dirty="0" err="1" smtClean="0"/>
              <a:t>Fferyllfeydd</a:t>
            </a:r>
            <a:r>
              <a:rPr lang="en-GB" dirty="0" smtClean="0"/>
              <a:t> </a:t>
            </a:r>
            <a:r>
              <a:rPr lang="en-GB" dirty="0" err="1" smtClean="0"/>
              <a:t>Cymunedol</a:t>
            </a:r>
            <a:r>
              <a:rPr lang="en-GB" dirty="0"/>
              <a:t> </a:t>
            </a:r>
            <a:r>
              <a:rPr lang="en-GB" dirty="0" smtClean="0"/>
              <a:t>(Moelwyn a Powys Davies)</a:t>
            </a:r>
            <a:endParaRPr lang="en-GB" dirty="0"/>
          </a:p>
          <a:p>
            <a:r>
              <a:rPr lang="en-GB" dirty="0" err="1" smtClean="0"/>
              <a:t>Wedi</a:t>
            </a:r>
            <a:r>
              <a:rPr lang="en-GB" dirty="0" smtClean="0"/>
              <a:t> </a:t>
            </a:r>
            <a:r>
              <a:rPr lang="en-GB" dirty="0" err="1" smtClean="0"/>
              <a:t>ymgysylltu</a:t>
            </a:r>
            <a:r>
              <a:rPr lang="en-GB" dirty="0" smtClean="0"/>
              <a:t> â </a:t>
            </a:r>
            <a:r>
              <a:rPr lang="en-GB" dirty="0" err="1" smtClean="0"/>
              <a:t>dinasyddion</a:t>
            </a:r>
            <a:r>
              <a:rPr lang="en-GB" dirty="0" smtClean="0"/>
              <a:t> </a:t>
            </a:r>
            <a:r>
              <a:rPr lang="en-GB" dirty="0" err="1" smtClean="0"/>
              <a:t>pryderus</a:t>
            </a:r>
            <a:r>
              <a:rPr lang="en-GB" dirty="0" smtClean="0"/>
              <a:t> </a:t>
            </a:r>
            <a:r>
              <a:rPr lang="en-GB" dirty="0" err="1" smtClean="0"/>
              <a:t>e.e</a:t>
            </a:r>
            <a:r>
              <a:rPr lang="en-GB" dirty="0" smtClean="0"/>
              <a:t>. </a:t>
            </a:r>
            <a:r>
              <a:rPr lang="en-GB" dirty="0" err="1" smtClean="0"/>
              <a:t>trwy</a:t>
            </a:r>
            <a:r>
              <a:rPr lang="en-GB" dirty="0" smtClean="0"/>
              <a:t> </a:t>
            </a:r>
            <a:r>
              <a:rPr lang="en-GB" dirty="0" err="1" smtClean="0"/>
              <a:t>wahoddiad</a:t>
            </a:r>
            <a:r>
              <a:rPr lang="en-GB" dirty="0" smtClean="0"/>
              <a:t> i </a:t>
            </a:r>
            <a:r>
              <a:rPr lang="en-GB" dirty="0" err="1" smtClean="0"/>
              <a:t>fod</a:t>
            </a:r>
            <a:r>
              <a:rPr lang="en-GB" dirty="0" smtClean="0"/>
              <a:t> yn </a:t>
            </a:r>
            <a:r>
              <a:rPr lang="en-GB" dirty="0" err="1" smtClean="0"/>
              <a:t>rhan</a:t>
            </a:r>
            <a:r>
              <a:rPr lang="en-GB" dirty="0" smtClean="0"/>
              <a:t> </a:t>
            </a:r>
            <a:r>
              <a:rPr lang="en-GB" dirty="0" err="1" smtClean="0"/>
              <a:t>o’r</a:t>
            </a:r>
            <a:r>
              <a:rPr lang="en-GB" dirty="0" smtClean="0"/>
              <a:t> </a:t>
            </a:r>
            <a:r>
              <a:rPr lang="en-GB" dirty="0" err="1" smtClean="0"/>
              <a:t>Gr</a:t>
            </a:r>
            <a:r>
              <a:rPr lang="en-GB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ŵp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 smtClean="0"/>
              <a:t>Cyfranogiad</a:t>
            </a:r>
            <a:r>
              <a:rPr lang="en-GB" dirty="0" smtClean="0"/>
              <a:t> </a:t>
            </a:r>
            <a:r>
              <a:rPr lang="en-GB" dirty="0" err="1" smtClean="0"/>
              <a:t>Cleifion</a:t>
            </a:r>
            <a:endParaRPr lang="en-GB" dirty="0"/>
          </a:p>
          <a:p>
            <a:r>
              <a:rPr lang="en-GB" dirty="0" err="1" smtClean="0"/>
              <a:t>Wedi</a:t>
            </a:r>
            <a:r>
              <a:rPr lang="en-GB" dirty="0" smtClean="0"/>
              <a:t> </a:t>
            </a:r>
            <a:r>
              <a:rPr lang="en-GB" dirty="0" err="1" smtClean="0"/>
              <a:t>cymryd</a:t>
            </a:r>
            <a:r>
              <a:rPr lang="en-GB" dirty="0" smtClean="0"/>
              <a:t> </a:t>
            </a:r>
            <a:r>
              <a:rPr lang="en-GB" dirty="0" err="1" smtClean="0"/>
              <a:t>rhan</a:t>
            </a:r>
            <a:r>
              <a:rPr lang="en-GB" dirty="0" smtClean="0"/>
              <a:t> yn </a:t>
            </a:r>
            <a:r>
              <a:rPr lang="en-GB" dirty="0" err="1" smtClean="0"/>
              <a:t>rhaglen</a:t>
            </a:r>
            <a:r>
              <a:rPr lang="en-GB" dirty="0" smtClean="0"/>
              <a:t> S4C – </a:t>
            </a:r>
            <a:r>
              <a:rPr lang="en-GB" dirty="0" err="1" smtClean="0"/>
              <a:t>Helo</a:t>
            </a:r>
            <a:r>
              <a:rPr lang="en-GB" dirty="0" smtClean="0"/>
              <a:t> </a:t>
            </a:r>
            <a:r>
              <a:rPr lang="en-GB" dirty="0" err="1" smtClean="0"/>
              <a:t>Syrjeri</a:t>
            </a:r>
            <a:endParaRPr lang="en-GB" dirty="0" smtClean="0"/>
          </a:p>
          <a:p>
            <a:r>
              <a:rPr lang="en-GB" dirty="0" smtClean="0"/>
              <a:t>Mae dysgu </a:t>
            </a:r>
            <a:r>
              <a:rPr lang="en-GB" dirty="0" err="1" smtClean="0"/>
              <a:t>wedi</a:t>
            </a:r>
            <a:r>
              <a:rPr lang="en-GB" dirty="0" smtClean="0"/>
              <a:t> bod yn </a:t>
            </a:r>
            <a:r>
              <a:rPr lang="en-GB" dirty="0" err="1" smtClean="0"/>
              <a:t>werthfawr</a:t>
            </a:r>
            <a:r>
              <a:rPr lang="en-GB" dirty="0" smtClean="0"/>
              <a:t> </a:t>
            </a:r>
            <a:r>
              <a:rPr lang="en-GB" dirty="0" err="1" smtClean="0"/>
              <a:t>wrth</a:t>
            </a:r>
            <a:r>
              <a:rPr lang="en-GB" dirty="0" smtClean="0"/>
              <a:t> i </a:t>
            </a:r>
            <a:r>
              <a:rPr lang="en-GB" dirty="0" err="1" smtClean="0"/>
              <a:t>ni</a:t>
            </a:r>
            <a:r>
              <a:rPr lang="en-GB" dirty="0" smtClean="0"/>
              <a:t> </a:t>
            </a:r>
            <a:r>
              <a:rPr lang="en-GB" dirty="0" err="1" smtClean="0"/>
              <a:t>ddatblygu</a:t>
            </a:r>
            <a:r>
              <a:rPr lang="en-GB" dirty="0" smtClean="0"/>
              <a:t> </a:t>
            </a:r>
            <a:r>
              <a:rPr lang="en-GB" dirty="0" err="1" smtClean="0"/>
              <a:t>gwasanaethau</a:t>
            </a:r>
            <a:r>
              <a:rPr lang="en-GB" dirty="0" smtClean="0"/>
              <a:t> </a:t>
            </a:r>
            <a:r>
              <a:rPr lang="en-GB" dirty="0" err="1" smtClean="0"/>
              <a:t>mewn</a:t>
            </a:r>
            <a:r>
              <a:rPr lang="en-GB" dirty="0" smtClean="0"/>
              <a:t> </a:t>
            </a:r>
            <a:r>
              <a:rPr lang="en-GB" dirty="0" err="1" smtClean="0"/>
              <a:t>ardaloedd</a:t>
            </a:r>
            <a:r>
              <a:rPr lang="en-GB" dirty="0" smtClean="0"/>
              <a:t> </a:t>
            </a:r>
            <a:r>
              <a:rPr lang="en-GB" dirty="0" err="1" smtClean="0"/>
              <a:t>gwledig</a:t>
            </a:r>
            <a:r>
              <a:rPr lang="en-GB" dirty="0" smtClean="0"/>
              <a:t> </a:t>
            </a:r>
            <a:r>
              <a:rPr lang="en-GB" dirty="0" err="1" smtClean="0"/>
              <a:t>eraill</a:t>
            </a:r>
            <a:endParaRPr lang="en-GB" dirty="0"/>
          </a:p>
          <a:p>
            <a:endParaRPr lang="en-GB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6452615" y="2442632"/>
            <a:ext cx="5210218" cy="4235753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Re-built relationships with the League of Friends</a:t>
            </a:r>
          </a:p>
          <a:p>
            <a:r>
              <a:rPr lang="en-GB" dirty="0" smtClean="0"/>
              <a:t>Encouraged </a:t>
            </a:r>
            <a:r>
              <a:rPr lang="en-GB" dirty="0"/>
              <a:t>3</a:t>
            </a:r>
            <a:r>
              <a:rPr lang="en-GB" baseline="30000" dirty="0"/>
              <a:t>rd</a:t>
            </a:r>
            <a:r>
              <a:rPr lang="en-GB" dirty="0"/>
              <a:t> Sector Groups to engage and promote their services within the community – </a:t>
            </a:r>
            <a:r>
              <a:rPr lang="en-GB" dirty="0" err="1"/>
              <a:t>Dref</a:t>
            </a:r>
            <a:r>
              <a:rPr lang="en-GB" dirty="0"/>
              <a:t> </a:t>
            </a:r>
            <a:r>
              <a:rPr lang="en-GB" dirty="0" err="1"/>
              <a:t>Werdd</a:t>
            </a:r>
            <a:r>
              <a:rPr lang="en-GB" dirty="0"/>
              <a:t>, </a:t>
            </a:r>
            <a:r>
              <a:rPr lang="en-GB" dirty="0" err="1"/>
              <a:t>Antur</a:t>
            </a:r>
            <a:r>
              <a:rPr lang="en-GB" dirty="0"/>
              <a:t> Ffestiniog, </a:t>
            </a:r>
            <a:r>
              <a:rPr lang="en-GB" dirty="0" err="1"/>
              <a:t>Gisda</a:t>
            </a:r>
            <a:r>
              <a:rPr lang="en-GB" dirty="0"/>
              <a:t>, Bro Ffestiniog </a:t>
            </a:r>
            <a:r>
              <a:rPr lang="en-GB" dirty="0" err="1"/>
              <a:t>etc</a:t>
            </a:r>
            <a:endParaRPr lang="en-GB" dirty="0"/>
          </a:p>
          <a:p>
            <a:r>
              <a:rPr lang="en-GB" dirty="0"/>
              <a:t>Engagement with other public bodies</a:t>
            </a:r>
          </a:p>
          <a:p>
            <a:pPr lvl="1"/>
            <a:r>
              <a:rPr lang="en-GB" sz="1400" dirty="0"/>
              <a:t>Citizens Advice Bureau</a:t>
            </a:r>
          </a:p>
          <a:p>
            <a:pPr lvl="1">
              <a:spcBef>
                <a:spcPts val="600"/>
              </a:spcBef>
            </a:pPr>
            <a:r>
              <a:rPr lang="en-GB" sz="1400" dirty="0"/>
              <a:t>Department of Work and Pensions</a:t>
            </a:r>
          </a:p>
          <a:p>
            <a:pPr lvl="1">
              <a:spcBef>
                <a:spcPts val="600"/>
              </a:spcBef>
            </a:pPr>
            <a:r>
              <a:rPr lang="en-GB" sz="1400" dirty="0"/>
              <a:t>OPUS</a:t>
            </a:r>
          </a:p>
          <a:p>
            <a:pPr lvl="1">
              <a:spcBef>
                <a:spcPts val="600"/>
              </a:spcBef>
            </a:pPr>
            <a:r>
              <a:rPr lang="en-GB" sz="1400" dirty="0"/>
              <a:t>Tan y </a:t>
            </a:r>
            <a:r>
              <a:rPr lang="en-GB" sz="1400" dirty="0" err="1"/>
              <a:t>Maen</a:t>
            </a:r>
            <a:r>
              <a:rPr lang="en-GB" sz="1400" dirty="0"/>
              <a:t> – Community Wellbeing Centre</a:t>
            </a:r>
          </a:p>
          <a:p>
            <a:pPr lvl="1">
              <a:spcBef>
                <a:spcPts val="600"/>
              </a:spcBef>
            </a:pPr>
            <a:r>
              <a:rPr lang="en-GB" sz="1400" dirty="0"/>
              <a:t>Diabetic Retinopathy Screening</a:t>
            </a:r>
          </a:p>
          <a:p>
            <a:r>
              <a:rPr lang="en-GB" dirty="0"/>
              <a:t>Great working relationship with Community Pharmacies (</a:t>
            </a:r>
            <a:r>
              <a:rPr lang="en-GB" dirty="0" err="1"/>
              <a:t>Moelwyn</a:t>
            </a:r>
            <a:r>
              <a:rPr lang="en-GB" dirty="0"/>
              <a:t> and Powys Davies)</a:t>
            </a:r>
          </a:p>
          <a:p>
            <a:r>
              <a:rPr lang="en-GB" dirty="0" smtClean="0"/>
              <a:t>Engaged with concerned citizens e.g. through inviting to be </a:t>
            </a:r>
            <a:r>
              <a:rPr lang="en-GB" dirty="0"/>
              <a:t>part of </a:t>
            </a:r>
            <a:r>
              <a:rPr lang="en-GB" dirty="0" smtClean="0"/>
              <a:t>the Patient </a:t>
            </a:r>
            <a:r>
              <a:rPr lang="en-GB" dirty="0"/>
              <a:t>Participation Group</a:t>
            </a:r>
          </a:p>
          <a:p>
            <a:r>
              <a:rPr lang="en-GB" dirty="0"/>
              <a:t>Took part in S4C – </a:t>
            </a:r>
            <a:r>
              <a:rPr lang="en-GB" dirty="0" err="1"/>
              <a:t>Helo</a:t>
            </a:r>
            <a:r>
              <a:rPr lang="en-GB" dirty="0"/>
              <a:t> </a:t>
            </a:r>
            <a:r>
              <a:rPr lang="en-GB" dirty="0" err="1"/>
              <a:t>Syrjeri</a:t>
            </a:r>
            <a:r>
              <a:rPr lang="en-GB" dirty="0"/>
              <a:t> programme </a:t>
            </a:r>
            <a:endParaRPr lang="en-GB" dirty="0" smtClean="0"/>
          </a:p>
          <a:p>
            <a:r>
              <a:rPr lang="en-GB" dirty="0" smtClean="0"/>
              <a:t>Learning has proved valuable as we undertake service development in other rural areas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240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B7E0F-6B00-7450-26B2-A509EA607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Diolch yn fawr </a:t>
            </a:r>
            <a:r>
              <a:rPr lang="en-GB" dirty="0" smtClean="0"/>
              <a:t>/ </a:t>
            </a:r>
            <a:r>
              <a:rPr lang="en-GB" dirty="0" smtClean="0"/>
              <a:t>Thank you</a:t>
            </a:r>
            <a:endParaRPr lang="en-GB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B2B9950-BADE-1083-2836-1538EFF8FF0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30041" y="2622552"/>
            <a:ext cx="4444056" cy="2499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A house on a hill&#10;&#10;Description automatically generated">
            <a:extLst>
              <a:ext uri="{FF2B5EF4-FFF2-40B4-BE49-F238E27FC236}">
                <a16:creationId xmlns:a16="http://schemas.microsoft.com/office/drawing/2014/main" id="{CBC67D92-5736-0BF4-5B08-87645CFAD0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1" y="2756514"/>
            <a:ext cx="2319866" cy="1739900"/>
          </a:xfrm>
          <a:prstGeom prst="rect">
            <a:avLst/>
          </a:prstGeom>
        </p:spPr>
      </p:pic>
      <p:pic>
        <p:nvPicPr>
          <p:cNvPr id="6" name="Picture 7" descr="Blaenau1">
            <a:extLst>
              <a:ext uri="{FF2B5EF4-FFF2-40B4-BE49-F238E27FC236}">
                <a16:creationId xmlns:a16="http://schemas.microsoft.com/office/drawing/2014/main" id="{2288A7CA-D145-456B-66D5-EF7AF731679C}"/>
              </a:ext>
            </a:extLst>
          </p:cNvPr>
          <p:cNvPicPr>
            <a:picLocks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8998" y="5368475"/>
            <a:ext cx="2064939" cy="1273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7109" y="4775201"/>
            <a:ext cx="3227510" cy="19303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859" y="2756514"/>
            <a:ext cx="2255571" cy="13817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3825" y="5368475"/>
            <a:ext cx="1713396" cy="127846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190" y="428624"/>
            <a:ext cx="1748570" cy="268515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1544" y="349978"/>
            <a:ext cx="1891731" cy="276380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711" y="4355639"/>
            <a:ext cx="3316956" cy="2349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79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TM10001115[[fn=Parcel]]</Template>
  <TotalTime>1610</TotalTime>
  <Words>994</Words>
  <Application>Microsoft Office PowerPoint</Application>
  <PresentationFormat>Widescreen</PresentationFormat>
  <Paragraphs>103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Cambria</vt:lpstr>
      <vt:lpstr>Gill Sans MT</vt:lpstr>
      <vt:lpstr>Parcel</vt:lpstr>
      <vt:lpstr>Canolfan Goffa Ffestiniog</vt:lpstr>
      <vt:lpstr>PowerPoint Presentation</vt:lpstr>
      <vt:lpstr>CEFNDIR / Background</vt:lpstr>
      <vt:lpstr>ADOLYGIAD GWASANAETH / Service Review</vt:lpstr>
      <vt:lpstr>Heriau / Challenges</vt:lpstr>
      <vt:lpstr>PowerPoint Presentation</vt:lpstr>
      <vt:lpstr>Gwasanaethau ddarparwyd yn yr hwb iechyd / Services provided in the new Health Hub </vt:lpstr>
      <vt:lpstr>dysgu / Learning</vt:lpstr>
      <vt:lpstr>Diolch yn fawr / 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Canolfan Goffa Ffestiniog</dc:title>
  <dc:creator>Eirian Lloyd-Williams (Blaenau Ffestiniog - Health Services Centre)</dc:creator>
  <cp:lastModifiedBy>Tanya Lewis (BCUHB - Primary and Community Care)</cp:lastModifiedBy>
  <cp:revision>31</cp:revision>
  <dcterms:created xsi:type="dcterms:W3CDTF">2023-10-24T20:03:23Z</dcterms:created>
  <dcterms:modified xsi:type="dcterms:W3CDTF">2023-10-27T08:36:27Z</dcterms:modified>
</cp:coreProperties>
</file>