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9"/>
  </p:notesMasterIdLst>
  <p:sldIdLst>
    <p:sldId id="256" r:id="rId5"/>
    <p:sldId id="274" r:id="rId6"/>
    <p:sldId id="293" r:id="rId7"/>
    <p:sldId id="360" r:id="rId8"/>
    <p:sldId id="3473" r:id="rId9"/>
    <p:sldId id="3472" r:id="rId10"/>
    <p:sldId id="264" r:id="rId11"/>
    <p:sldId id="258" r:id="rId12"/>
    <p:sldId id="276" r:id="rId13"/>
    <p:sldId id="261" r:id="rId14"/>
    <p:sldId id="262" r:id="rId15"/>
    <p:sldId id="278" r:id="rId16"/>
    <p:sldId id="3460" r:id="rId17"/>
    <p:sldId id="265" r:id="rId18"/>
  </p:sldIdLst>
  <p:sldSz cx="18288000" cy="10287000"/>
  <p:notesSz cx="6858000" cy="9144000"/>
  <p:embeddedFontLst>
    <p:embeddedFont>
      <p:font typeface="Calibri" panose="020F0502020204030204" pitchFamily="34" charset="0"/>
      <p:regular r:id="rId20"/>
      <p:bold r:id="rId21"/>
      <p:italic r:id="rId22"/>
      <p:boldItalic r:id="rId23"/>
    </p:embeddedFont>
    <p:embeddedFont>
      <p:font typeface="Calibri Light" panose="020F0302020204030204" pitchFamily="34" charset="0"/>
      <p:regular r:id="rId24"/>
      <p:italic r:id="rId25"/>
    </p:embeddedFont>
    <p:embeddedFont>
      <p:font typeface="Canva Sans Bold" panose="020B0604020202020204" charset="0"/>
      <p:regular r:id="rId26"/>
    </p:embeddedFont>
    <p:embeddedFont>
      <p:font typeface="Sen" panose="020B0604020202020204" charset="0"/>
      <p:regular r:id="rId27"/>
      <p:bold r:id="rId28"/>
    </p:embeddedFont>
    <p:embeddedFont>
      <p:font typeface="Verdana" panose="020B0604030504040204" pitchFamily="34" charset="0"/>
      <p:regular r:id="rId29"/>
      <p:bold r:id="rId30"/>
      <p:italic r:id="rId31"/>
      <p:boldItalic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a:srgbClr val="CCCCFF"/>
    <a:srgbClr val="9999FF"/>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2C3E43-685A-44E9-BBDB-A62DE3B10E0C}" v="358" vWet="360" dt="2023-11-14T15:00:20.362"/>
    <p1510:client id="{A09F7546-8B08-49DF-B288-74B93B23D1CC}" v="40" dt="2023-11-14T16:20:35.7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1272"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7.fntdata"/><Relationship Id="rId21" Type="http://schemas.openxmlformats.org/officeDocument/2006/relationships/font" Target="fonts/font2.fntdata"/><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6.fntdata"/><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5.fntdata"/><Relationship Id="rId32" Type="http://schemas.openxmlformats.org/officeDocument/2006/relationships/font" Target="fonts/font13.fntdata"/><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diagrams/_rels/data1.xml.rels><?xml version="1.0" encoding="UTF-8" standalone="yes"?>
<Relationships xmlns="http://schemas.openxmlformats.org/package/2006/relationships"><Relationship Id="rId1" Type="http://schemas.openxmlformats.org/officeDocument/2006/relationships/image" Target="../media/image54.png"/></Relationships>
</file>

<file path=ppt/diagrams/_rels/drawing1.xml.rels><?xml version="1.0" encoding="UTF-8" standalone="yes"?>
<Relationships xmlns="http://schemas.openxmlformats.org/package/2006/relationships"><Relationship Id="rId1" Type="http://schemas.openxmlformats.org/officeDocument/2006/relationships/image" Target="../media/image5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7D2605-5E98-49BF-AEBB-79D84855E8D8}"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GB"/>
        </a:p>
      </dgm:t>
    </dgm:pt>
    <dgm:pt modelId="{1890BBA7-8AF1-4B90-9349-DDD3CBF8BB24}">
      <dgm:prSet phldrT="[Text]" custT="1"/>
      <dgm:spPr>
        <a:solidFill>
          <a:srgbClr val="7030A0"/>
        </a:solidFill>
      </dgm:spPr>
      <dgm:t>
        <a:bodyPr/>
        <a:lstStyle/>
        <a:p>
          <a:r>
            <a:rPr lang="en-GB" sz="1200" dirty="0">
              <a:solidFill>
                <a:schemeClr val="bg1"/>
              </a:solidFill>
            </a:rPr>
            <a:t>Powys Health &amp; Care Academy</a:t>
          </a:r>
        </a:p>
        <a:p>
          <a:r>
            <a:rPr lang="en-GB" sz="1200" dirty="0">
              <a:solidFill>
                <a:schemeClr val="bg1"/>
              </a:solidFill>
            </a:rPr>
            <a:t>South Powys</a:t>
          </a:r>
        </a:p>
      </dgm:t>
    </dgm:pt>
    <dgm:pt modelId="{38BC00A0-685E-4E9C-8055-E8BADEAAB30C}" type="parTrans" cxnId="{74DA3A1F-1EB0-48FA-AD9C-0410C6A5A9A3}">
      <dgm:prSet/>
      <dgm:spPr/>
      <dgm:t>
        <a:bodyPr/>
        <a:lstStyle/>
        <a:p>
          <a:endParaRPr lang="en-GB"/>
        </a:p>
      </dgm:t>
    </dgm:pt>
    <dgm:pt modelId="{58E2A007-CDEA-483C-AF0B-BC7FF572BAC2}" type="sibTrans" cxnId="{74DA3A1F-1EB0-48FA-AD9C-0410C6A5A9A3}">
      <dgm:prSet/>
      <dgm:spPr/>
      <dgm:t>
        <a:bodyPr/>
        <a:lstStyle/>
        <a:p>
          <a:endParaRPr lang="en-GB"/>
        </a:p>
      </dgm:t>
    </dgm:pt>
    <dgm:pt modelId="{E04F797A-4DF7-40F1-9E97-DE688B6D9F68}">
      <dgm:prSet phldrT="[Text]" custT="1"/>
      <dgm:spPr>
        <a:solidFill>
          <a:srgbClr val="FFC000"/>
        </a:solidFill>
      </dgm:spPr>
      <dgm:t>
        <a:bodyPr/>
        <a:lstStyle/>
        <a:p>
          <a:r>
            <a:rPr lang="en-GB" sz="1200" dirty="0">
              <a:solidFill>
                <a:schemeClr val="tx1"/>
              </a:solidFill>
            </a:rPr>
            <a:t>North Powys Wellbeing Campus</a:t>
          </a:r>
        </a:p>
      </dgm:t>
    </dgm:pt>
    <dgm:pt modelId="{42A154E4-B90B-4037-B796-22493EA85332}" type="parTrans" cxnId="{5971352E-2471-4004-8AF3-E96F80404C88}">
      <dgm:prSet/>
      <dgm:spPr/>
      <dgm:t>
        <a:bodyPr/>
        <a:lstStyle/>
        <a:p>
          <a:endParaRPr lang="en-GB"/>
        </a:p>
      </dgm:t>
    </dgm:pt>
    <dgm:pt modelId="{B6F739EB-70D8-45F6-ACF1-145926DE3435}" type="sibTrans" cxnId="{5971352E-2471-4004-8AF3-E96F80404C88}">
      <dgm:prSet/>
      <dgm:spPr/>
      <dgm:t>
        <a:bodyPr/>
        <a:lstStyle/>
        <a:p>
          <a:endParaRPr lang="en-GB"/>
        </a:p>
      </dgm:t>
    </dgm:pt>
    <dgm:pt modelId="{084A7346-6060-44C1-94C4-94865AA8C389}">
      <dgm:prSet phldrT="[Text]" custT="1"/>
      <dgm:spPr>
        <a:blipFill rotWithShape="0">
          <a:blip xmlns:r="http://schemas.openxmlformats.org/officeDocument/2006/relationships" r:embed="rId1"/>
          <a:srcRect/>
          <a:stretch>
            <a:fillRect t="-18000" b="-18000"/>
          </a:stretch>
        </a:blipFill>
      </dgm:spPr>
      <dgm:t>
        <a:bodyPr/>
        <a:lstStyle/>
        <a:p>
          <a:endParaRPr lang="en-GB" sz="1400"/>
        </a:p>
      </dgm:t>
    </dgm:pt>
    <dgm:pt modelId="{87C71E32-8737-4B14-971C-8917C29A2841}" type="parTrans" cxnId="{2B157583-EFBC-4186-9C09-C141D122056B}">
      <dgm:prSet/>
      <dgm:spPr/>
      <dgm:t>
        <a:bodyPr/>
        <a:lstStyle/>
        <a:p>
          <a:endParaRPr lang="en-GB"/>
        </a:p>
      </dgm:t>
    </dgm:pt>
    <dgm:pt modelId="{6CBD8AC4-8FC6-4FF4-B7E2-EE394F6E978C}" type="sibTrans" cxnId="{2B157583-EFBC-4186-9C09-C141D122056B}">
      <dgm:prSet/>
      <dgm:spPr/>
      <dgm:t>
        <a:bodyPr/>
        <a:lstStyle/>
        <a:p>
          <a:endParaRPr lang="en-GB"/>
        </a:p>
      </dgm:t>
    </dgm:pt>
    <dgm:pt modelId="{5A84FBFD-DD4D-4945-B369-1EB3E2B8D0A7}">
      <dgm:prSet phldrT="[Text]" custT="1"/>
      <dgm:spPr>
        <a:solidFill>
          <a:srgbClr val="00B0F0"/>
        </a:solidFill>
      </dgm:spPr>
      <dgm:t>
        <a:bodyPr/>
        <a:lstStyle/>
        <a:p>
          <a:r>
            <a:rPr lang="en-GB" sz="1200" dirty="0">
              <a:solidFill>
                <a:schemeClr val="tx1"/>
              </a:solidFill>
            </a:rPr>
            <a:t>WIDI Technology Village</a:t>
          </a:r>
        </a:p>
      </dgm:t>
    </dgm:pt>
    <dgm:pt modelId="{C5A6FEBC-0DA1-421B-8CC4-762CA7E625BE}" type="parTrans" cxnId="{67903AB5-5328-4F01-AE20-FB727DA36E59}">
      <dgm:prSet/>
      <dgm:spPr/>
      <dgm:t>
        <a:bodyPr/>
        <a:lstStyle/>
        <a:p>
          <a:endParaRPr lang="en-GB"/>
        </a:p>
      </dgm:t>
    </dgm:pt>
    <dgm:pt modelId="{BE223C2D-A4CD-4073-B556-2A64AF10D5D5}" type="sibTrans" cxnId="{67903AB5-5328-4F01-AE20-FB727DA36E59}">
      <dgm:prSet/>
      <dgm:spPr/>
      <dgm:t>
        <a:bodyPr/>
        <a:lstStyle/>
        <a:p>
          <a:endParaRPr lang="en-GB"/>
        </a:p>
      </dgm:t>
    </dgm:pt>
    <dgm:pt modelId="{D7534B21-5FD7-48AE-998C-FB08F467C848}">
      <dgm:prSet phldrT="[Text]" custT="1"/>
      <dgm:spPr>
        <a:solidFill>
          <a:srgbClr val="92D050"/>
        </a:solidFill>
      </dgm:spPr>
      <dgm:t>
        <a:bodyPr/>
        <a:lstStyle/>
        <a:p>
          <a:r>
            <a:rPr lang="en-GB" sz="1200" dirty="0">
              <a:solidFill>
                <a:schemeClr val="tx1"/>
              </a:solidFill>
            </a:rPr>
            <a:t>Mid Wales Spoke  2023 / 24</a:t>
          </a:r>
        </a:p>
      </dgm:t>
    </dgm:pt>
    <dgm:pt modelId="{3381BB98-2D8E-4274-9A52-FA8BC31236DD}" type="parTrans" cxnId="{1B9B47EC-DE5C-4253-BF00-14734DE48AFA}">
      <dgm:prSet/>
      <dgm:spPr/>
      <dgm:t>
        <a:bodyPr/>
        <a:lstStyle/>
        <a:p>
          <a:endParaRPr lang="en-GB"/>
        </a:p>
      </dgm:t>
    </dgm:pt>
    <dgm:pt modelId="{5F58441B-EDC3-4E8A-B32B-E014A3B56B7D}" type="sibTrans" cxnId="{1B9B47EC-DE5C-4253-BF00-14734DE48AFA}">
      <dgm:prSet/>
      <dgm:spPr/>
      <dgm:t>
        <a:bodyPr/>
        <a:lstStyle/>
        <a:p>
          <a:endParaRPr lang="en-GB"/>
        </a:p>
      </dgm:t>
    </dgm:pt>
    <dgm:pt modelId="{F2012FE8-C0E7-4FA7-9368-2B8325FF3CBB}" type="pres">
      <dgm:prSet presAssocID="{CC7D2605-5E98-49BF-AEBB-79D84855E8D8}" presName="Name0" presStyleCnt="0">
        <dgm:presLayoutVars>
          <dgm:chMax val="1"/>
          <dgm:dir/>
          <dgm:animLvl val="ctr"/>
          <dgm:resizeHandles val="exact"/>
        </dgm:presLayoutVars>
      </dgm:prSet>
      <dgm:spPr/>
    </dgm:pt>
    <dgm:pt modelId="{97DBC59B-F85C-4868-9EA1-78345CCABEA3}" type="pres">
      <dgm:prSet presAssocID="{1890BBA7-8AF1-4B90-9349-DDD3CBF8BB24}" presName="centerShape" presStyleLbl="node0" presStyleIdx="0" presStyleCnt="1" custLinFactNeighborX="-819" custLinFactNeighborY="555"/>
      <dgm:spPr/>
    </dgm:pt>
    <dgm:pt modelId="{BD9389B2-11F0-499C-A5E4-B00AD6D6D247}" type="pres">
      <dgm:prSet presAssocID="{E04F797A-4DF7-40F1-9E97-DE688B6D9F68}" presName="node" presStyleLbl="node1" presStyleIdx="0" presStyleCnt="4" custScaleX="114141" custScaleY="107806">
        <dgm:presLayoutVars>
          <dgm:bulletEnabled val="1"/>
        </dgm:presLayoutVars>
      </dgm:prSet>
      <dgm:spPr/>
    </dgm:pt>
    <dgm:pt modelId="{9287F5F6-1D83-4A49-BCAF-69EC380BB6C2}" type="pres">
      <dgm:prSet presAssocID="{E04F797A-4DF7-40F1-9E97-DE688B6D9F68}" presName="dummy" presStyleCnt="0"/>
      <dgm:spPr/>
    </dgm:pt>
    <dgm:pt modelId="{4097CD4A-09F7-4918-BDF1-D193FC931E13}" type="pres">
      <dgm:prSet presAssocID="{B6F739EB-70D8-45F6-ACF1-145926DE3435}" presName="sibTrans" presStyleLbl="sibTrans2D1" presStyleIdx="0" presStyleCnt="4"/>
      <dgm:spPr/>
    </dgm:pt>
    <dgm:pt modelId="{B1B31294-AF39-462C-9180-21835BD85616}" type="pres">
      <dgm:prSet presAssocID="{084A7346-6060-44C1-94C4-94865AA8C389}" presName="node" presStyleLbl="node1" presStyleIdx="1" presStyleCnt="4">
        <dgm:presLayoutVars>
          <dgm:bulletEnabled val="1"/>
        </dgm:presLayoutVars>
      </dgm:prSet>
      <dgm:spPr/>
    </dgm:pt>
    <dgm:pt modelId="{C01B1161-D41A-4846-87B3-4AD19A0BC84E}" type="pres">
      <dgm:prSet presAssocID="{084A7346-6060-44C1-94C4-94865AA8C389}" presName="dummy" presStyleCnt="0"/>
      <dgm:spPr/>
    </dgm:pt>
    <dgm:pt modelId="{D2F1DC0A-F503-4065-AE0C-8C86927F6171}" type="pres">
      <dgm:prSet presAssocID="{6CBD8AC4-8FC6-4FF4-B7E2-EE394F6E978C}" presName="sibTrans" presStyleLbl="sibTrans2D1" presStyleIdx="1" presStyleCnt="4"/>
      <dgm:spPr/>
    </dgm:pt>
    <dgm:pt modelId="{FA2EF9A8-B748-41F9-826B-C19D986A85AB}" type="pres">
      <dgm:prSet presAssocID="{5A84FBFD-DD4D-4945-B369-1EB3E2B8D0A7}" presName="node" presStyleLbl="node1" presStyleIdx="2" presStyleCnt="4" custScaleX="137839" custScaleY="123836" custRadScaleRad="98419" custRadScaleInc="8491">
        <dgm:presLayoutVars>
          <dgm:bulletEnabled val="1"/>
        </dgm:presLayoutVars>
      </dgm:prSet>
      <dgm:spPr/>
    </dgm:pt>
    <dgm:pt modelId="{40B7C496-B1F3-496E-B39D-C175DC34C7FC}" type="pres">
      <dgm:prSet presAssocID="{5A84FBFD-DD4D-4945-B369-1EB3E2B8D0A7}" presName="dummy" presStyleCnt="0"/>
      <dgm:spPr/>
    </dgm:pt>
    <dgm:pt modelId="{11C56D83-6D07-4ED6-8BAE-50E011CFFDEC}" type="pres">
      <dgm:prSet presAssocID="{BE223C2D-A4CD-4073-B556-2A64AF10D5D5}" presName="sibTrans" presStyleLbl="sibTrans2D1" presStyleIdx="2" presStyleCnt="4"/>
      <dgm:spPr/>
    </dgm:pt>
    <dgm:pt modelId="{AEFAF35F-BAEF-4238-9725-493D7227DA74}" type="pres">
      <dgm:prSet presAssocID="{D7534B21-5FD7-48AE-998C-FB08F467C848}" presName="node" presStyleLbl="node1" presStyleIdx="3" presStyleCnt="4">
        <dgm:presLayoutVars>
          <dgm:bulletEnabled val="1"/>
        </dgm:presLayoutVars>
      </dgm:prSet>
      <dgm:spPr/>
    </dgm:pt>
    <dgm:pt modelId="{33E97010-048E-45D1-9CB3-D641F9F9F9EB}" type="pres">
      <dgm:prSet presAssocID="{D7534B21-5FD7-48AE-998C-FB08F467C848}" presName="dummy" presStyleCnt="0"/>
      <dgm:spPr/>
    </dgm:pt>
    <dgm:pt modelId="{B6528DEF-A98C-418C-857A-672672D77914}" type="pres">
      <dgm:prSet presAssocID="{5F58441B-EDC3-4E8A-B32B-E014A3B56B7D}" presName="sibTrans" presStyleLbl="sibTrans2D1" presStyleIdx="3" presStyleCnt="4"/>
      <dgm:spPr/>
    </dgm:pt>
  </dgm:ptLst>
  <dgm:cxnLst>
    <dgm:cxn modelId="{474D4F02-FCE7-4958-A5BE-C31FD4D6CCA5}" type="presOf" srcId="{1890BBA7-8AF1-4B90-9349-DDD3CBF8BB24}" destId="{97DBC59B-F85C-4868-9EA1-78345CCABEA3}" srcOrd="0" destOrd="0" presId="urn:microsoft.com/office/officeart/2005/8/layout/radial6"/>
    <dgm:cxn modelId="{D5575103-2940-495C-A124-6BA2B6EDEEE2}" type="presOf" srcId="{D7534B21-5FD7-48AE-998C-FB08F467C848}" destId="{AEFAF35F-BAEF-4238-9725-493D7227DA74}" srcOrd="0" destOrd="0" presId="urn:microsoft.com/office/officeart/2005/8/layout/radial6"/>
    <dgm:cxn modelId="{36623607-6F4F-4CF1-83E1-0ADC31C2302E}" type="presOf" srcId="{6CBD8AC4-8FC6-4FF4-B7E2-EE394F6E978C}" destId="{D2F1DC0A-F503-4065-AE0C-8C86927F6171}" srcOrd="0" destOrd="0" presId="urn:microsoft.com/office/officeart/2005/8/layout/radial6"/>
    <dgm:cxn modelId="{ABEF3607-B0D7-435C-9DCE-66FC76EDBAF1}" type="presOf" srcId="{E04F797A-4DF7-40F1-9E97-DE688B6D9F68}" destId="{BD9389B2-11F0-499C-A5E4-B00AD6D6D247}" srcOrd="0" destOrd="0" presId="urn:microsoft.com/office/officeart/2005/8/layout/radial6"/>
    <dgm:cxn modelId="{74DA3A1F-1EB0-48FA-AD9C-0410C6A5A9A3}" srcId="{CC7D2605-5E98-49BF-AEBB-79D84855E8D8}" destId="{1890BBA7-8AF1-4B90-9349-DDD3CBF8BB24}" srcOrd="0" destOrd="0" parTransId="{38BC00A0-685E-4E9C-8055-E8BADEAAB30C}" sibTransId="{58E2A007-CDEA-483C-AF0B-BC7FF572BAC2}"/>
    <dgm:cxn modelId="{5971352E-2471-4004-8AF3-E96F80404C88}" srcId="{1890BBA7-8AF1-4B90-9349-DDD3CBF8BB24}" destId="{E04F797A-4DF7-40F1-9E97-DE688B6D9F68}" srcOrd="0" destOrd="0" parTransId="{42A154E4-B90B-4037-B796-22493EA85332}" sibTransId="{B6F739EB-70D8-45F6-ACF1-145926DE3435}"/>
    <dgm:cxn modelId="{3D7DFA2E-F675-451C-ABFC-62400EB2FE74}" type="presOf" srcId="{B6F739EB-70D8-45F6-ACF1-145926DE3435}" destId="{4097CD4A-09F7-4918-BDF1-D193FC931E13}" srcOrd="0" destOrd="0" presId="urn:microsoft.com/office/officeart/2005/8/layout/radial6"/>
    <dgm:cxn modelId="{926D1157-6E05-436F-8625-893837D92593}" type="presOf" srcId="{CC7D2605-5E98-49BF-AEBB-79D84855E8D8}" destId="{F2012FE8-C0E7-4FA7-9368-2B8325FF3CBB}" srcOrd="0" destOrd="0" presId="urn:microsoft.com/office/officeart/2005/8/layout/radial6"/>
    <dgm:cxn modelId="{2B157583-EFBC-4186-9C09-C141D122056B}" srcId="{1890BBA7-8AF1-4B90-9349-DDD3CBF8BB24}" destId="{084A7346-6060-44C1-94C4-94865AA8C389}" srcOrd="1" destOrd="0" parTransId="{87C71E32-8737-4B14-971C-8917C29A2841}" sibTransId="{6CBD8AC4-8FC6-4FF4-B7E2-EE394F6E978C}"/>
    <dgm:cxn modelId="{67903AB5-5328-4F01-AE20-FB727DA36E59}" srcId="{1890BBA7-8AF1-4B90-9349-DDD3CBF8BB24}" destId="{5A84FBFD-DD4D-4945-B369-1EB3E2B8D0A7}" srcOrd="2" destOrd="0" parTransId="{C5A6FEBC-0DA1-421B-8CC4-762CA7E625BE}" sibTransId="{BE223C2D-A4CD-4073-B556-2A64AF10D5D5}"/>
    <dgm:cxn modelId="{F90F92B8-9245-4922-9C1D-31E4F68511C7}" type="presOf" srcId="{5A84FBFD-DD4D-4945-B369-1EB3E2B8D0A7}" destId="{FA2EF9A8-B748-41F9-826B-C19D986A85AB}" srcOrd="0" destOrd="0" presId="urn:microsoft.com/office/officeart/2005/8/layout/radial6"/>
    <dgm:cxn modelId="{D0D821D7-9A56-44FD-A292-84F54A890517}" type="presOf" srcId="{5F58441B-EDC3-4E8A-B32B-E014A3B56B7D}" destId="{B6528DEF-A98C-418C-857A-672672D77914}" srcOrd="0" destOrd="0" presId="urn:microsoft.com/office/officeart/2005/8/layout/radial6"/>
    <dgm:cxn modelId="{77AAE5D9-427F-4EA9-B636-3C75D9FEFE41}" type="presOf" srcId="{BE223C2D-A4CD-4073-B556-2A64AF10D5D5}" destId="{11C56D83-6D07-4ED6-8BAE-50E011CFFDEC}" srcOrd="0" destOrd="0" presId="urn:microsoft.com/office/officeart/2005/8/layout/radial6"/>
    <dgm:cxn modelId="{1B9B47EC-DE5C-4253-BF00-14734DE48AFA}" srcId="{1890BBA7-8AF1-4B90-9349-DDD3CBF8BB24}" destId="{D7534B21-5FD7-48AE-998C-FB08F467C848}" srcOrd="3" destOrd="0" parTransId="{3381BB98-2D8E-4274-9A52-FA8BC31236DD}" sibTransId="{5F58441B-EDC3-4E8A-B32B-E014A3B56B7D}"/>
    <dgm:cxn modelId="{9788D9EF-4F33-4D86-89CE-0F234E039BD8}" type="presOf" srcId="{084A7346-6060-44C1-94C4-94865AA8C389}" destId="{B1B31294-AF39-462C-9180-21835BD85616}" srcOrd="0" destOrd="0" presId="urn:microsoft.com/office/officeart/2005/8/layout/radial6"/>
    <dgm:cxn modelId="{EB19A3A1-799B-4323-840F-10E592616F1A}" type="presParOf" srcId="{F2012FE8-C0E7-4FA7-9368-2B8325FF3CBB}" destId="{97DBC59B-F85C-4868-9EA1-78345CCABEA3}" srcOrd="0" destOrd="0" presId="urn:microsoft.com/office/officeart/2005/8/layout/radial6"/>
    <dgm:cxn modelId="{D1B582AE-D578-4D61-B3CD-5F1691067A4A}" type="presParOf" srcId="{F2012FE8-C0E7-4FA7-9368-2B8325FF3CBB}" destId="{BD9389B2-11F0-499C-A5E4-B00AD6D6D247}" srcOrd="1" destOrd="0" presId="urn:microsoft.com/office/officeart/2005/8/layout/radial6"/>
    <dgm:cxn modelId="{E0E38B6F-8174-4BE4-856D-5DBA2872CBDF}" type="presParOf" srcId="{F2012FE8-C0E7-4FA7-9368-2B8325FF3CBB}" destId="{9287F5F6-1D83-4A49-BCAF-69EC380BB6C2}" srcOrd="2" destOrd="0" presId="urn:microsoft.com/office/officeart/2005/8/layout/radial6"/>
    <dgm:cxn modelId="{CA1A4B85-202C-4238-ACF5-BCAD7ADA09DF}" type="presParOf" srcId="{F2012FE8-C0E7-4FA7-9368-2B8325FF3CBB}" destId="{4097CD4A-09F7-4918-BDF1-D193FC931E13}" srcOrd="3" destOrd="0" presId="urn:microsoft.com/office/officeart/2005/8/layout/radial6"/>
    <dgm:cxn modelId="{6E7EC690-84B7-4845-95CB-689A1EA0A474}" type="presParOf" srcId="{F2012FE8-C0E7-4FA7-9368-2B8325FF3CBB}" destId="{B1B31294-AF39-462C-9180-21835BD85616}" srcOrd="4" destOrd="0" presId="urn:microsoft.com/office/officeart/2005/8/layout/radial6"/>
    <dgm:cxn modelId="{869FF5B3-9F65-4722-92D3-F5F49E2F0E36}" type="presParOf" srcId="{F2012FE8-C0E7-4FA7-9368-2B8325FF3CBB}" destId="{C01B1161-D41A-4846-87B3-4AD19A0BC84E}" srcOrd="5" destOrd="0" presId="urn:microsoft.com/office/officeart/2005/8/layout/radial6"/>
    <dgm:cxn modelId="{FE56EB84-A636-4BE0-BA55-6CC712FC4187}" type="presParOf" srcId="{F2012FE8-C0E7-4FA7-9368-2B8325FF3CBB}" destId="{D2F1DC0A-F503-4065-AE0C-8C86927F6171}" srcOrd="6" destOrd="0" presId="urn:microsoft.com/office/officeart/2005/8/layout/radial6"/>
    <dgm:cxn modelId="{C5A05A9F-14FE-4017-B434-105FF2B317E6}" type="presParOf" srcId="{F2012FE8-C0E7-4FA7-9368-2B8325FF3CBB}" destId="{FA2EF9A8-B748-41F9-826B-C19D986A85AB}" srcOrd="7" destOrd="0" presId="urn:microsoft.com/office/officeart/2005/8/layout/radial6"/>
    <dgm:cxn modelId="{EA060DBF-3C78-4083-AC35-2E352E965651}" type="presParOf" srcId="{F2012FE8-C0E7-4FA7-9368-2B8325FF3CBB}" destId="{40B7C496-B1F3-496E-B39D-C175DC34C7FC}" srcOrd="8" destOrd="0" presId="urn:microsoft.com/office/officeart/2005/8/layout/radial6"/>
    <dgm:cxn modelId="{97AEF52D-C0E8-4A25-B0EB-4328726C0618}" type="presParOf" srcId="{F2012FE8-C0E7-4FA7-9368-2B8325FF3CBB}" destId="{11C56D83-6D07-4ED6-8BAE-50E011CFFDEC}" srcOrd="9" destOrd="0" presId="urn:microsoft.com/office/officeart/2005/8/layout/radial6"/>
    <dgm:cxn modelId="{38167847-AFA8-42D2-BBCB-D8523033246B}" type="presParOf" srcId="{F2012FE8-C0E7-4FA7-9368-2B8325FF3CBB}" destId="{AEFAF35F-BAEF-4238-9725-493D7227DA74}" srcOrd="10" destOrd="0" presId="urn:microsoft.com/office/officeart/2005/8/layout/radial6"/>
    <dgm:cxn modelId="{B549DA41-6DDC-4F2D-A7D5-5D7BEE5AAAE2}" type="presParOf" srcId="{F2012FE8-C0E7-4FA7-9368-2B8325FF3CBB}" destId="{33E97010-048E-45D1-9CB3-D641F9F9F9EB}" srcOrd="11" destOrd="0" presId="urn:microsoft.com/office/officeart/2005/8/layout/radial6"/>
    <dgm:cxn modelId="{58941752-7C39-46A9-AD35-9AB67B0DEE5B}" type="presParOf" srcId="{F2012FE8-C0E7-4FA7-9368-2B8325FF3CBB}" destId="{B6528DEF-A98C-418C-857A-672672D77914}" srcOrd="12" destOrd="0" presId="urn:microsoft.com/office/officeart/2005/8/layout/radial6"/>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528DEF-A98C-418C-857A-672672D77914}">
      <dsp:nvSpPr>
        <dsp:cNvPr id="0" name=""/>
        <dsp:cNvSpPr/>
      </dsp:nvSpPr>
      <dsp:spPr>
        <a:xfrm>
          <a:off x="1456115" y="354603"/>
          <a:ext cx="2584959" cy="2584959"/>
        </a:xfrm>
        <a:prstGeom prst="blockArc">
          <a:avLst>
            <a:gd name="adj1" fmla="val 10800000"/>
            <a:gd name="adj2" fmla="val 162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1C56D83-6D07-4ED6-8BAE-50E011CFFDEC}">
      <dsp:nvSpPr>
        <dsp:cNvPr id="0" name=""/>
        <dsp:cNvSpPr/>
      </dsp:nvSpPr>
      <dsp:spPr>
        <a:xfrm>
          <a:off x="1455956" y="334617"/>
          <a:ext cx="2584959" cy="2584959"/>
        </a:xfrm>
        <a:prstGeom prst="blockArc">
          <a:avLst>
            <a:gd name="adj1" fmla="val 5549989"/>
            <a:gd name="adj2" fmla="val 10745575"/>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F1DC0A-F503-4065-AE0C-8C86927F6171}">
      <dsp:nvSpPr>
        <dsp:cNvPr id="0" name=""/>
        <dsp:cNvSpPr/>
      </dsp:nvSpPr>
      <dsp:spPr>
        <a:xfrm>
          <a:off x="1456273" y="334631"/>
          <a:ext cx="2584959" cy="2584959"/>
        </a:xfrm>
        <a:prstGeom prst="blockArc">
          <a:avLst>
            <a:gd name="adj1" fmla="val 54387"/>
            <a:gd name="adj2" fmla="val 5550851"/>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097CD4A-09F7-4918-BDF1-D193FC931E13}">
      <dsp:nvSpPr>
        <dsp:cNvPr id="0" name=""/>
        <dsp:cNvSpPr/>
      </dsp:nvSpPr>
      <dsp:spPr>
        <a:xfrm>
          <a:off x="1456115" y="354603"/>
          <a:ext cx="2584959" cy="2584959"/>
        </a:xfrm>
        <a:prstGeom prst="blockArc">
          <a:avLst>
            <a:gd name="adj1" fmla="val 16200000"/>
            <a:gd name="adj2" fmla="val 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DBC59B-F85C-4868-9EA1-78345CCABEA3}">
      <dsp:nvSpPr>
        <dsp:cNvPr id="0" name=""/>
        <dsp:cNvSpPr/>
      </dsp:nvSpPr>
      <dsp:spPr>
        <a:xfrm>
          <a:off x="2132699" y="1065881"/>
          <a:ext cx="1190431" cy="1190431"/>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bg1"/>
              </a:solidFill>
            </a:rPr>
            <a:t>Powys Health &amp; Care Academy</a:t>
          </a:r>
        </a:p>
        <a:p>
          <a:pPr marL="0" lvl="0" indent="0" algn="ctr" defTabSz="533400">
            <a:lnSpc>
              <a:spcPct val="90000"/>
            </a:lnSpc>
            <a:spcBef>
              <a:spcPct val="0"/>
            </a:spcBef>
            <a:spcAft>
              <a:spcPct val="35000"/>
            </a:spcAft>
            <a:buNone/>
          </a:pPr>
          <a:r>
            <a:rPr lang="en-GB" sz="1200" kern="1200" dirty="0">
              <a:solidFill>
                <a:schemeClr val="bg1"/>
              </a:solidFill>
            </a:rPr>
            <a:t>South Powys</a:t>
          </a:r>
        </a:p>
      </dsp:txBody>
      <dsp:txXfrm>
        <a:off x="2307034" y="1240216"/>
        <a:ext cx="841761" cy="841761"/>
      </dsp:txXfrm>
    </dsp:sp>
    <dsp:sp modelId="{BD9389B2-11F0-499C-A5E4-B00AD6D6D247}">
      <dsp:nvSpPr>
        <dsp:cNvPr id="0" name=""/>
        <dsp:cNvSpPr/>
      </dsp:nvSpPr>
      <dsp:spPr>
        <a:xfrm>
          <a:off x="2273025" y="-64572"/>
          <a:ext cx="951139" cy="898349"/>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tx1"/>
              </a:solidFill>
            </a:rPr>
            <a:t>North Powys Wellbeing Campus</a:t>
          </a:r>
        </a:p>
      </dsp:txBody>
      <dsp:txXfrm>
        <a:off x="2412316" y="66988"/>
        <a:ext cx="672557" cy="635229"/>
      </dsp:txXfrm>
    </dsp:sp>
    <dsp:sp modelId="{B1B31294-AF39-462C-9180-21835BD85616}">
      <dsp:nvSpPr>
        <dsp:cNvPr id="0" name=""/>
        <dsp:cNvSpPr/>
      </dsp:nvSpPr>
      <dsp:spPr>
        <a:xfrm>
          <a:off x="3594425" y="1230432"/>
          <a:ext cx="833302" cy="833302"/>
        </a:xfrm>
        <a:prstGeom prst="ellipse">
          <a:avLst/>
        </a:prstGeom>
        <a:blipFill rotWithShape="0">
          <a:blip xmlns:r="http://schemas.openxmlformats.org/officeDocument/2006/relationships" r:embed="rId1"/>
          <a:srcRect/>
          <a:stretch>
            <a:fillRect t="-18000" b="-1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3716459" y="1352466"/>
        <a:ext cx="589234" cy="589234"/>
      </dsp:txXfrm>
    </dsp:sp>
    <dsp:sp modelId="{FA2EF9A8-B748-41F9-826B-C19D986A85AB}">
      <dsp:nvSpPr>
        <dsp:cNvPr id="0" name=""/>
        <dsp:cNvSpPr/>
      </dsp:nvSpPr>
      <dsp:spPr>
        <a:xfrm>
          <a:off x="2119064" y="2372412"/>
          <a:ext cx="1148615" cy="1031927"/>
        </a:xfrm>
        <a:prstGeom prst="ellipse">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tx1"/>
              </a:solidFill>
            </a:rPr>
            <a:t>WIDI Technology Village</a:t>
          </a:r>
        </a:p>
      </dsp:txBody>
      <dsp:txXfrm>
        <a:off x="2287275" y="2523534"/>
        <a:ext cx="812193" cy="729683"/>
      </dsp:txXfrm>
    </dsp:sp>
    <dsp:sp modelId="{AEFAF35F-BAEF-4238-9725-493D7227DA74}">
      <dsp:nvSpPr>
        <dsp:cNvPr id="0" name=""/>
        <dsp:cNvSpPr/>
      </dsp:nvSpPr>
      <dsp:spPr>
        <a:xfrm>
          <a:off x="1069462" y="1230432"/>
          <a:ext cx="833302" cy="83330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tx1"/>
              </a:solidFill>
            </a:rPr>
            <a:t>Mid Wales Spoke  2023 / 24</a:t>
          </a:r>
        </a:p>
      </dsp:txBody>
      <dsp:txXfrm>
        <a:off x="1191496" y="1352466"/>
        <a:ext cx="589234" cy="589234"/>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DCA17A-1C3C-4AFF-9309-B48F905EC07B}" type="datetimeFigureOut">
              <a:rPr lang="en-GB" smtClean="0"/>
              <a:t>13/11/2023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E48622-92F3-4572-AA85-8942255F0D83}" type="slidenum">
              <a:rPr lang="en-GB" smtClean="0"/>
              <a:t>‹#›</a:t>
            </a:fld>
            <a:endParaRPr lang="en-GB"/>
          </a:p>
        </p:txBody>
      </p:sp>
    </p:spTree>
    <p:extLst>
      <p:ext uri="{BB962C8B-B14F-4D97-AF65-F5344CB8AC3E}">
        <p14:creationId xmlns:p14="http://schemas.microsoft.com/office/powerpoint/2010/main" val="440085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4B48B64-66A2-4BA8-ACE8-D271B7B9796B}" type="slidenum">
              <a:rPr lang="en-GB" smtClean="0"/>
              <a:t>6</a:t>
            </a:fld>
            <a:endParaRPr lang="en-GB"/>
          </a:p>
        </p:txBody>
      </p:sp>
    </p:spTree>
    <p:extLst>
      <p:ext uri="{BB962C8B-B14F-4D97-AF65-F5344CB8AC3E}">
        <p14:creationId xmlns:p14="http://schemas.microsoft.com/office/powerpoint/2010/main" val="1642809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Google Shape;684;g1a2c7c9c79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5" name="Google Shape;685;g1a2c7c9c79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D39DE63-7E55-C1A8-3B56-1DABCD2A151B}"/>
              </a:ext>
            </a:extLst>
          </p:cNvPr>
          <p:cNvSpPr/>
          <p:nvPr userDrawn="1"/>
        </p:nvSpPr>
        <p:spPr>
          <a:xfrm>
            <a:off x="0" y="0"/>
            <a:ext cx="18288000" cy="1678782"/>
          </a:xfrm>
          <a:prstGeom prst="rect">
            <a:avLst/>
          </a:prstGeom>
          <a:solidFill>
            <a:srgbClr val="6E3991">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82"/>
          </a:p>
        </p:txBody>
      </p:sp>
      <p:sp>
        <p:nvSpPr>
          <p:cNvPr id="2" name="Title 1"/>
          <p:cNvSpPr>
            <a:spLocks noGrp="1"/>
          </p:cNvSpPr>
          <p:nvPr>
            <p:ph type="title"/>
          </p:nvPr>
        </p:nvSpPr>
        <p:spPr>
          <a:xfrm>
            <a:off x="130631" y="-16670"/>
            <a:ext cx="18067565" cy="1712847"/>
          </a:xfrm>
          <a:prstGeom prst="rect">
            <a:avLst/>
          </a:prstGeom>
        </p:spPr>
        <p:txBody>
          <a:bodyPr anchor="ctr"/>
          <a:lstStyle>
            <a:lvl1pPr>
              <a:tabLst>
                <a:tab pos="13221296" algn="r"/>
              </a:tabLst>
              <a:defRPr baseline="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p>
        </p:txBody>
      </p:sp>
      <p:sp>
        <p:nvSpPr>
          <p:cNvPr id="3" name="Content Placeholder 2"/>
          <p:cNvSpPr>
            <a:spLocks noGrp="1"/>
          </p:cNvSpPr>
          <p:nvPr>
            <p:ph idx="1"/>
          </p:nvPr>
        </p:nvSpPr>
        <p:spPr>
          <a:xfrm>
            <a:off x="551090" y="2057404"/>
            <a:ext cx="8376557" cy="7208045"/>
          </a:xfrm>
          <a:prstGeom prst="rect">
            <a:avLst/>
          </a:prstGeom>
        </p:spPr>
        <p:txBody>
          <a:bodyPr/>
          <a:lstStyle>
            <a:lvl1pPr marL="514350" indent="-514350">
              <a:buFontTx/>
              <a:buBlip>
                <a:blip r:embed="rId2"/>
              </a:buBlip>
              <a:defRPr baseline="0">
                <a:latin typeface="Verdana" panose="020B0604030504040204" pitchFamily="34" charset="0"/>
                <a:ea typeface="Verdana" panose="020B0604030504040204" pitchFamily="34" charset="0"/>
                <a:cs typeface="Verdana" panose="020B0604030504040204" pitchFamily="34" charset="0"/>
              </a:defRPr>
            </a:lvl1pPr>
            <a:lvl2pPr marL="771525" indent="-257175">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1285875" indent="-257175">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1800225" indent="-257175">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2314575" indent="-257175">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p:cNvSpPr>
            <a:spLocks noGrp="1"/>
          </p:cNvSpPr>
          <p:nvPr>
            <p:ph idx="13"/>
          </p:nvPr>
        </p:nvSpPr>
        <p:spPr>
          <a:xfrm>
            <a:off x="9233809" y="2057402"/>
            <a:ext cx="8188781" cy="7208045"/>
          </a:xfrm>
          <a:prstGeom prst="rect">
            <a:avLst/>
          </a:prstGeom>
        </p:spPr>
        <p:txBody>
          <a:bodyPr/>
          <a:lstStyle>
            <a:lvl1pPr marL="514350" indent="-514350">
              <a:buFontTx/>
              <a:buBlip>
                <a:blip r:embed="rId2"/>
              </a:buBlip>
              <a:defRPr>
                <a:latin typeface="Verdana" panose="020B0604030504040204" pitchFamily="34" charset="0"/>
                <a:ea typeface="Verdana" panose="020B0604030504040204" pitchFamily="34" charset="0"/>
                <a:cs typeface="Verdana" panose="020B0604030504040204" pitchFamily="34" charset="0"/>
              </a:defRPr>
            </a:lvl1pPr>
            <a:lvl2pPr marL="771525" indent="-257175">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1285875" indent="-257175">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1800225" indent="-257175">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2314575" indent="-257175">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545AC31-94D9-3360-565A-46679994401D}"/>
              </a:ext>
            </a:extLst>
          </p:cNvPr>
          <p:cNvSpPr>
            <a:spLocks noGrp="1"/>
          </p:cNvSpPr>
          <p:nvPr>
            <p:ph type="dt" sz="half" idx="14"/>
          </p:nvPr>
        </p:nvSpPr>
        <p:spPr/>
        <p:txBody>
          <a:bodyPr/>
          <a:lstStyle>
            <a:lvl1pPr>
              <a:defRPr/>
            </a:lvl1pPr>
          </a:lstStyle>
          <a:p>
            <a:pPr>
              <a:defRPr/>
            </a:pPr>
            <a:fld id="{08FDB591-9AB2-43A7-A9A2-C86523EA4783}" type="datetimeFigureOut">
              <a:rPr lang="en-GB"/>
              <a:pPr>
                <a:defRPr/>
              </a:pPr>
              <a:t>13/11/2023</a:t>
            </a:fld>
            <a:endParaRPr lang="en-GB"/>
          </a:p>
        </p:txBody>
      </p:sp>
      <p:sp>
        <p:nvSpPr>
          <p:cNvPr id="6" name="Footer Placeholder 4">
            <a:extLst>
              <a:ext uri="{FF2B5EF4-FFF2-40B4-BE49-F238E27FC236}">
                <a16:creationId xmlns:a16="http://schemas.microsoft.com/office/drawing/2014/main" id="{525F7E6C-F620-8BD5-0835-779C4F09E678}"/>
              </a:ext>
            </a:extLst>
          </p:cNvPr>
          <p:cNvSpPr>
            <a:spLocks noGrp="1"/>
          </p:cNvSpPr>
          <p:nvPr>
            <p:ph type="ftr" sz="quarter" idx="15"/>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36FA1C5C-F87E-9225-957A-2DFF75171588}"/>
              </a:ext>
            </a:extLst>
          </p:cNvPr>
          <p:cNvSpPr>
            <a:spLocks noGrp="1"/>
          </p:cNvSpPr>
          <p:nvPr>
            <p:ph type="sldNum" sz="quarter" idx="16"/>
          </p:nvPr>
        </p:nvSpPr>
        <p:spPr/>
        <p:txBody>
          <a:bodyPr/>
          <a:lstStyle>
            <a:lvl1pPr>
              <a:defRPr/>
            </a:lvl1pPr>
          </a:lstStyle>
          <a:p>
            <a:pPr>
              <a:defRPr/>
            </a:pPr>
            <a:fld id="{6F6098E6-4D63-411D-91B0-6E9DC3E5420E}" type="slidenum">
              <a:rPr lang="en-GB"/>
              <a:pPr>
                <a:defRPr/>
              </a:pPr>
              <a:t>‹#›</a:t>
            </a:fld>
            <a:endParaRPr lang="en-GB"/>
          </a:p>
        </p:txBody>
      </p:sp>
    </p:spTree>
    <p:extLst>
      <p:ext uri="{BB962C8B-B14F-4D97-AF65-F5344CB8AC3E}">
        <p14:creationId xmlns:p14="http://schemas.microsoft.com/office/powerpoint/2010/main" val="2265296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7" name="Rectangle 6"/>
          <p:cNvSpPr/>
          <p:nvPr userDrawn="1"/>
        </p:nvSpPr>
        <p:spPr>
          <a:xfrm>
            <a:off x="0" y="1"/>
            <a:ext cx="18288000" cy="1679510"/>
          </a:xfrm>
          <a:prstGeom prst="rect">
            <a:avLst/>
          </a:prstGeom>
          <a:solidFill>
            <a:srgbClr val="6E3991">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75"/>
          </a:p>
        </p:txBody>
      </p:sp>
      <p:sp>
        <p:nvSpPr>
          <p:cNvPr id="2" name="Title 1"/>
          <p:cNvSpPr>
            <a:spLocks noGrp="1"/>
          </p:cNvSpPr>
          <p:nvPr>
            <p:ph type="title" hasCustomPrompt="1"/>
          </p:nvPr>
        </p:nvSpPr>
        <p:spPr>
          <a:xfrm>
            <a:off x="130630" y="-16670"/>
            <a:ext cx="18067565" cy="1712847"/>
          </a:xfrm>
          <a:prstGeom prst="rect">
            <a:avLst/>
          </a:prstGeom>
        </p:spPr>
        <p:txBody>
          <a:bodyPr anchor="ctr"/>
          <a:lstStyle>
            <a:lvl1pPr>
              <a:tabLst>
                <a:tab pos="17628395" algn="r"/>
              </a:tabLst>
              <a:defRPr baseline="0">
                <a:latin typeface="Verdana" panose="020B0604030504040204" pitchFamily="34" charset="0"/>
                <a:ea typeface="Verdana" panose="020B0604030504040204" pitchFamily="34" charset="0"/>
                <a:cs typeface="Verdana" panose="020B0604030504040204" pitchFamily="34" charset="0"/>
              </a:defRPr>
            </a:lvl1pPr>
          </a:lstStyle>
          <a:p>
            <a:r>
              <a:rPr lang="en-US"/>
              <a:t>Separate welsh and English titles with tab</a:t>
            </a:r>
          </a:p>
        </p:txBody>
      </p:sp>
      <p:sp>
        <p:nvSpPr>
          <p:cNvPr id="3" name="Content Placeholder 2"/>
          <p:cNvSpPr>
            <a:spLocks noGrp="1"/>
          </p:cNvSpPr>
          <p:nvPr>
            <p:ph idx="1" hasCustomPrompt="1"/>
          </p:nvPr>
        </p:nvSpPr>
        <p:spPr>
          <a:xfrm>
            <a:off x="551090" y="2057401"/>
            <a:ext cx="8376557" cy="7208045"/>
          </a:xfrm>
          <a:prstGeom prst="rect">
            <a:avLst/>
          </a:prstGeom>
        </p:spPr>
        <p:txBody>
          <a:bodyPr/>
          <a:lstStyle>
            <a:lvl1pPr marL="685800" indent="-685800">
              <a:buFontTx/>
              <a:buBlip>
                <a:blip r:embed="rId2"/>
              </a:buBlip>
              <a:defRPr baseline="0">
                <a:latin typeface="Verdana" panose="020B0604030504040204" pitchFamily="34" charset="0"/>
                <a:ea typeface="Verdana" panose="020B0604030504040204" pitchFamily="34" charset="0"/>
                <a:cs typeface="Verdana" panose="020B0604030504040204" pitchFamily="34" charset="0"/>
              </a:defRPr>
            </a:lvl1pPr>
            <a:lvl2pPr marL="1028700" indent="-342900">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1714500" indent="-342900">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2400300" indent="-342900">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3086100" indent="-342900">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Welsh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814BE4-8065-470A-8C6A-09103D09BF4E}" type="datetimeFigureOut">
              <a:rPr lang="en-GB" smtClean="0"/>
              <a:t>13/11/2023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41E70-7537-4121-9FB8-4B9D6B36D16E}" type="slidenum">
              <a:rPr lang="en-GB" smtClean="0"/>
              <a:t>‹#›</a:t>
            </a:fld>
            <a:endParaRPr lang="en-GB"/>
          </a:p>
        </p:txBody>
      </p:sp>
      <p:sp>
        <p:nvSpPr>
          <p:cNvPr id="9" name="Content Placeholder 2"/>
          <p:cNvSpPr>
            <a:spLocks noGrp="1"/>
          </p:cNvSpPr>
          <p:nvPr>
            <p:ph idx="13" hasCustomPrompt="1"/>
          </p:nvPr>
        </p:nvSpPr>
        <p:spPr>
          <a:xfrm>
            <a:off x="9233807" y="2057399"/>
            <a:ext cx="8188781" cy="7208045"/>
          </a:xfrm>
          <a:prstGeom prst="rect">
            <a:avLst/>
          </a:prstGeom>
        </p:spPr>
        <p:txBody>
          <a:bodyPr/>
          <a:lstStyle>
            <a:lvl1pPr marL="685800" indent="-685800">
              <a:buFontTx/>
              <a:buBlip>
                <a:blip r:embed="rId2"/>
              </a:buBlip>
              <a:defRPr>
                <a:latin typeface="Verdana" panose="020B0604030504040204" pitchFamily="34" charset="0"/>
                <a:ea typeface="Verdana" panose="020B0604030504040204" pitchFamily="34" charset="0"/>
                <a:cs typeface="Verdana" panose="020B0604030504040204" pitchFamily="34" charset="0"/>
              </a:defRPr>
            </a:lvl1pPr>
            <a:lvl2pPr marL="1028700" indent="-342900">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1714500" indent="-342900">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2400300" indent="-342900">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3086100" indent="-342900">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English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12309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7" name="Rectangle 6"/>
          <p:cNvSpPr/>
          <p:nvPr userDrawn="1"/>
        </p:nvSpPr>
        <p:spPr>
          <a:xfrm>
            <a:off x="0" y="1"/>
            <a:ext cx="18288000" cy="1679510"/>
          </a:xfrm>
          <a:prstGeom prst="rect">
            <a:avLst/>
          </a:prstGeom>
          <a:solidFill>
            <a:srgbClr val="6E3991">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75"/>
          </a:p>
        </p:txBody>
      </p:sp>
      <p:sp>
        <p:nvSpPr>
          <p:cNvPr id="2" name="Title 1"/>
          <p:cNvSpPr>
            <a:spLocks noGrp="1"/>
          </p:cNvSpPr>
          <p:nvPr>
            <p:ph type="title" hasCustomPrompt="1"/>
          </p:nvPr>
        </p:nvSpPr>
        <p:spPr>
          <a:xfrm>
            <a:off x="130630" y="-16670"/>
            <a:ext cx="18067565" cy="1712847"/>
          </a:xfrm>
          <a:prstGeom prst="rect">
            <a:avLst/>
          </a:prstGeom>
        </p:spPr>
        <p:txBody>
          <a:bodyPr anchor="ctr"/>
          <a:lstStyle>
            <a:lvl1pPr>
              <a:tabLst>
                <a:tab pos="17628395" algn="r"/>
              </a:tabLst>
              <a:defRPr baseline="0">
                <a:latin typeface="Verdana" panose="020B0604030504040204" pitchFamily="34" charset="0"/>
                <a:ea typeface="Verdana" panose="020B0604030504040204" pitchFamily="34" charset="0"/>
                <a:cs typeface="Verdana" panose="020B0604030504040204" pitchFamily="34" charset="0"/>
              </a:defRPr>
            </a:lvl1pPr>
          </a:lstStyle>
          <a:p>
            <a:r>
              <a:rPr lang="en-US"/>
              <a:t>Separate welsh and English titles with tab</a:t>
            </a:r>
          </a:p>
        </p:txBody>
      </p:sp>
      <p:sp>
        <p:nvSpPr>
          <p:cNvPr id="3" name="Content Placeholder 2"/>
          <p:cNvSpPr>
            <a:spLocks noGrp="1"/>
          </p:cNvSpPr>
          <p:nvPr>
            <p:ph idx="1" hasCustomPrompt="1"/>
          </p:nvPr>
        </p:nvSpPr>
        <p:spPr>
          <a:xfrm>
            <a:off x="551090" y="2057401"/>
            <a:ext cx="8376557" cy="7208045"/>
          </a:xfrm>
          <a:prstGeom prst="rect">
            <a:avLst/>
          </a:prstGeom>
        </p:spPr>
        <p:txBody>
          <a:bodyPr/>
          <a:lstStyle>
            <a:lvl1pPr marL="685800" indent="-685800">
              <a:buFontTx/>
              <a:buBlip>
                <a:blip r:embed="rId2"/>
              </a:buBlip>
              <a:defRPr baseline="0">
                <a:latin typeface="Verdana" panose="020B0604030504040204" pitchFamily="34" charset="0"/>
                <a:ea typeface="Verdana" panose="020B0604030504040204" pitchFamily="34" charset="0"/>
                <a:cs typeface="Verdana" panose="020B0604030504040204" pitchFamily="34" charset="0"/>
              </a:defRPr>
            </a:lvl1pPr>
            <a:lvl2pPr marL="1028700" indent="-342900">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1714500" indent="-342900">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2400300" indent="-342900">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3086100" indent="-342900">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Welsh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814BE4-8065-470A-8C6A-09103D09BF4E}" type="datetimeFigureOut">
              <a:rPr lang="en-GB" smtClean="0"/>
              <a:t>13/11/2023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41E70-7537-4121-9FB8-4B9D6B36D16E}" type="slidenum">
              <a:rPr lang="en-GB" smtClean="0"/>
              <a:t>‹#›</a:t>
            </a:fld>
            <a:endParaRPr lang="en-GB"/>
          </a:p>
        </p:txBody>
      </p:sp>
      <p:sp>
        <p:nvSpPr>
          <p:cNvPr id="9" name="Content Placeholder 2"/>
          <p:cNvSpPr>
            <a:spLocks noGrp="1"/>
          </p:cNvSpPr>
          <p:nvPr>
            <p:ph idx="13" hasCustomPrompt="1"/>
          </p:nvPr>
        </p:nvSpPr>
        <p:spPr>
          <a:xfrm>
            <a:off x="9233807" y="2057399"/>
            <a:ext cx="8188781" cy="7208045"/>
          </a:xfrm>
          <a:prstGeom prst="rect">
            <a:avLst/>
          </a:prstGeom>
        </p:spPr>
        <p:txBody>
          <a:bodyPr/>
          <a:lstStyle>
            <a:lvl1pPr marL="685800" indent="-685800">
              <a:buFontTx/>
              <a:buBlip>
                <a:blip r:embed="rId2"/>
              </a:buBlip>
              <a:defRPr>
                <a:latin typeface="Verdana" panose="020B0604030504040204" pitchFamily="34" charset="0"/>
                <a:ea typeface="Verdana" panose="020B0604030504040204" pitchFamily="34" charset="0"/>
                <a:cs typeface="Verdana" panose="020B0604030504040204" pitchFamily="34" charset="0"/>
              </a:defRPr>
            </a:lvl1pPr>
            <a:lvl2pPr marL="1028700" indent="-342900">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1714500" indent="-342900">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2400300" indent="-342900">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3086100" indent="-342900">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English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56603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623400" y="890050"/>
            <a:ext cx="17041200" cy="11454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623400" y="2304950"/>
            <a:ext cx="17041200" cy="6832800"/>
          </a:xfrm>
          <a:prstGeom prst="rect">
            <a:avLst/>
          </a:prstGeom>
        </p:spPr>
        <p:txBody>
          <a:bodyPr spcFirstLastPara="1" wrap="square" lIns="91425" tIns="91425" rIns="91425" bIns="91425" anchor="t" anchorCtr="0">
            <a:normAutofit/>
          </a:bodyPr>
          <a:lstStyle>
            <a:lvl1pPr marL="914400" lvl="0" indent="-685800">
              <a:spcBef>
                <a:spcPts val="0"/>
              </a:spcBef>
              <a:spcAft>
                <a:spcPts val="0"/>
              </a:spcAft>
              <a:buSzPts val="1800"/>
              <a:buChar char="●"/>
              <a:defRPr/>
            </a:lvl1pPr>
            <a:lvl2pPr marL="1828800" lvl="1" indent="-635000">
              <a:spcBef>
                <a:spcPts val="0"/>
              </a:spcBef>
              <a:spcAft>
                <a:spcPts val="0"/>
              </a:spcAft>
              <a:buSzPts val="1400"/>
              <a:buChar char="○"/>
              <a:defRPr/>
            </a:lvl2pPr>
            <a:lvl3pPr marL="2743200" lvl="2" indent="-635000">
              <a:spcBef>
                <a:spcPts val="0"/>
              </a:spcBef>
              <a:spcAft>
                <a:spcPts val="0"/>
              </a:spcAft>
              <a:buSzPts val="1400"/>
              <a:buChar char="■"/>
              <a:defRPr/>
            </a:lvl3pPr>
            <a:lvl4pPr marL="3657600" lvl="3" indent="-635000">
              <a:spcBef>
                <a:spcPts val="0"/>
              </a:spcBef>
              <a:spcAft>
                <a:spcPts val="0"/>
              </a:spcAft>
              <a:buSzPts val="1400"/>
              <a:buChar char="●"/>
              <a:defRPr/>
            </a:lvl4pPr>
            <a:lvl5pPr marL="4572000" lvl="4" indent="-635000">
              <a:spcBef>
                <a:spcPts val="0"/>
              </a:spcBef>
              <a:spcAft>
                <a:spcPts val="0"/>
              </a:spcAft>
              <a:buSzPts val="1400"/>
              <a:buChar char="○"/>
              <a:defRPr/>
            </a:lvl5pPr>
            <a:lvl6pPr marL="5486400" lvl="5" indent="-635000">
              <a:spcBef>
                <a:spcPts val="0"/>
              </a:spcBef>
              <a:spcAft>
                <a:spcPts val="0"/>
              </a:spcAft>
              <a:buSzPts val="1400"/>
              <a:buChar char="■"/>
              <a:defRPr/>
            </a:lvl6pPr>
            <a:lvl7pPr marL="6400800" lvl="6" indent="-635000">
              <a:spcBef>
                <a:spcPts val="0"/>
              </a:spcBef>
              <a:spcAft>
                <a:spcPts val="0"/>
              </a:spcAft>
              <a:buSzPts val="1400"/>
              <a:buChar char="●"/>
              <a:defRPr/>
            </a:lvl7pPr>
            <a:lvl8pPr marL="7315200" lvl="7" indent="-635000">
              <a:spcBef>
                <a:spcPts val="0"/>
              </a:spcBef>
              <a:spcAft>
                <a:spcPts val="0"/>
              </a:spcAft>
              <a:buSzPts val="1400"/>
              <a:buChar char="○"/>
              <a:defRPr/>
            </a:lvl8pPr>
            <a:lvl9pPr marL="8229600" lvl="8" indent="-6350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6944916" y="9326434"/>
            <a:ext cx="1097400" cy="7872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00147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8.png"/><Relationship Id="rId7" Type="http://schemas.openxmlformats.org/officeDocument/2006/relationships/image" Target="../media/image8.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svg"/><Relationship Id="rId4" Type="http://schemas.openxmlformats.org/officeDocument/2006/relationships/image" Target="../media/image59.png"/><Relationship Id="rId9"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gif"/><Relationship Id="rId7" Type="http://schemas.openxmlformats.org/officeDocument/2006/relationships/image" Target="../media/image66.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gif"/><Relationship Id="rId9" Type="http://schemas.openxmlformats.org/officeDocument/2006/relationships/image" Target="../media/image68.jpeg"/></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2.svg"/><Relationship Id="rId7"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0.jpeg"/><Relationship Id="rId4" Type="http://schemas.openxmlformats.org/officeDocument/2006/relationships/image" Target="../media/image69.jpe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1.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gif"/><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2.svg"/></Relationships>
</file>

<file path=ppt/slides/_rels/slide8.xml.rels><?xml version="1.0" encoding="UTF-8" standalone="yes"?>
<Relationships xmlns="http://schemas.openxmlformats.org/package/2006/relationships"><Relationship Id="rId8" Type="http://schemas.openxmlformats.org/officeDocument/2006/relationships/image" Target="../media/image25.jpeg"/><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jpeg"/><Relationship Id="rId3" Type="http://schemas.openxmlformats.org/officeDocument/2006/relationships/image" Target="../media/image20.jpeg"/><Relationship Id="rId21" Type="http://schemas.openxmlformats.org/officeDocument/2006/relationships/image" Target="../media/image38.png"/><Relationship Id="rId7" Type="http://schemas.openxmlformats.org/officeDocument/2006/relationships/image" Target="../media/image24.jpeg"/><Relationship Id="rId12" Type="http://schemas.openxmlformats.org/officeDocument/2006/relationships/image" Target="../media/image29.png"/><Relationship Id="rId17" Type="http://schemas.openxmlformats.org/officeDocument/2006/relationships/image" Target="../media/image34.jpeg"/><Relationship Id="rId25" Type="http://schemas.openxmlformats.org/officeDocument/2006/relationships/image" Target="../media/image42.jpeg"/><Relationship Id="rId2" Type="http://schemas.openxmlformats.org/officeDocument/2006/relationships/image" Target="../media/image19.jpeg"/><Relationship Id="rId16" Type="http://schemas.openxmlformats.org/officeDocument/2006/relationships/image" Target="../media/image33.png"/><Relationship Id="rId20" Type="http://schemas.openxmlformats.org/officeDocument/2006/relationships/image" Target="../media/image37.jpeg"/><Relationship Id="rId29" Type="http://schemas.openxmlformats.org/officeDocument/2006/relationships/image" Target="../media/image46.png"/><Relationship Id="rId1" Type="http://schemas.openxmlformats.org/officeDocument/2006/relationships/slideLayout" Target="../slideLayouts/slideLayout1.xml"/><Relationship Id="rId6" Type="http://schemas.openxmlformats.org/officeDocument/2006/relationships/image" Target="../media/image23.jpeg"/><Relationship Id="rId11" Type="http://schemas.openxmlformats.org/officeDocument/2006/relationships/image" Target="../media/image28.png"/><Relationship Id="rId24" Type="http://schemas.openxmlformats.org/officeDocument/2006/relationships/image" Target="../media/image41.png"/><Relationship Id="rId5" Type="http://schemas.openxmlformats.org/officeDocument/2006/relationships/image" Target="../media/image22.jpe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10" Type="http://schemas.openxmlformats.org/officeDocument/2006/relationships/image" Target="../media/image27.jpeg"/><Relationship Id="rId19" Type="http://schemas.openxmlformats.org/officeDocument/2006/relationships/image" Target="../media/image36.png"/><Relationship Id="rId31" Type="http://schemas.openxmlformats.org/officeDocument/2006/relationships/image" Target="../media/image12.svg"/><Relationship Id="rId4" Type="http://schemas.openxmlformats.org/officeDocument/2006/relationships/image" Target="../media/image21.jpeg"/><Relationship Id="rId9" Type="http://schemas.openxmlformats.org/officeDocument/2006/relationships/image" Target="../media/image26.jpeg"/><Relationship Id="rId14" Type="http://schemas.openxmlformats.org/officeDocument/2006/relationships/image" Target="../media/image31.png"/><Relationship Id="rId22" Type="http://schemas.openxmlformats.org/officeDocument/2006/relationships/image" Target="../media/image39.jpeg"/><Relationship Id="rId27" Type="http://schemas.openxmlformats.org/officeDocument/2006/relationships/image" Target="../media/image44.jpeg"/><Relationship Id="rId30"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53.png"/><Relationship Id="rId13" Type="http://schemas.microsoft.com/office/2007/relationships/diagramDrawing" Target="../diagrams/drawing1.xml"/><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diagramColors" Target="../diagrams/colors1.xml"/><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1.jpeg"/><Relationship Id="rId11" Type="http://schemas.openxmlformats.org/officeDocument/2006/relationships/diagramQuickStyle" Target="../diagrams/quickStyle1.xml"/><Relationship Id="rId5" Type="http://schemas.openxmlformats.org/officeDocument/2006/relationships/image" Target="../media/image50.jpeg"/><Relationship Id="rId15" Type="http://schemas.openxmlformats.org/officeDocument/2006/relationships/image" Target="../media/image56.jpeg"/><Relationship Id="rId10" Type="http://schemas.openxmlformats.org/officeDocument/2006/relationships/diagramLayout" Target="../diagrams/layout1.xml"/><Relationship Id="rId4" Type="http://schemas.openxmlformats.org/officeDocument/2006/relationships/image" Target="../media/image49.jpeg"/><Relationship Id="rId9" Type="http://schemas.openxmlformats.org/officeDocument/2006/relationships/diagramData" Target="../diagrams/data1.xml"/><Relationship Id="rId14" Type="http://schemas.openxmlformats.org/officeDocument/2006/relationships/image" Target="../media/image5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90000"/>
          </a:blip>
          <a:srcRect t="819" b="819"/>
          <a:stretch>
            <a:fillRect/>
          </a:stretch>
        </p:blipFill>
        <p:spPr>
          <a:xfrm>
            <a:off x="0" y="0"/>
            <a:ext cx="18288000" cy="10287000"/>
          </a:xfrm>
          <a:prstGeom prst="rect">
            <a:avLst/>
          </a:prstGeom>
        </p:spPr>
      </p:pic>
      <p:pic>
        <p:nvPicPr>
          <p:cNvPr id="3" name="Picture 3"/>
          <p:cNvPicPr>
            <a:picLocks noChangeAspect="1"/>
          </p:cNvPicPr>
          <p:nvPr/>
        </p:nvPicPr>
        <p:blipFill>
          <a:blip r:embed="rId3"/>
          <a:srcRect l="8577" t="24839" r="7566" b="21087"/>
          <a:stretch>
            <a:fillRect/>
          </a:stretch>
        </p:blipFill>
        <p:spPr>
          <a:xfrm>
            <a:off x="14732567" y="650144"/>
            <a:ext cx="3165554" cy="951226"/>
          </a:xfrm>
          <a:prstGeom prst="rect">
            <a:avLst/>
          </a:prstGeom>
        </p:spPr>
      </p:pic>
      <p:pic>
        <p:nvPicPr>
          <p:cNvPr id="4" name="Picture 4"/>
          <p:cNvPicPr>
            <a:picLocks noChangeAspect="1"/>
          </p:cNvPicPr>
          <p:nvPr/>
        </p:nvPicPr>
        <p:blipFill>
          <a:blip r:embed="rId4"/>
          <a:srcRect/>
          <a:stretch>
            <a:fillRect/>
          </a:stretch>
        </p:blipFill>
        <p:spPr>
          <a:xfrm>
            <a:off x="11586837" y="446097"/>
            <a:ext cx="3011479" cy="1422746"/>
          </a:xfrm>
          <a:prstGeom prst="rect">
            <a:avLst/>
          </a:prstGeom>
        </p:spPr>
      </p:pic>
      <p:pic>
        <p:nvPicPr>
          <p:cNvPr id="5" name="Picture 5"/>
          <p:cNvPicPr>
            <a:picLocks noChangeAspect="1"/>
          </p:cNvPicPr>
          <p:nvPr/>
        </p:nvPicPr>
        <p:blipFill>
          <a:blip r:embed="rId5"/>
          <a:srcRect/>
          <a:stretch>
            <a:fillRect/>
          </a:stretch>
        </p:blipFill>
        <p:spPr>
          <a:xfrm>
            <a:off x="13159702" y="1868843"/>
            <a:ext cx="3871260" cy="1332359"/>
          </a:xfrm>
          <a:prstGeom prst="rect">
            <a:avLst/>
          </a:prstGeom>
        </p:spPr>
      </p:pic>
      <p:sp>
        <p:nvSpPr>
          <p:cNvPr id="6" name="TextBox 6"/>
          <p:cNvSpPr txBox="1"/>
          <p:nvPr/>
        </p:nvSpPr>
        <p:spPr>
          <a:xfrm>
            <a:off x="794349" y="6600374"/>
            <a:ext cx="6028861" cy="991593"/>
          </a:xfrm>
          <a:prstGeom prst="rect">
            <a:avLst/>
          </a:prstGeom>
        </p:spPr>
        <p:txBody>
          <a:bodyPr lIns="0" tIns="0" rIns="0" bIns="0" rtlCol="0" anchor="t">
            <a:spAutoFit/>
          </a:bodyPr>
          <a:lstStyle/>
          <a:p>
            <a:pPr algn="ctr">
              <a:lnSpc>
                <a:spcPts val="7865"/>
              </a:lnSpc>
            </a:pPr>
            <a:r>
              <a:rPr lang="en-US" sz="6343" dirty="0">
                <a:solidFill>
                  <a:srgbClr val="FFFFFF"/>
                </a:solidFill>
                <a:latin typeface="Canva Sans Bold"/>
              </a:rPr>
              <a:t>Radical Powys</a:t>
            </a:r>
          </a:p>
        </p:txBody>
      </p:sp>
      <p:sp>
        <p:nvSpPr>
          <p:cNvPr id="7" name="TextBox 7"/>
          <p:cNvSpPr txBox="1"/>
          <p:nvPr/>
        </p:nvSpPr>
        <p:spPr>
          <a:xfrm>
            <a:off x="2297644" y="7363765"/>
            <a:ext cx="5531871" cy="991593"/>
          </a:xfrm>
          <a:prstGeom prst="rect">
            <a:avLst/>
          </a:prstGeom>
        </p:spPr>
        <p:txBody>
          <a:bodyPr lIns="0" tIns="0" rIns="0" bIns="0" rtlCol="0" anchor="t">
            <a:spAutoFit/>
          </a:bodyPr>
          <a:lstStyle/>
          <a:p>
            <a:pPr algn="ctr">
              <a:lnSpc>
                <a:spcPts val="7865"/>
              </a:lnSpc>
            </a:pPr>
            <a:r>
              <a:rPr lang="en-US" sz="6343" dirty="0">
                <a:solidFill>
                  <a:srgbClr val="FFFFFF"/>
                </a:solidFill>
                <a:latin typeface="Canva Sans Bold"/>
              </a:rPr>
              <a:t>Brave Powys</a:t>
            </a:r>
          </a:p>
        </p:txBody>
      </p:sp>
      <p:pic>
        <p:nvPicPr>
          <p:cNvPr id="9" name="Picture 9"/>
          <p:cNvPicPr>
            <a:picLocks noChangeAspect="1"/>
          </p:cNvPicPr>
          <p:nvPr/>
        </p:nvPicPr>
        <p:blipFill>
          <a:blip r:embed="rId6"/>
          <a:srcRect/>
          <a:stretch>
            <a:fillRect/>
          </a:stretch>
        </p:blipFill>
        <p:spPr>
          <a:xfrm flipH="1">
            <a:off x="13367921" y="6589131"/>
            <a:ext cx="4920079" cy="3658051"/>
          </a:xfrm>
          <a:prstGeom prst="rect">
            <a:avLst/>
          </a:prstGeom>
        </p:spPr>
      </p:pic>
      <p:sp>
        <p:nvSpPr>
          <p:cNvPr id="8" name="TextBox 7">
            <a:extLst>
              <a:ext uri="{FF2B5EF4-FFF2-40B4-BE49-F238E27FC236}">
                <a16:creationId xmlns:a16="http://schemas.microsoft.com/office/drawing/2014/main" id="{2DAAF831-2924-1179-7A65-51D1E7294DDB}"/>
              </a:ext>
            </a:extLst>
          </p:cNvPr>
          <p:cNvSpPr txBox="1"/>
          <p:nvPr/>
        </p:nvSpPr>
        <p:spPr>
          <a:xfrm>
            <a:off x="1108953" y="8852170"/>
            <a:ext cx="7461115" cy="646331"/>
          </a:xfrm>
          <a:prstGeom prst="rect">
            <a:avLst/>
          </a:prstGeom>
          <a:noFill/>
        </p:spPr>
        <p:txBody>
          <a:bodyPr wrap="square" rtlCol="0">
            <a:spAutoFit/>
          </a:bodyPr>
          <a:lstStyle/>
          <a:p>
            <a:r>
              <a:rPr lang="en-GB" dirty="0">
                <a:solidFill>
                  <a:schemeClr val="bg1"/>
                </a:solidFill>
              </a:rPr>
              <a:t>Paul Buss PTHB Director of Clinical Strategy</a:t>
            </a:r>
          </a:p>
          <a:p>
            <a:r>
              <a:rPr lang="en-GB" dirty="0">
                <a:solidFill>
                  <a:schemeClr val="bg1"/>
                </a:solidFill>
              </a:rPr>
              <a:t>Amanda Edwards PTHB Assistant Director Innovation &amp; Improvement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942" r="942"/>
          <a:stretch>
            <a:fillRect/>
          </a:stretch>
        </p:blipFill>
        <p:spPr>
          <a:xfrm>
            <a:off x="-31521" y="0"/>
            <a:ext cx="5386037" cy="7767887"/>
          </a:xfrm>
          <a:prstGeom prst="rect">
            <a:avLst/>
          </a:prstGeom>
        </p:spPr>
      </p:pic>
      <p:grpSp>
        <p:nvGrpSpPr>
          <p:cNvPr id="4" name="Group 4"/>
          <p:cNvGrpSpPr>
            <a:grpSpLocks noChangeAspect="1"/>
          </p:cNvGrpSpPr>
          <p:nvPr/>
        </p:nvGrpSpPr>
        <p:grpSpPr>
          <a:xfrm rot="1185871">
            <a:off x="3104719" y="6161671"/>
            <a:ext cx="2013571" cy="3984197"/>
            <a:chOff x="0" y="0"/>
            <a:chExt cx="2620010" cy="5184140"/>
          </a:xfrm>
        </p:grpSpPr>
        <p:sp>
          <p:nvSpPr>
            <p:cNvPr id="5" name="Freeform 5"/>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6" name="Freeform 6"/>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l="-756" r="-37523"/>
              </a:stretch>
            </a:blipFill>
          </p:spPr>
        </p:sp>
        <p:sp>
          <p:nvSpPr>
            <p:cNvPr id="7" name="Freeform 7"/>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555555"/>
            </a:solidFill>
          </p:spPr>
        </p:sp>
        <p:sp>
          <p:nvSpPr>
            <p:cNvPr id="8" name="Freeform 8"/>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555555"/>
            </a:solidFill>
          </p:spPr>
        </p:sp>
        <p:sp>
          <p:nvSpPr>
            <p:cNvPr id="9" name="Freeform 9"/>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2E2E2E"/>
            </a:solidFill>
          </p:spPr>
        </p:sp>
        <p:sp>
          <p:nvSpPr>
            <p:cNvPr id="10" name="Freeform 10"/>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2E2E2E"/>
            </a:solidFill>
          </p:spPr>
        </p:sp>
        <p:sp>
          <p:nvSpPr>
            <p:cNvPr id="11" name="Freeform 11"/>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2E2E2E"/>
            </a:solidFill>
          </p:spPr>
        </p:sp>
        <p:sp>
          <p:nvSpPr>
            <p:cNvPr id="12" name="Freeform 12"/>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2E2E2E"/>
            </a:solidFill>
          </p:spPr>
        </p:sp>
        <p:sp>
          <p:nvSpPr>
            <p:cNvPr id="13" name="Freeform 13"/>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555555"/>
            </a:solidFill>
          </p:spPr>
        </p:sp>
      </p:grpSp>
      <p:pic>
        <p:nvPicPr>
          <p:cNvPr id="14" name="Picture 1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767859">
            <a:off x="-706220" y="8216904"/>
            <a:ext cx="3031255" cy="2281708"/>
          </a:xfrm>
          <a:prstGeom prst="rect">
            <a:avLst/>
          </a:prstGeom>
        </p:spPr>
      </p:pic>
      <p:pic>
        <p:nvPicPr>
          <p:cNvPr id="15" name="Picture 2">
            <a:extLst>
              <a:ext uri="{FF2B5EF4-FFF2-40B4-BE49-F238E27FC236}">
                <a16:creationId xmlns:a16="http://schemas.microsoft.com/office/drawing/2014/main" id="{CCA3853D-FECD-7941-14BC-16305FFD87FD}"/>
              </a:ext>
            </a:extLst>
          </p:cNvPr>
          <p:cNvPicPr>
            <a:picLocks noChangeAspect="1"/>
          </p:cNvPicPr>
          <p:nvPr/>
        </p:nvPicPr>
        <p:blipFill>
          <a:blip r:embed="rId6"/>
          <a:srcRect/>
          <a:stretch>
            <a:fillRect/>
          </a:stretch>
        </p:blipFill>
        <p:spPr>
          <a:xfrm>
            <a:off x="5793089" y="7010566"/>
            <a:ext cx="11720434" cy="2459172"/>
          </a:xfrm>
          <a:prstGeom prst="rect">
            <a:avLst/>
          </a:prstGeom>
        </p:spPr>
      </p:pic>
      <p:grpSp>
        <p:nvGrpSpPr>
          <p:cNvPr id="16" name="Group 15">
            <a:extLst>
              <a:ext uri="{FF2B5EF4-FFF2-40B4-BE49-F238E27FC236}">
                <a16:creationId xmlns:a16="http://schemas.microsoft.com/office/drawing/2014/main" id="{64F6EDB2-89F4-18D2-F9CE-7B723DE78D06}"/>
              </a:ext>
            </a:extLst>
          </p:cNvPr>
          <p:cNvGrpSpPr/>
          <p:nvPr/>
        </p:nvGrpSpPr>
        <p:grpSpPr>
          <a:xfrm>
            <a:off x="7371730" y="0"/>
            <a:ext cx="10916270" cy="1431864"/>
            <a:chOff x="4279122" y="479303"/>
            <a:chExt cx="10916270" cy="1431864"/>
          </a:xfrm>
        </p:grpSpPr>
        <p:pic>
          <p:nvPicPr>
            <p:cNvPr id="17" name="Picture 3">
              <a:extLst>
                <a:ext uri="{FF2B5EF4-FFF2-40B4-BE49-F238E27FC236}">
                  <a16:creationId xmlns:a16="http://schemas.microsoft.com/office/drawing/2014/main" id="{A8C3ABC6-30E9-5B78-736B-221060D2B134}"/>
                </a:ext>
              </a:extLst>
            </p:cNvPr>
            <p:cNvPicPr>
              <a:picLocks noChangeAspect="1"/>
            </p:cNvPicPr>
            <p:nvPr/>
          </p:nvPicPr>
          <p:blipFill>
            <a:blip r:embed="rId7"/>
            <a:srcRect l="8577" t="24839" r="7566" b="21087"/>
            <a:stretch>
              <a:fillRect/>
            </a:stretch>
          </p:blipFill>
          <p:spPr>
            <a:xfrm>
              <a:off x="11676293" y="657036"/>
              <a:ext cx="3519099" cy="1057464"/>
            </a:xfrm>
            <a:prstGeom prst="rect">
              <a:avLst/>
            </a:prstGeom>
          </p:spPr>
        </p:pic>
        <p:pic>
          <p:nvPicPr>
            <p:cNvPr id="18" name="Picture 4">
              <a:extLst>
                <a:ext uri="{FF2B5EF4-FFF2-40B4-BE49-F238E27FC236}">
                  <a16:creationId xmlns:a16="http://schemas.microsoft.com/office/drawing/2014/main" id="{87DF10D0-13BF-EA01-6D71-0E38E6A9A1AD}"/>
                </a:ext>
              </a:extLst>
            </p:cNvPr>
            <p:cNvPicPr>
              <a:picLocks noChangeAspect="1"/>
            </p:cNvPicPr>
            <p:nvPr/>
          </p:nvPicPr>
          <p:blipFill>
            <a:blip r:embed="rId8"/>
            <a:srcRect/>
            <a:stretch>
              <a:fillRect/>
            </a:stretch>
          </p:blipFill>
          <p:spPr>
            <a:xfrm>
              <a:off x="4279122" y="624973"/>
              <a:ext cx="2722444" cy="1286194"/>
            </a:xfrm>
            <a:prstGeom prst="rect">
              <a:avLst/>
            </a:prstGeom>
          </p:spPr>
        </p:pic>
        <p:pic>
          <p:nvPicPr>
            <p:cNvPr id="19" name="Picture 5">
              <a:extLst>
                <a:ext uri="{FF2B5EF4-FFF2-40B4-BE49-F238E27FC236}">
                  <a16:creationId xmlns:a16="http://schemas.microsoft.com/office/drawing/2014/main" id="{728FFB83-4555-58BE-F26C-3FE9794197C6}"/>
                </a:ext>
              </a:extLst>
            </p:cNvPr>
            <p:cNvPicPr>
              <a:picLocks noChangeAspect="1"/>
            </p:cNvPicPr>
            <p:nvPr/>
          </p:nvPicPr>
          <p:blipFill>
            <a:blip r:embed="rId9"/>
            <a:srcRect/>
            <a:stretch>
              <a:fillRect/>
            </a:stretch>
          </p:blipFill>
          <p:spPr>
            <a:xfrm>
              <a:off x="7258741" y="479303"/>
              <a:ext cx="4160377" cy="1431863"/>
            </a:xfrm>
            <a:prstGeom prst="rect">
              <a:avLst/>
            </a:prstGeom>
          </p:spPr>
        </p:pic>
      </p:grpSp>
      <p:grpSp>
        <p:nvGrpSpPr>
          <p:cNvPr id="20" name="Group 19">
            <a:extLst>
              <a:ext uri="{FF2B5EF4-FFF2-40B4-BE49-F238E27FC236}">
                <a16:creationId xmlns:a16="http://schemas.microsoft.com/office/drawing/2014/main" id="{34BCFDBD-3634-C0FD-F801-3A656BF3FF39}"/>
              </a:ext>
            </a:extLst>
          </p:cNvPr>
          <p:cNvGrpSpPr/>
          <p:nvPr/>
        </p:nvGrpSpPr>
        <p:grpSpPr>
          <a:xfrm>
            <a:off x="5475453" y="2436974"/>
            <a:ext cx="11606085" cy="4175412"/>
            <a:chOff x="3794743" y="2584636"/>
            <a:chExt cx="11606085" cy="3452602"/>
          </a:xfrm>
        </p:grpSpPr>
        <p:sp>
          <p:nvSpPr>
            <p:cNvPr id="21" name="TextBox 6">
              <a:extLst>
                <a:ext uri="{FF2B5EF4-FFF2-40B4-BE49-F238E27FC236}">
                  <a16:creationId xmlns:a16="http://schemas.microsoft.com/office/drawing/2014/main" id="{34CCC26C-9EFF-508D-12F6-D72D8C93BF01}"/>
                </a:ext>
              </a:extLst>
            </p:cNvPr>
            <p:cNvSpPr txBox="1"/>
            <p:nvPr/>
          </p:nvSpPr>
          <p:spPr>
            <a:xfrm>
              <a:off x="3794743" y="4335819"/>
              <a:ext cx="11606085" cy="1701419"/>
            </a:xfrm>
            <a:prstGeom prst="rect">
              <a:avLst/>
            </a:prstGeom>
          </p:spPr>
          <p:txBody>
            <a:bodyPr lIns="0" tIns="0" rIns="0" bIns="0" rtlCol="0" anchor="t">
              <a:spAutoFit/>
            </a:bodyPr>
            <a:lstStyle/>
            <a:p>
              <a:pPr marL="549024" lvl="1" indent="-274512">
                <a:lnSpc>
                  <a:spcPts val="3153"/>
                </a:lnSpc>
                <a:buFont typeface="Arial"/>
                <a:buChar char="•"/>
              </a:pPr>
              <a:r>
                <a:rPr lang="en-US" sz="3200" dirty="0">
                  <a:solidFill>
                    <a:srgbClr val="000000"/>
                  </a:solidFill>
                </a:rPr>
                <a:t>Quality embedded across the health &amp; care system</a:t>
              </a:r>
            </a:p>
            <a:p>
              <a:pPr>
                <a:lnSpc>
                  <a:spcPts val="3153"/>
                </a:lnSpc>
                <a:spcBef>
                  <a:spcPct val="0"/>
                </a:spcBef>
              </a:pPr>
              <a:endParaRPr lang="en-US" sz="3200" dirty="0">
                <a:solidFill>
                  <a:srgbClr val="000000"/>
                </a:solidFill>
              </a:endParaRPr>
            </a:p>
            <a:p>
              <a:pPr marL="549024" lvl="1" indent="-274512">
                <a:lnSpc>
                  <a:spcPts val="3153"/>
                </a:lnSpc>
                <a:buFont typeface="Arial"/>
                <a:buChar char="•"/>
              </a:pPr>
              <a:r>
                <a:rPr lang="en-US" sz="3200" dirty="0">
                  <a:solidFill>
                    <a:srgbClr val="000000"/>
                  </a:solidFill>
                </a:rPr>
                <a:t>Work on improving value is whole system (including partners such as the local authority, care homes and the Welsh Ambulance Service) and is taking place along the whole pathway of care. </a:t>
              </a:r>
            </a:p>
          </p:txBody>
        </p:sp>
        <p:sp>
          <p:nvSpPr>
            <p:cNvPr id="22" name="TextBox 7">
              <a:extLst>
                <a:ext uri="{FF2B5EF4-FFF2-40B4-BE49-F238E27FC236}">
                  <a16:creationId xmlns:a16="http://schemas.microsoft.com/office/drawing/2014/main" id="{1F69379A-BBCD-939C-3BC2-B2CC8A4670C5}"/>
                </a:ext>
              </a:extLst>
            </p:cNvPr>
            <p:cNvSpPr txBox="1"/>
            <p:nvPr/>
          </p:nvSpPr>
          <p:spPr>
            <a:xfrm>
              <a:off x="4065665" y="2584636"/>
              <a:ext cx="10156669" cy="1434312"/>
            </a:xfrm>
            <a:prstGeom prst="rect">
              <a:avLst/>
            </a:prstGeom>
          </p:spPr>
          <p:txBody>
            <a:bodyPr lIns="0" tIns="0" rIns="0" bIns="0" rtlCol="0" anchor="t">
              <a:spAutoFit/>
            </a:bodyPr>
            <a:lstStyle/>
            <a:p>
              <a:pPr algn="ctr">
                <a:lnSpc>
                  <a:spcPts val="5510"/>
                </a:lnSpc>
              </a:pPr>
              <a:r>
                <a:rPr lang="en-US" sz="6000" dirty="0">
                  <a:solidFill>
                    <a:srgbClr val="000000"/>
                  </a:solidFill>
                  <a:latin typeface="+mj-lt"/>
                </a:rPr>
                <a:t>Accelerated Sustainable Model for Health and Care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dissolve">
                                      <p:cBhvr>
                                        <p:cTn id="15" dur="500"/>
                                        <p:tgtEl>
                                          <p:spTgt spid="20"/>
                                        </p:tgtEl>
                                      </p:cBhvr>
                                    </p:animEffect>
                                  </p:childTnLst>
                                </p:cTn>
                              </p:par>
                              <p:par>
                                <p:cTn id="16" presetID="9"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dissolve">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3300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effectLst/>
      </p:bgPr>
    </p:bg>
    <p:spTree>
      <p:nvGrpSpPr>
        <p:cNvPr id="1" name="Shape 686"/>
        <p:cNvGrpSpPr/>
        <p:nvPr/>
      </p:nvGrpSpPr>
      <p:grpSpPr>
        <a:xfrm>
          <a:off x="0" y="0"/>
          <a:ext cx="0" cy="0"/>
          <a:chOff x="0" y="0"/>
          <a:chExt cx="0" cy="0"/>
        </a:xfrm>
      </p:grpSpPr>
      <p:pic>
        <p:nvPicPr>
          <p:cNvPr id="687" name="Google Shape;687;p128"/>
          <p:cNvPicPr preferRelativeResize="0"/>
          <p:nvPr/>
        </p:nvPicPr>
        <p:blipFill>
          <a:blip r:embed="rId3">
            <a:alphaModFix/>
          </a:blip>
          <a:stretch>
            <a:fillRect/>
          </a:stretch>
        </p:blipFill>
        <p:spPr>
          <a:xfrm>
            <a:off x="10844502" y="1991450"/>
            <a:ext cx="3249600" cy="6986400"/>
          </a:xfrm>
          <a:prstGeom prst="roundRect">
            <a:avLst>
              <a:gd name="adj" fmla="val 11491"/>
            </a:avLst>
          </a:prstGeom>
          <a:noFill/>
          <a:ln>
            <a:noFill/>
          </a:ln>
        </p:spPr>
      </p:pic>
      <p:pic>
        <p:nvPicPr>
          <p:cNvPr id="688" name="Google Shape;688;p128"/>
          <p:cNvPicPr preferRelativeResize="0"/>
          <p:nvPr/>
        </p:nvPicPr>
        <p:blipFill>
          <a:blip r:embed="rId4">
            <a:alphaModFix/>
          </a:blip>
          <a:stretch>
            <a:fillRect/>
          </a:stretch>
        </p:blipFill>
        <p:spPr>
          <a:xfrm>
            <a:off x="6783266" y="1891834"/>
            <a:ext cx="3548265" cy="7297035"/>
          </a:xfrm>
          <a:prstGeom prst="roundRect">
            <a:avLst>
              <a:gd name="adj" fmla="val 10689"/>
            </a:avLst>
          </a:prstGeom>
          <a:noFill/>
          <a:ln>
            <a:noFill/>
          </a:ln>
        </p:spPr>
      </p:pic>
      <p:sp>
        <p:nvSpPr>
          <p:cNvPr id="689" name="Google Shape;689;p128"/>
          <p:cNvSpPr txBox="1">
            <a:spLocks noGrp="1"/>
          </p:cNvSpPr>
          <p:nvPr>
            <p:ph type="body" idx="1"/>
          </p:nvPr>
        </p:nvSpPr>
        <p:spPr>
          <a:xfrm>
            <a:off x="7090651" y="9304952"/>
            <a:ext cx="2858108" cy="389004"/>
          </a:xfrm>
          <a:prstGeom prst="rect">
            <a:avLst/>
          </a:prstGeom>
        </p:spPr>
        <p:txBody>
          <a:bodyPr spcFirstLastPara="1" vert="horz" wrap="square" lIns="182850" tIns="182850" rIns="182850" bIns="182850" rtlCol="0" anchor="t" anchorCtr="0">
            <a:noAutofit/>
          </a:bodyPr>
          <a:lstStyle/>
          <a:p>
            <a:pPr marL="0" indent="0" algn="ctr">
              <a:spcAft>
                <a:spcPts val="2400"/>
              </a:spcAft>
              <a:buNone/>
            </a:pPr>
            <a:r>
              <a:rPr lang="en" sz="2800">
                <a:solidFill>
                  <a:schemeClr val="dk1"/>
                </a:solidFill>
                <a:latin typeface="Sen"/>
                <a:ea typeface="Sen"/>
                <a:cs typeface="Sen"/>
                <a:sym typeface="Sen"/>
              </a:rPr>
              <a:t>Visual acuity</a:t>
            </a:r>
            <a:endParaRPr sz="2800">
              <a:solidFill>
                <a:schemeClr val="dk1"/>
              </a:solidFill>
              <a:latin typeface="Sen"/>
              <a:ea typeface="Sen"/>
              <a:cs typeface="Sen"/>
              <a:sym typeface="Sen"/>
            </a:endParaRPr>
          </a:p>
        </p:txBody>
      </p:sp>
      <p:sp>
        <p:nvSpPr>
          <p:cNvPr id="690" name="Google Shape;690;p128"/>
          <p:cNvSpPr txBox="1">
            <a:spLocks noGrp="1"/>
          </p:cNvSpPr>
          <p:nvPr>
            <p:ph type="body" idx="1"/>
          </p:nvPr>
        </p:nvSpPr>
        <p:spPr>
          <a:xfrm>
            <a:off x="11227275" y="9304952"/>
            <a:ext cx="2484054" cy="1207171"/>
          </a:xfrm>
          <a:prstGeom prst="rect">
            <a:avLst/>
          </a:prstGeom>
        </p:spPr>
        <p:txBody>
          <a:bodyPr spcFirstLastPara="1" vert="horz" wrap="square" lIns="182850" tIns="182850" rIns="182850" bIns="182850" rtlCol="0" anchor="t" anchorCtr="0">
            <a:noAutofit/>
          </a:bodyPr>
          <a:lstStyle/>
          <a:p>
            <a:pPr marL="0" indent="0" algn="ctr">
              <a:spcAft>
                <a:spcPts val="2400"/>
              </a:spcAft>
              <a:buNone/>
            </a:pPr>
            <a:r>
              <a:rPr lang="en" sz="2800">
                <a:solidFill>
                  <a:schemeClr val="dk1"/>
                </a:solidFill>
                <a:latin typeface="Sen"/>
                <a:ea typeface="Sen"/>
                <a:cs typeface="Sen"/>
                <a:sym typeface="Sen"/>
              </a:rPr>
              <a:t>Distortion</a:t>
            </a:r>
            <a:endParaRPr sz="1800">
              <a:solidFill>
                <a:schemeClr val="dk1"/>
              </a:solidFill>
              <a:latin typeface="Sen"/>
              <a:ea typeface="Sen"/>
              <a:cs typeface="Sen"/>
              <a:sym typeface="Sen"/>
            </a:endParaRPr>
          </a:p>
        </p:txBody>
      </p:sp>
      <p:pic>
        <p:nvPicPr>
          <p:cNvPr id="691" name="Google Shape;691;p128"/>
          <p:cNvPicPr preferRelativeResize="0"/>
          <p:nvPr/>
        </p:nvPicPr>
        <p:blipFill>
          <a:blip r:embed="rId5">
            <a:alphaModFix/>
          </a:blip>
          <a:stretch>
            <a:fillRect/>
          </a:stretch>
        </p:blipFill>
        <p:spPr>
          <a:xfrm>
            <a:off x="10588017" y="1680815"/>
            <a:ext cx="3867400" cy="7707281"/>
          </a:xfrm>
          <a:prstGeom prst="rect">
            <a:avLst/>
          </a:prstGeom>
          <a:noFill/>
          <a:ln>
            <a:noFill/>
          </a:ln>
        </p:spPr>
      </p:pic>
      <p:pic>
        <p:nvPicPr>
          <p:cNvPr id="692" name="Google Shape;692;p128"/>
          <p:cNvPicPr preferRelativeResize="0"/>
          <p:nvPr/>
        </p:nvPicPr>
        <p:blipFill>
          <a:blip r:embed="rId5">
            <a:alphaModFix/>
          </a:blip>
          <a:stretch>
            <a:fillRect/>
          </a:stretch>
        </p:blipFill>
        <p:spPr>
          <a:xfrm>
            <a:off x="6526779" y="1680815"/>
            <a:ext cx="4061237" cy="7707281"/>
          </a:xfrm>
          <a:prstGeom prst="rect">
            <a:avLst/>
          </a:prstGeom>
          <a:noFill/>
          <a:ln>
            <a:noFill/>
          </a:ln>
        </p:spPr>
      </p:pic>
      <p:pic>
        <p:nvPicPr>
          <p:cNvPr id="693" name="Google Shape;693;p128"/>
          <p:cNvPicPr preferRelativeResize="0"/>
          <p:nvPr/>
        </p:nvPicPr>
        <p:blipFill>
          <a:blip r:embed="rId6">
            <a:alphaModFix/>
          </a:blip>
          <a:stretch>
            <a:fillRect/>
          </a:stretch>
        </p:blipFill>
        <p:spPr>
          <a:xfrm>
            <a:off x="12189393" y="178188"/>
            <a:ext cx="5869356" cy="757200"/>
          </a:xfrm>
          <a:prstGeom prst="rect">
            <a:avLst/>
          </a:prstGeom>
          <a:noFill/>
          <a:ln>
            <a:noFill/>
          </a:ln>
        </p:spPr>
      </p:pic>
      <p:pic>
        <p:nvPicPr>
          <p:cNvPr id="694" name="Google Shape;694;p128"/>
          <p:cNvPicPr preferRelativeResize="0"/>
          <p:nvPr/>
        </p:nvPicPr>
        <p:blipFill rotWithShape="1">
          <a:blip r:embed="rId7">
            <a:alphaModFix/>
          </a:blip>
          <a:srcRect b="13614"/>
          <a:stretch/>
        </p:blipFill>
        <p:spPr>
          <a:xfrm>
            <a:off x="289857" y="4898790"/>
            <a:ext cx="3278551" cy="5388210"/>
          </a:xfrm>
          <a:prstGeom prst="rect">
            <a:avLst/>
          </a:prstGeom>
          <a:noFill/>
          <a:ln>
            <a:noFill/>
          </a:ln>
        </p:spPr>
      </p:pic>
      <p:pic>
        <p:nvPicPr>
          <p:cNvPr id="695" name="Google Shape;695;p128"/>
          <p:cNvPicPr preferRelativeResize="0"/>
          <p:nvPr/>
        </p:nvPicPr>
        <p:blipFill>
          <a:blip r:embed="rId8">
            <a:alphaModFix/>
          </a:blip>
          <a:stretch>
            <a:fillRect/>
          </a:stretch>
        </p:blipFill>
        <p:spPr>
          <a:xfrm>
            <a:off x="4121743" y="6760108"/>
            <a:ext cx="1851700" cy="1304900"/>
          </a:xfrm>
          <a:prstGeom prst="rect">
            <a:avLst/>
          </a:prstGeom>
          <a:noFill/>
          <a:ln>
            <a:noFill/>
          </a:ln>
        </p:spPr>
      </p:pic>
      <p:sp>
        <p:nvSpPr>
          <p:cNvPr id="3" name="TextBox 2">
            <a:extLst>
              <a:ext uri="{FF2B5EF4-FFF2-40B4-BE49-F238E27FC236}">
                <a16:creationId xmlns:a16="http://schemas.microsoft.com/office/drawing/2014/main" id="{FBF78A91-F19F-6A49-0292-AA0FCCD4FDA1}"/>
              </a:ext>
            </a:extLst>
          </p:cNvPr>
          <p:cNvSpPr txBox="1"/>
          <p:nvPr/>
        </p:nvSpPr>
        <p:spPr>
          <a:xfrm>
            <a:off x="125579" y="149760"/>
            <a:ext cx="5525384" cy="6463308"/>
          </a:xfrm>
          <a:prstGeom prst="rect">
            <a:avLst/>
          </a:prstGeom>
          <a:noFill/>
        </p:spPr>
        <p:txBody>
          <a:bodyPr wrap="square" rtlCol="0">
            <a:spAutoFit/>
          </a:bodyPr>
          <a:lstStyle/>
          <a:p>
            <a:r>
              <a:rPr lang="en-GB" sz="3600" b="1" dirty="0">
                <a:latin typeface="Calibri Light" panose="020F0302020204030204" pitchFamily="34" charset="0"/>
                <a:cs typeface="Calibri Light" panose="020F0302020204030204" pitchFamily="34" charset="0"/>
              </a:rPr>
              <a:t>OKKO Health features:</a:t>
            </a:r>
          </a:p>
          <a:p>
            <a:endParaRPr lang="en-GB" sz="3600" b="1" dirty="0">
              <a:solidFill>
                <a:schemeClr val="bg1"/>
              </a:solidFill>
              <a:latin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v"/>
            </a:pPr>
            <a:r>
              <a:rPr lang="en-GB" sz="3600" b="1" dirty="0">
                <a:solidFill>
                  <a:schemeClr val="bg1"/>
                </a:solidFill>
                <a:latin typeface="Calibri Light" panose="020F0302020204030204" pitchFamily="34" charset="0"/>
                <a:cs typeface="Calibri Light" panose="020F0302020204030204" pitchFamily="34" charset="0"/>
              </a:rPr>
              <a:t>Measurement of vision</a:t>
            </a:r>
          </a:p>
          <a:p>
            <a:pPr marL="571500" indent="-571500">
              <a:buFont typeface="Wingdings" panose="05000000000000000000" pitchFamily="2" charset="2"/>
              <a:buChar char="v"/>
            </a:pPr>
            <a:r>
              <a:rPr lang="en-GB" sz="3600" b="1" dirty="0">
                <a:solidFill>
                  <a:schemeClr val="bg1"/>
                </a:solidFill>
                <a:latin typeface="Calibri Light" panose="020F0302020204030204" pitchFamily="34" charset="0"/>
                <a:cs typeface="Calibri Light" panose="020F0302020204030204" pitchFamily="34" charset="0"/>
              </a:rPr>
              <a:t>Education module</a:t>
            </a:r>
          </a:p>
          <a:p>
            <a:pPr marL="571500" indent="-571500">
              <a:buFont typeface="Wingdings" panose="05000000000000000000" pitchFamily="2" charset="2"/>
              <a:buChar char="v"/>
            </a:pPr>
            <a:r>
              <a:rPr lang="en-GB" sz="3600" b="1" dirty="0">
                <a:solidFill>
                  <a:schemeClr val="bg1"/>
                </a:solidFill>
                <a:latin typeface="Calibri Light" panose="020F0302020204030204" pitchFamily="34" charset="0"/>
                <a:cs typeface="Calibri Light" panose="020F0302020204030204" pitchFamily="34" charset="0"/>
              </a:rPr>
              <a:t>Symptom collector</a:t>
            </a:r>
          </a:p>
          <a:p>
            <a:pPr marL="571500" indent="-571500">
              <a:buFont typeface="Wingdings" panose="05000000000000000000" pitchFamily="2" charset="2"/>
              <a:buChar char="v"/>
            </a:pPr>
            <a:r>
              <a:rPr lang="en-GB" sz="3600" b="1" dirty="0">
                <a:solidFill>
                  <a:schemeClr val="bg1"/>
                </a:solidFill>
                <a:latin typeface="Calibri Light" panose="020F0302020204030204" pitchFamily="34" charset="0"/>
                <a:cs typeface="Calibri Light" panose="020F0302020204030204" pitchFamily="34" charset="0"/>
              </a:rPr>
              <a:t>Treatment logging</a:t>
            </a:r>
          </a:p>
          <a:p>
            <a:pPr marL="571500" indent="-571500">
              <a:buFont typeface="Wingdings" panose="05000000000000000000" pitchFamily="2" charset="2"/>
              <a:buChar char="v"/>
            </a:pPr>
            <a:r>
              <a:rPr lang="en-GB" sz="3600" b="1" dirty="0">
                <a:solidFill>
                  <a:schemeClr val="bg1"/>
                </a:solidFill>
                <a:latin typeface="Calibri Light" panose="020F0302020204030204" pitchFamily="34" charset="0"/>
                <a:cs typeface="Calibri Light" panose="020F0302020204030204" pitchFamily="34" charset="0"/>
              </a:rPr>
              <a:t>Data visualisation</a:t>
            </a:r>
          </a:p>
          <a:p>
            <a:pPr marL="571500" indent="-571500">
              <a:buFont typeface="Wingdings" panose="05000000000000000000" pitchFamily="2" charset="2"/>
              <a:buChar char="v"/>
            </a:pPr>
            <a:r>
              <a:rPr lang="en-GB" sz="3600" b="1" dirty="0">
                <a:solidFill>
                  <a:schemeClr val="bg1"/>
                </a:solidFill>
                <a:latin typeface="Calibri Light" panose="020F0302020204030204" pitchFamily="34" charset="0"/>
                <a:cs typeface="Calibri Light" panose="020F0302020204030204" pitchFamily="34" charset="0"/>
              </a:rPr>
              <a:t>Push notifications</a:t>
            </a:r>
            <a:endParaRPr lang="en-GB" sz="3600" b="1" dirty="0">
              <a:solidFill>
                <a:schemeClr val="bg1"/>
              </a:solidFill>
              <a:latin typeface="Calibri Light" panose="020F0302020204030204" pitchFamily="34" charset="0"/>
              <a:ea typeface="Sen"/>
              <a:cs typeface="Calibri Light" panose="020F0302020204030204" pitchFamily="34" charset="0"/>
              <a:sym typeface="Sen"/>
            </a:endParaRPr>
          </a:p>
          <a:p>
            <a:pPr marL="342900" indent="-342900">
              <a:buFontTx/>
              <a:buAutoNum type="arabicPeriod"/>
            </a:pPr>
            <a:endParaRPr lang="en-GB" dirty="0">
              <a:latin typeface="Sen"/>
              <a:ea typeface="Sen"/>
              <a:cs typeface="Sen"/>
              <a:sym typeface="Sen"/>
            </a:endParaRPr>
          </a:p>
          <a:p>
            <a:pPr marL="342900" indent="-342900">
              <a:buFontTx/>
              <a:buAutoNum type="arabicPeriod"/>
            </a:pPr>
            <a:endParaRPr lang="en-GB" dirty="0">
              <a:latin typeface="Sen"/>
              <a:ea typeface="Sen"/>
              <a:cs typeface="Sen"/>
              <a:sym typeface="Sen"/>
            </a:endParaRPr>
          </a:p>
          <a:p>
            <a:pPr marL="342900" indent="-342900">
              <a:buFontTx/>
              <a:buAutoNum type="arabicPeriod"/>
            </a:pPr>
            <a:endParaRPr lang="en-GB" dirty="0">
              <a:latin typeface="Sen"/>
              <a:ea typeface="Sen"/>
              <a:cs typeface="Sen"/>
              <a:sym typeface="Sen"/>
            </a:endParaRPr>
          </a:p>
          <a:p>
            <a:pPr marL="342900" indent="-342900">
              <a:buFontTx/>
              <a:buAutoNum type="arabicPeriod"/>
            </a:pPr>
            <a:endParaRPr lang="en-GB" dirty="0">
              <a:latin typeface="Sen"/>
              <a:ea typeface="Sen"/>
              <a:cs typeface="Sen"/>
              <a:sym typeface="Sen"/>
            </a:endParaRPr>
          </a:p>
          <a:p>
            <a:pPr marL="342900" indent="-342900">
              <a:buAutoNum type="arabicPeriod"/>
            </a:pPr>
            <a:endParaRPr lang="en-GB" dirty="0">
              <a:latin typeface="Sen"/>
              <a:ea typeface="Sen"/>
              <a:cs typeface="Sen"/>
              <a:sym typeface="Sen"/>
            </a:endParaRPr>
          </a:p>
          <a:p>
            <a:r>
              <a:rPr lang="en-GB" dirty="0"/>
              <a:t> </a:t>
            </a:r>
          </a:p>
          <a:p>
            <a:endParaRPr lang="en-GB" dirty="0"/>
          </a:p>
        </p:txBody>
      </p:sp>
      <p:pic>
        <p:nvPicPr>
          <p:cNvPr id="4" name="Google Shape;717;p130">
            <a:extLst>
              <a:ext uri="{FF2B5EF4-FFF2-40B4-BE49-F238E27FC236}">
                <a16:creationId xmlns:a16="http://schemas.microsoft.com/office/drawing/2014/main" id="{6441C823-226D-2B6B-E272-E0BA0C0465AF}"/>
              </a:ext>
            </a:extLst>
          </p:cNvPr>
          <p:cNvPicPr preferRelativeResize="0"/>
          <p:nvPr/>
        </p:nvPicPr>
        <p:blipFill>
          <a:blip r:embed="rId9">
            <a:alphaModFix/>
          </a:blip>
          <a:stretch>
            <a:fillRect/>
          </a:stretch>
        </p:blipFill>
        <p:spPr>
          <a:xfrm>
            <a:off x="14711902" y="1891834"/>
            <a:ext cx="3286240" cy="7086016"/>
          </a:xfrm>
          <a:prstGeom prst="rect">
            <a:avLst/>
          </a:prstGeom>
          <a:noFill/>
          <a:ln>
            <a:noFill/>
          </a:ln>
        </p:spPr>
      </p:pic>
      <p:pic>
        <p:nvPicPr>
          <p:cNvPr id="5" name="Google Shape;718;p130">
            <a:extLst>
              <a:ext uri="{FF2B5EF4-FFF2-40B4-BE49-F238E27FC236}">
                <a16:creationId xmlns:a16="http://schemas.microsoft.com/office/drawing/2014/main" id="{203DD69B-E6AB-140B-C5CD-19CEF5271796}"/>
              </a:ext>
            </a:extLst>
          </p:cNvPr>
          <p:cNvPicPr preferRelativeResize="0"/>
          <p:nvPr/>
        </p:nvPicPr>
        <p:blipFill>
          <a:blip r:embed="rId5">
            <a:alphaModFix/>
          </a:blip>
          <a:stretch>
            <a:fillRect/>
          </a:stretch>
        </p:blipFill>
        <p:spPr>
          <a:xfrm>
            <a:off x="14455417" y="1631009"/>
            <a:ext cx="3832583" cy="7707281"/>
          </a:xfrm>
          <a:prstGeom prst="rect">
            <a:avLst/>
          </a:prstGeom>
          <a:noFill/>
          <a:ln>
            <a:noFill/>
          </a:ln>
        </p:spPr>
      </p:pic>
      <p:sp>
        <p:nvSpPr>
          <p:cNvPr id="9" name="TextBox 8">
            <a:extLst>
              <a:ext uri="{FF2B5EF4-FFF2-40B4-BE49-F238E27FC236}">
                <a16:creationId xmlns:a16="http://schemas.microsoft.com/office/drawing/2014/main" id="{06E2369A-6DA8-35C6-584B-9FF4B463B9CD}"/>
              </a:ext>
            </a:extLst>
          </p:cNvPr>
          <p:cNvSpPr txBox="1"/>
          <p:nvPr/>
        </p:nvSpPr>
        <p:spPr>
          <a:xfrm>
            <a:off x="14989845" y="9432346"/>
            <a:ext cx="3286240" cy="523220"/>
          </a:xfrm>
          <a:prstGeom prst="rect">
            <a:avLst/>
          </a:prstGeom>
          <a:noFill/>
        </p:spPr>
        <p:txBody>
          <a:bodyPr wrap="square">
            <a:spAutoFit/>
          </a:bodyPr>
          <a:lstStyle/>
          <a:p>
            <a:pPr marL="0" indent="0" algn="ctr">
              <a:spcAft>
                <a:spcPts val="2400"/>
              </a:spcAft>
              <a:buNone/>
            </a:pPr>
            <a:r>
              <a:rPr lang="en-GB" sz="2800">
                <a:solidFill>
                  <a:schemeClr val="dk1"/>
                </a:solidFill>
                <a:latin typeface="Sen"/>
                <a:ea typeface="Sen"/>
                <a:cs typeface="Sen"/>
                <a:sym typeface="Sen"/>
              </a:rPr>
              <a:t>Monitoring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58474" y="1599407"/>
            <a:ext cx="15843905" cy="3677097"/>
          </a:xfrm>
          <a:prstGeom prst="rect">
            <a:avLst/>
          </a:prstGeom>
        </p:spPr>
        <p:txBody>
          <a:bodyPr wrap="square" lIns="0" tIns="0" rIns="0" bIns="0" rtlCol="0" anchor="t">
            <a:spAutoFit/>
          </a:bodyPr>
          <a:lstStyle/>
          <a:p>
            <a:pPr marL="274512" lvl="1">
              <a:lnSpc>
                <a:spcPts val="3153"/>
              </a:lnSpc>
            </a:pPr>
            <a:endParaRPr lang="en-US" sz="3600" b="1" dirty="0">
              <a:solidFill>
                <a:srgbClr val="C00000"/>
              </a:solidFill>
              <a:latin typeface="+mj-lt"/>
              <a:cs typeface="Calibri Light" panose="020F0302020204030204" pitchFamily="34" charset="0"/>
            </a:endParaRPr>
          </a:p>
          <a:p>
            <a:pPr marL="1074612" lvl="2" indent="-342900">
              <a:lnSpc>
                <a:spcPct val="150000"/>
              </a:lnSpc>
              <a:buFont typeface="Arial" panose="020B0604020202020204" pitchFamily="34" charset="0"/>
              <a:buChar char="•"/>
            </a:pPr>
            <a:r>
              <a:rPr lang="en-US" sz="2400" dirty="0">
                <a:solidFill>
                  <a:srgbClr val="000000"/>
                </a:solidFill>
                <a:latin typeface="Calibri Light" panose="020F0302020204030204" pitchFamily="34" charset="0"/>
                <a:cs typeface="Calibri Light" panose="020F0302020204030204" pitchFamily="34" charset="0"/>
              </a:rPr>
              <a:t>Can we reliably mobile technology to assess patients in the place of residence?</a:t>
            </a:r>
          </a:p>
          <a:p>
            <a:pPr marL="1074612" lvl="2" indent="-342900">
              <a:lnSpc>
                <a:spcPct val="150000"/>
              </a:lnSpc>
              <a:buFont typeface="Arial" panose="020B0604020202020204" pitchFamily="34" charset="0"/>
              <a:buChar char="•"/>
            </a:pPr>
            <a:r>
              <a:rPr lang="en-US" sz="2400" dirty="0">
                <a:solidFill>
                  <a:srgbClr val="000000"/>
                </a:solidFill>
                <a:latin typeface="Calibri Light" panose="020F0302020204030204" pitchFamily="34" charset="0"/>
                <a:cs typeface="Calibri Light" panose="020F0302020204030204" pitchFamily="34" charset="0"/>
              </a:rPr>
              <a:t>Can we utilise work with volunteers to as “guardians of eye care” to help deploy this.</a:t>
            </a:r>
          </a:p>
          <a:p>
            <a:pPr marL="1074612" lvl="2" indent="-342900">
              <a:lnSpc>
                <a:spcPct val="150000"/>
              </a:lnSpc>
              <a:buFont typeface="Arial" panose="020B0604020202020204" pitchFamily="34" charset="0"/>
              <a:buChar char="•"/>
            </a:pPr>
            <a:r>
              <a:rPr lang="en-US" sz="2400" dirty="0">
                <a:solidFill>
                  <a:srgbClr val="000000"/>
                </a:solidFill>
                <a:latin typeface="Calibri Light" panose="020F0302020204030204" pitchFamily="34" charset="0"/>
                <a:cs typeface="Calibri Light" panose="020F0302020204030204" pitchFamily="34" charset="0"/>
              </a:rPr>
              <a:t>Can measurements be reliable and comparable to regular/standard care?</a:t>
            </a:r>
          </a:p>
          <a:p>
            <a:pPr marL="1074612" lvl="2" indent="-342900">
              <a:lnSpc>
                <a:spcPct val="150000"/>
              </a:lnSpc>
              <a:buFont typeface="Arial" panose="020B0604020202020204" pitchFamily="34" charset="0"/>
              <a:buChar char="•"/>
            </a:pPr>
            <a:r>
              <a:rPr lang="en-US" sz="2400" dirty="0">
                <a:solidFill>
                  <a:srgbClr val="000000"/>
                </a:solidFill>
                <a:latin typeface="Calibri Light" panose="020F0302020204030204" pitchFamily="34" charset="0"/>
                <a:cs typeface="Calibri Light" panose="020F0302020204030204" pitchFamily="34" charset="0"/>
              </a:rPr>
              <a:t>How might this improve future data collection/utilization?</a:t>
            </a:r>
          </a:p>
          <a:p>
            <a:pPr marL="1074612" lvl="2" indent="-342900">
              <a:lnSpc>
                <a:spcPct val="150000"/>
              </a:lnSpc>
              <a:buFont typeface="Arial" panose="020B0604020202020204" pitchFamily="34" charset="0"/>
              <a:buChar char="•"/>
            </a:pPr>
            <a:r>
              <a:rPr lang="en-US" sz="2400" dirty="0">
                <a:solidFill>
                  <a:srgbClr val="000000"/>
                </a:solidFill>
                <a:latin typeface="Calibri Light" panose="020F0302020204030204" pitchFamily="34" charset="0"/>
                <a:cs typeface="Calibri Light" panose="020F0302020204030204" pitchFamily="34" charset="0"/>
              </a:rPr>
              <a:t>Can this tool free up valuable specialist time across all levels?</a:t>
            </a:r>
          </a:p>
          <a:p>
            <a:pPr marL="1074612" lvl="2" indent="-342900">
              <a:lnSpc>
                <a:spcPct val="150000"/>
              </a:lnSpc>
              <a:buFont typeface="Arial" panose="020B0604020202020204" pitchFamily="34" charset="0"/>
              <a:buChar char="•"/>
            </a:pPr>
            <a:r>
              <a:rPr lang="en-US" sz="2400" dirty="0">
                <a:solidFill>
                  <a:srgbClr val="000000"/>
                </a:solidFill>
                <a:latin typeface="Calibri Light" panose="020F0302020204030204" pitchFamily="34" charset="0"/>
                <a:cs typeface="Calibri Light" panose="020F0302020204030204" pitchFamily="34" charset="0"/>
              </a:rPr>
              <a:t>Working with OKKO – can this technology expand into other areas?</a:t>
            </a:r>
          </a:p>
        </p:txBody>
      </p:sp>
      <p:pic>
        <p:nvPicPr>
          <p:cNvPr id="8" name="Picture 8"/>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3027677">
            <a:off x="-3879030" y="6268972"/>
            <a:ext cx="8855673" cy="7197247"/>
          </a:xfrm>
          <a:prstGeom prst="rect">
            <a:avLst/>
          </a:prstGeom>
        </p:spPr>
      </p:pic>
      <p:pic>
        <p:nvPicPr>
          <p:cNvPr id="3074" name="Picture 2" descr="Image result for visual acuity">
            <a:extLst>
              <a:ext uri="{FF2B5EF4-FFF2-40B4-BE49-F238E27FC236}">
                <a16:creationId xmlns:a16="http://schemas.microsoft.com/office/drawing/2014/main" id="{2F10A106-95C4-9F53-96B5-194FA1722C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7052" y="5385343"/>
            <a:ext cx="4793016" cy="326987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OKKO Health ">
            <a:extLst>
              <a:ext uri="{FF2B5EF4-FFF2-40B4-BE49-F238E27FC236}">
                <a16:creationId xmlns:a16="http://schemas.microsoft.com/office/drawing/2014/main" id="{67CAADEC-DF12-8F4E-A0F5-FAD9D91ABD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02126" y="4161990"/>
            <a:ext cx="2898135" cy="452109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23B7E563-BC9D-6D51-F474-E27EC66EBBD2}"/>
              </a:ext>
            </a:extLst>
          </p:cNvPr>
          <p:cNvGrpSpPr/>
          <p:nvPr/>
        </p:nvGrpSpPr>
        <p:grpSpPr>
          <a:xfrm>
            <a:off x="7371730" y="9031620"/>
            <a:ext cx="10916270" cy="1431864"/>
            <a:chOff x="4279122" y="479303"/>
            <a:chExt cx="10916270" cy="1431864"/>
          </a:xfrm>
        </p:grpSpPr>
        <p:pic>
          <p:nvPicPr>
            <p:cNvPr id="3" name="Picture 3">
              <a:extLst>
                <a:ext uri="{FF2B5EF4-FFF2-40B4-BE49-F238E27FC236}">
                  <a16:creationId xmlns:a16="http://schemas.microsoft.com/office/drawing/2014/main" id="{C5B550B1-F65C-B2A9-F182-08481EFFAE0A}"/>
                </a:ext>
              </a:extLst>
            </p:cNvPr>
            <p:cNvPicPr>
              <a:picLocks noChangeAspect="1"/>
            </p:cNvPicPr>
            <p:nvPr/>
          </p:nvPicPr>
          <p:blipFill>
            <a:blip r:embed="rId6"/>
            <a:srcRect l="8577" t="24839" r="7566" b="21087"/>
            <a:stretch>
              <a:fillRect/>
            </a:stretch>
          </p:blipFill>
          <p:spPr>
            <a:xfrm>
              <a:off x="11676293" y="657036"/>
              <a:ext cx="3519099" cy="1057464"/>
            </a:xfrm>
            <a:prstGeom prst="rect">
              <a:avLst/>
            </a:prstGeom>
          </p:spPr>
        </p:pic>
        <p:pic>
          <p:nvPicPr>
            <p:cNvPr id="4" name="Picture 4">
              <a:extLst>
                <a:ext uri="{FF2B5EF4-FFF2-40B4-BE49-F238E27FC236}">
                  <a16:creationId xmlns:a16="http://schemas.microsoft.com/office/drawing/2014/main" id="{2F75DA7D-E38F-ED25-ADF0-E04F46446C70}"/>
                </a:ext>
              </a:extLst>
            </p:cNvPr>
            <p:cNvPicPr>
              <a:picLocks noChangeAspect="1"/>
            </p:cNvPicPr>
            <p:nvPr/>
          </p:nvPicPr>
          <p:blipFill>
            <a:blip r:embed="rId7"/>
            <a:srcRect/>
            <a:stretch>
              <a:fillRect/>
            </a:stretch>
          </p:blipFill>
          <p:spPr>
            <a:xfrm>
              <a:off x="4279122" y="624973"/>
              <a:ext cx="2722444" cy="1286194"/>
            </a:xfrm>
            <a:prstGeom prst="rect">
              <a:avLst/>
            </a:prstGeom>
          </p:spPr>
        </p:pic>
        <p:pic>
          <p:nvPicPr>
            <p:cNvPr id="5" name="Picture 5">
              <a:extLst>
                <a:ext uri="{FF2B5EF4-FFF2-40B4-BE49-F238E27FC236}">
                  <a16:creationId xmlns:a16="http://schemas.microsoft.com/office/drawing/2014/main" id="{652457CD-7461-EB2A-C578-D7C62BFF0199}"/>
                </a:ext>
              </a:extLst>
            </p:cNvPr>
            <p:cNvPicPr>
              <a:picLocks noChangeAspect="1"/>
            </p:cNvPicPr>
            <p:nvPr/>
          </p:nvPicPr>
          <p:blipFill>
            <a:blip r:embed="rId8"/>
            <a:srcRect/>
            <a:stretch>
              <a:fillRect/>
            </a:stretch>
          </p:blipFill>
          <p:spPr>
            <a:xfrm>
              <a:off x="7258741" y="479303"/>
              <a:ext cx="4160377" cy="1431863"/>
            </a:xfrm>
            <a:prstGeom prst="rect">
              <a:avLst/>
            </a:prstGeom>
          </p:spPr>
        </p:pic>
      </p:grpSp>
      <p:sp>
        <p:nvSpPr>
          <p:cNvPr id="7" name="Title 1">
            <a:extLst>
              <a:ext uri="{FF2B5EF4-FFF2-40B4-BE49-F238E27FC236}">
                <a16:creationId xmlns:a16="http://schemas.microsoft.com/office/drawing/2014/main" id="{1CD4CBC3-60AF-FC59-3A25-29CBD5E240FA}"/>
              </a:ext>
            </a:extLst>
          </p:cNvPr>
          <p:cNvSpPr txBox="1">
            <a:spLocks/>
          </p:cNvSpPr>
          <p:nvPr/>
        </p:nvSpPr>
        <p:spPr>
          <a:xfrm>
            <a:off x="0" y="-12706"/>
            <a:ext cx="18288000" cy="1660358"/>
          </a:xfrm>
          <a:prstGeom prst="rect">
            <a:avLst/>
          </a:prstGeom>
          <a:solidFill>
            <a:srgbClr val="CC99FF"/>
          </a:solidFill>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74512" lvl="1"/>
            <a:r>
              <a:rPr lang="en-US" sz="6000" b="1" dirty="0">
                <a:solidFill>
                  <a:schemeClr val="bg1"/>
                </a:solidFill>
                <a:latin typeface="+mj-lt"/>
                <a:cs typeface="Calibri Light" panose="020F0302020204030204" pitchFamily="34" charset="0"/>
              </a:rPr>
              <a:t>Innovation to improve eye-care across Powys and rural communities– the key questions:</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899CBE8-619C-F4B6-25E1-53386562CFC3}"/>
              </a:ext>
            </a:extLst>
          </p:cNvPr>
          <p:cNvSpPr txBox="1">
            <a:spLocks/>
          </p:cNvSpPr>
          <p:nvPr/>
        </p:nvSpPr>
        <p:spPr>
          <a:xfrm>
            <a:off x="0" y="3290637"/>
            <a:ext cx="18288000" cy="3705726"/>
          </a:xfrm>
          <a:prstGeom prst="rect">
            <a:avLst/>
          </a:prstGeom>
          <a:solidFill>
            <a:srgbClr val="CC99FF"/>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1500" b="1" dirty="0">
                <a:solidFill>
                  <a:schemeClr val="bg1"/>
                </a:solidFill>
              </a:rPr>
              <a:t>Where Next?</a:t>
            </a:r>
            <a:endParaRPr lang="en-GB" sz="6600" b="1" dirty="0">
              <a:solidFill>
                <a:schemeClr val="bg1"/>
              </a:solidFill>
            </a:endParaRPr>
          </a:p>
        </p:txBody>
      </p:sp>
      <p:grpSp>
        <p:nvGrpSpPr>
          <p:cNvPr id="8" name="Group 7">
            <a:extLst>
              <a:ext uri="{FF2B5EF4-FFF2-40B4-BE49-F238E27FC236}">
                <a16:creationId xmlns:a16="http://schemas.microsoft.com/office/drawing/2014/main" id="{1FACE318-B7AB-CB71-2ED3-C7DEF749D0A9}"/>
              </a:ext>
            </a:extLst>
          </p:cNvPr>
          <p:cNvGrpSpPr/>
          <p:nvPr/>
        </p:nvGrpSpPr>
        <p:grpSpPr>
          <a:xfrm>
            <a:off x="2791326" y="8486253"/>
            <a:ext cx="12705347" cy="1800747"/>
            <a:chOff x="4279122" y="479303"/>
            <a:chExt cx="10916270" cy="1431864"/>
          </a:xfrm>
        </p:grpSpPr>
        <p:pic>
          <p:nvPicPr>
            <p:cNvPr id="9" name="Picture 3">
              <a:extLst>
                <a:ext uri="{FF2B5EF4-FFF2-40B4-BE49-F238E27FC236}">
                  <a16:creationId xmlns:a16="http://schemas.microsoft.com/office/drawing/2014/main" id="{5991B776-0888-2784-88AF-6BB417203F51}"/>
                </a:ext>
              </a:extLst>
            </p:cNvPr>
            <p:cNvPicPr>
              <a:picLocks noChangeAspect="1"/>
            </p:cNvPicPr>
            <p:nvPr/>
          </p:nvPicPr>
          <p:blipFill>
            <a:blip r:embed="rId2"/>
            <a:srcRect l="8577" t="24839" r="7566" b="21087"/>
            <a:stretch>
              <a:fillRect/>
            </a:stretch>
          </p:blipFill>
          <p:spPr>
            <a:xfrm>
              <a:off x="11676293" y="657036"/>
              <a:ext cx="3519099" cy="1057464"/>
            </a:xfrm>
            <a:prstGeom prst="rect">
              <a:avLst/>
            </a:prstGeom>
          </p:spPr>
        </p:pic>
        <p:pic>
          <p:nvPicPr>
            <p:cNvPr id="10" name="Picture 4">
              <a:extLst>
                <a:ext uri="{FF2B5EF4-FFF2-40B4-BE49-F238E27FC236}">
                  <a16:creationId xmlns:a16="http://schemas.microsoft.com/office/drawing/2014/main" id="{2FF1CD3E-752D-550F-096F-B7C990A4FF5F}"/>
                </a:ext>
              </a:extLst>
            </p:cNvPr>
            <p:cNvPicPr>
              <a:picLocks noChangeAspect="1"/>
            </p:cNvPicPr>
            <p:nvPr/>
          </p:nvPicPr>
          <p:blipFill>
            <a:blip r:embed="rId3"/>
            <a:srcRect/>
            <a:stretch>
              <a:fillRect/>
            </a:stretch>
          </p:blipFill>
          <p:spPr>
            <a:xfrm>
              <a:off x="4279122" y="624973"/>
              <a:ext cx="2722444" cy="1286194"/>
            </a:xfrm>
            <a:prstGeom prst="rect">
              <a:avLst/>
            </a:prstGeom>
          </p:spPr>
        </p:pic>
        <p:pic>
          <p:nvPicPr>
            <p:cNvPr id="11" name="Picture 5">
              <a:extLst>
                <a:ext uri="{FF2B5EF4-FFF2-40B4-BE49-F238E27FC236}">
                  <a16:creationId xmlns:a16="http://schemas.microsoft.com/office/drawing/2014/main" id="{2597ABBE-E350-D9F8-343C-0B901ABF7314}"/>
                </a:ext>
              </a:extLst>
            </p:cNvPr>
            <p:cNvPicPr>
              <a:picLocks noChangeAspect="1"/>
            </p:cNvPicPr>
            <p:nvPr/>
          </p:nvPicPr>
          <p:blipFill>
            <a:blip r:embed="rId4"/>
            <a:srcRect/>
            <a:stretch>
              <a:fillRect/>
            </a:stretch>
          </p:blipFill>
          <p:spPr>
            <a:xfrm>
              <a:off x="7258741" y="479303"/>
              <a:ext cx="4160377" cy="1431863"/>
            </a:xfrm>
            <a:prstGeom prst="rect">
              <a:avLst/>
            </a:prstGeom>
          </p:spPr>
        </p:pic>
      </p:grpSp>
    </p:spTree>
    <p:extLst>
      <p:ext uri="{BB962C8B-B14F-4D97-AF65-F5344CB8AC3E}">
        <p14:creationId xmlns:p14="http://schemas.microsoft.com/office/powerpoint/2010/main" val="2674926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72000"/>
          </a:blip>
          <a:srcRect t="7627" b="7627"/>
          <a:stretch>
            <a:fillRect/>
          </a:stretch>
        </p:blipFill>
        <p:spPr>
          <a:xfrm>
            <a:off x="0" y="0"/>
            <a:ext cx="18288000" cy="10287000"/>
          </a:xfrm>
          <a:prstGeom prst="rect">
            <a:avLst/>
          </a:prstGeom>
        </p:spPr>
      </p:pic>
      <p:sp>
        <p:nvSpPr>
          <p:cNvPr id="3" name="TextBox 3"/>
          <p:cNvSpPr txBox="1"/>
          <p:nvPr/>
        </p:nvSpPr>
        <p:spPr>
          <a:xfrm>
            <a:off x="4419599" y="4101933"/>
            <a:ext cx="9825789" cy="1341521"/>
          </a:xfrm>
          <a:prstGeom prst="rect">
            <a:avLst/>
          </a:prstGeom>
        </p:spPr>
        <p:txBody>
          <a:bodyPr wrap="square" lIns="0" tIns="0" rIns="0" bIns="0" rtlCol="0" anchor="t">
            <a:spAutoFit/>
          </a:bodyPr>
          <a:lstStyle/>
          <a:p>
            <a:pPr algn="ctr">
              <a:lnSpc>
                <a:spcPts val="9894"/>
              </a:lnSpc>
              <a:spcBef>
                <a:spcPct val="0"/>
              </a:spcBef>
            </a:pPr>
            <a:r>
              <a:rPr lang="en-US" sz="11500" b="1" dirty="0">
                <a:solidFill>
                  <a:srgbClr val="FFFFFF"/>
                </a:solidFill>
                <a:latin typeface="+mj-lt"/>
              </a:rPr>
              <a:t>Diolch Yn </a:t>
            </a:r>
            <a:r>
              <a:rPr lang="en-US" sz="11500" b="1" dirty="0" err="1">
                <a:solidFill>
                  <a:srgbClr val="FFFFFF"/>
                </a:solidFill>
                <a:latin typeface="+mj-lt"/>
              </a:rPr>
              <a:t>Fawr</a:t>
            </a:r>
            <a:endParaRPr lang="en-US" sz="11500" b="1" dirty="0">
              <a:solidFill>
                <a:srgbClr val="FFFFFF"/>
              </a:solidFill>
              <a:latin typeface="+mj-lt"/>
            </a:endParaRPr>
          </a:p>
        </p:txBody>
      </p:sp>
      <p:pic>
        <p:nvPicPr>
          <p:cNvPr id="4" name="Picture 4"/>
          <p:cNvPicPr>
            <a:picLocks noChangeAspect="1"/>
          </p:cNvPicPr>
          <p:nvPr/>
        </p:nvPicPr>
        <p:blipFill>
          <a:blip r:embed="rId3"/>
          <a:srcRect l="8577" t="24839" r="7566" b="21087"/>
          <a:stretch>
            <a:fillRect/>
          </a:stretch>
        </p:blipFill>
        <p:spPr>
          <a:xfrm>
            <a:off x="9103077" y="5511014"/>
            <a:ext cx="4464404" cy="1341521"/>
          </a:xfrm>
          <a:prstGeom prst="rect">
            <a:avLst/>
          </a:prstGeom>
        </p:spPr>
      </p:pic>
      <p:pic>
        <p:nvPicPr>
          <p:cNvPr id="5" name="Picture 5"/>
          <p:cNvPicPr>
            <a:picLocks noChangeAspect="1"/>
          </p:cNvPicPr>
          <p:nvPr/>
        </p:nvPicPr>
        <p:blipFill>
          <a:blip r:embed="rId4"/>
          <a:srcRect/>
          <a:stretch>
            <a:fillRect/>
          </a:stretch>
        </p:blipFill>
        <p:spPr>
          <a:xfrm>
            <a:off x="4964902" y="5241107"/>
            <a:ext cx="3882061" cy="1834045"/>
          </a:xfrm>
          <a:prstGeom prst="rect">
            <a:avLst/>
          </a:prstGeom>
        </p:spPr>
      </p:pic>
      <p:pic>
        <p:nvPicPr>
          <p:cNvPr id="6" name="Picture 6"/>
          <p:cNvPicPr>
            <a:picLocks noChangeAspect="1"/>
          </p:cNvPicPr>
          <p:nvPr/>
        </p:nvPicPr>
        <p:blipFill>
          <a:blip r:embed="rId5"/>
          <a:srcRect/>
          <a:stretch>
            <a:fillRect/>
          </a:stretch>
        </p:blipFill>
        <p:spPr>
          <a:xfrm>
            <a:off x="6584109" y="6920096"/>
            <a:ext cx="5119781" cy="17620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childTnLst>
                          </p:cTn>
                        </p:par>
                        <p:par>
                          <p:cTn id="8" fill="hold">
                            <p:stCondLst>
                              <p:cond delay="1750"/>
                            </p:stCondLst>
                            <p:childTnLst>
                              <p:par>
                                <p:cTn id="9" presetID="10" presetClass="entr" presetSubtype="0" fill="hold"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500"/>
                                        <p:tgtEl>
                                          <p:spTgt spid="5"/>
                                        </p:tgtEl>
                                      </p:cBhvr>
                                    </p:animEffect>
                                  </p:childTnLst>
                                </p:cTn>
                              </p:par>
                              <p:par>
                                <p:cTn id="12" presetID="10" presetClass="entr" presetSubtype="0" fill="hold" nodeType="withEffect">
                                  <p:stCondLst>
                                    <p:cond delay="5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500"/>
                                        <p:tgtEl>
                                          <p:spTgt spid="4"/>
                                        </p:tgtEl>
                                      </p:cBhvr>
                                    </p:animEffect>
                                  </p:childTnLst>
                                </p:cTn>
                              </p:par>
                              <p:par>
                                <p:cTn id="15" presetID="10" presetClass="entr" presetSubtype="0" fill="hold"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A397EA2-EE52-7936-E92B-2F1F78EA24AA}"/>
              </a:ext>
            </a:extLst>
          </p:cNvPr>
          <p:cNvSpPr txBox="1">
            <a:spLocks/>
          </p:cNvSpPr>
          <p:nvPr/>
        </p:nvSpPr>
        <p:spPr>
          <a:xfrm>
            <a:off x="689811" y="2116815"/>
            <a:ext cx="7520124" cy="713948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28625" indent="-428625">
              <a:buFont typeface="Wingdings" panose="05000000000000000000" pitchFamily="2" charset="2"/>
              <a:buChar char="§"/>
            </a:pPr>
            <a:r>
              <a:rPr lang="en-GB" sz="2400" dirty="0">
                <a:latin typeface="Calibri Light" panose="020F0302020204030204" pitchFamily="34" charset="0"/>
                <a:cs typeface="Calibri Light" panose="020F0302020204030204" pitchFamily="34" charset="0"/>
              </a:rPr>
              <a:t>Powys predominantly rural in character, covering a quarter of the land mass of Wales but only 5% of the population.</a:t>
            </a:r>
          </a:p>
          <a:p>
            <a:pPr marL="428625" indent="-428625">
              <a:buFont typeface="Wingdings" panose="05000000000000000000" pitchFamily="2" charset="2"/>
              <a:buChar char="§"/>
            </a:pPr>
            <a:r>
              <a:rPr lang="en-GB" sz="2400" dirty="0">
                <a:latin typeface="Calibri Light" panose="020F0302020204030204" pitchFamily="34" charset="0"/>
                <a:cs typeface="Calibri Light" panose="020F0302020204030204" pitchFamily="34" charset="0"/>
              </a:rPr>
              <a:t>It is the most sparsely populated county in England and Wales, with just 26 people per square kilometre. </a:t>
            </a:r>
          </a:p>
          <a:p>
            <a:pPr marL="428625" indent="-428625">
              <a:buFont typeface="Wingdings" panose="05000000000000000000" pitchFamily="2" charset="2"/>
              <a:buChar char="§"/>
            </a:pPr>
            <a:r>
              <a:rPr lang="en-GB" sz="2400" dirty="0">
                <a:latin typeface="Calibri Light" panose="020F0302020204030204" pitchFamily="34" charset="0"/>
                <a:cs typeface="Calibri Light" panose="020F0302020204030204" pitchFamily="34" charset="0"/>
              </a:rPr>
              <a:t>Rural, primary care, local delivery.</a:t>
            </a:r>
          </a:p>
          <a:p>
            <a:pPr marL="428625" indent="-428625">
              <a:buFont typeface="Wingdings" panose="05000000000000000000" pitchFamily="2" charset="2"/>
              <a:buChar char="§"/>
            </a:pPr>
            <a:r>
              <a:rPr lang="en-GB" sz="2400" dirty="0">
                <a:latin typeface="Calibri Light" panose="020F0302020204030204" pitchFamily="34" charset="0"/>
                <a:cs typeface="Calibri Light" panose="020F0302020204030204" pitchFamily="34" charset="0"/>
              </a:rPr>
              <a:t>No DGH - Secondary care commissioned services,</a:t>
            </a:r>
          </a:p>
          <a:p>
            <a:pPr marL="428625" indent="-428625">
              <a:buFont typeface="Wingdings" panose="05000000000000000000" pitchFamily="2" charset="2"/>
              <a:buChar char="§"/>
            </a:pPr>
            <a:r>
              <a:rPr lang="en-GB" sz="2400" dirty="0">
                <a:latin typeface="Calibri Light" panose="020F0302020204030204" pitchFamily="34" charset="0"/>
                <a:cs typeface="Calibri Light" panose="020F0302020204030204" pitchFamily="34" charset="0"/>
              </a:rPr>
              <a:t>Collaborating with 15 other organisations across England and Wales </a:t>
            </a:r>
          </a:p>
          <a:p>
            <a:pPr marL="428625" indent="-428625">
              <a:buFont typeface="Wingdings" panose="05000000000000000000" pitchFamily="2" charset="2"/>
              <a:buChar char="§"/>
            </a:pPr>
            <a:r>
              <a:rPr lang="en-GB" sz="2400" dirty="0">
                <a:latin typeface="Calibri Light" panose="020F0302020204030204" pitchFamily="34" charset="0"/>
                <a:cs typeface="Calibri Light" panose="020F0302020204030204" pitchFamily="34" charset="0"/>
              </a:rPr>
              <a:t>Expenditure predominantly in services which are not directly managed </a:t>
            </a:r>
          </a:p>
          <a:p>
            <a:pPr marL="428625" indent="-428625">
              <a:buFont typeface="Wingdings" panose="05000000000000000000" pitchFamily="2" charset="2"/>
              <a:buChar char="§"/>
            </a:pPr>
            <a:r>
              <a:rPr lang="en-GB" sz="2400" dirty="0">
                <a:latin typeface="Calibri Light" panose="020F0302020204030204" pitchFamily="34" charset="0"/>
                <a:cs typeface="Calibri Light" panose="020F0302020204030204" pitchFamily="34" charset="0"/>
              </a:rPr>
              <a:t>Whole system strategy – from the perspective of primary, social Health &amp; Wellbeing</a:t>
            </a:r>
          </a:p>
          <a:p>
            <a:pPr marL="428625" indent="-428625">
              <a:buFont typeface="Wingdings" panose="05000000000000000000" pitchFamily="2" charset="2"/>
              <a:buChar char="§"/>
            </a:pPr>
            <a:r>
              <a:rPr lang="en-GB" sz="2400" dirty="0">
                <a:latin typeface="Calibri Light" panose="020F0302020204030204" pitchFamily="34" charset="0"/>
                <a:cs typeface="Calibri Light" panose="020F0302020204030204" pitchFamily="34" charset="0"/>
              </a:rPr>
              <a:t>Challenge of equity in dispersed communities</a:t>
            </a:r>
          </a:p>
          <a:p>
            <a:pPr marL="428625" indent="-428625">
              <a:buFont typeface="Wingdings" panose="05000000000000000000" pitchFamily="2" charset="2"/>
              <a:buChar char="§"/>
            </a:pPr>
            <a:r>
              <a:rPr lang="en-GB" sz="2400" dirty="0">
                <a:latin typeface="Calibri Light" panose="020F0302020204030204" pitchFamily="34" charset="0"/>
                <a:cs typeface="Calibri Light" panose="020F0302020204030204" pitchFamily="34" charset="0"/>
              </a:rPr>
              <a:t>Evidence based opportunity to learn what’s working well across borders </a:t>
            </a:r>
          </a:p>
          <a:p>
            <a:pPr marL="428625" indent="-428625">
              <a:buFont typeface="Wingdings" panose="05000000000000000000" pitchFamily="2" charset="2"/>
              <a:buChar char="§"/>
            </a:pPr>
            <a:endParaRPr lang="en-GB" sz="2000" dirty="0">
              <a:latin typeface="Calibri Light" panose="020F0302020204030204" pitchFamily="34" charset="0"/>
              <a:cs typeface="Calibri Light" panose="020F0302020204030204" pitchFamily="34" charset="0"/>
            </a:endParaRPr>
          </a:p>
          <a:p>
            <a:pPr marL="428625" indent="-428625">
              <a:buFont typeface="Wingdings" panose="05000000000000000000" pitchFamily="2" charset="2"/>
              <a:buChar char="§"/>
            </a:pPr>
            <a:endParaRPr lang="en-GB" sz="2000" dirty="0">
              <a:latin typeface="Calibri Light" panose="020F0302020204030204" pitchFamily="34" charset="0"/>
              <a:cs typeface="Calibri Light" panose="020F0302020204030204" pitchFamily="34" charset="0"/>
            </a:endParaRPr>
          </a:p>
        </p:txBody>
      </p:sp>
      <p:pic>
        <p:nvPicPr>
          <p:cNvPr id="3" name="Content Placeholder 3">
            <a:extLst>
              <a:ext uri="{FF2B5EF4-FFF2-40B4-BE49-F238E27FC236}">
                <a16:creationId xmlns:a16="http://schemas.microsoft.com/office/drawing/2014/main" id="{7163EE3E-8BE4-5F51-1A70-3DA0A1AF45FA}"/>
              </a:ext>
            </a:extLst>
          </p:cNvPr>
          <p:cNvPicPr>
            <a:picLocks noChangeAspect="1"/>
          </p:cNvPicPr>
          <p:nvPr/>
        </p:nvPicPr>
        <p:blipFill rotWithShape="1">
          <a:blip r:embed="rId2"/>
          <a:srcRect l="30152" t="27781" r="19765" b="16070"/>
          <a:stretch/>
        </p:blipFill>
        <p:spPr>
          <a:xfrm>
            <a:off x="8204055" y="1662066"/>
            <a:ext cx="10083945" cy="7137891"/>
          </a:xfrm>
          <a:prstGeom prst="rect">
            <a:avLst/>
          </a:prstGeom>
        </p:spPr>
      </p:pic>
      <p:sp>
        <p:nvSpPr>
          <p:cNvPr id="11" name="TextBox 10">
            <a:extLst>
              <a:ext uri="{FF2B5EF4-FFF2-40B4-BE49-F238E27FC236}">
                <a16:creationId xmlns:a16="http://schemas.microsoft.com/office/drawing/2014/main" id="{5F5DD504-7F54-5D36-5D2F-1720350F2B6A}"/>
              </a:ext>
            </a:extLst>
          </p:cNvPr>
          <p:cNvSpPr txBox="1"/>
          <p:nvPr/>
        </p:nvSpPr>
        <p:spPr>
          <a:xfrm>
            <a:off x="14128820" y="7353300"/>
            <a:ext cx="3092380" cy="369332"/>
          </a:xfrm>
          <a:prstGeom prst="rect">
            <a:avLst/>
          </a:prstGeom>
          <a:solidFill>
            <a:schemeClr val="bg1"/>
          </a:solidFill>
        </p:spPr>
        <p:txBody>
          <a:bodyPr wrap="square" rtlCol="0">
            <a:spAutoFit/>
          </a:bodyPr>
          <a:lstStyle/>
          <a:p>
            <a:endParaRPr lang="en-GB"/>
          </a:p>
        </p:txBody>
      </p:sp>
      <p:pic>
        <p:nvPicPr>
          <p:cNvPr id="12" name="Picture 3">
            <a:extLst>
              <a:ext uri="{FF2B5EF4-FFF2-40B4-BE49-F238E27FC236}">
                <a16:creationId xmlns:a16="http://schemas.microsoft.com/office/drawing/2014/main" id="{35CC021C-47C3-D98A-B929-29F3D0A4FC49}"/>
              </a:ext>
            </a:extLst>
          </p:cNvPr>
          <p:cNvPicPr>
            <a:picLocks noChangeAspect="1"/>
          </p:cNvPicPr>
          <p:nvPr/>
        </p:nvPicPr>
        <p:blipFill>
          <a:blip r:embed="rId3"/>
          <a:srcRect l="8577" t="24839" r="7566" b="21087"/>
          <a:stretch>
            <a:fillRect/>
          </a:stretch>
        </p:blipFill>
        <p:spPr>
          <a:xfrm>
            <a:off x="14887074" y="8927240"/>
            <a:ext cx="3039596" cy="913377"/>
          </a:xfrm>
          <a:prstGeom prst="rect">
            <a:avLst/>
          </a:prstGeom>
        </p:spPr>
      </p:pic>
      <p:pic>
        <p:nvPicPr>
          <p:cNvPr id="13" name="Picture 4">
            <a:extLst>
              <a:ext uri="{FF2B5EF4-FFF2-40B4-BE49-F238E27FC236}">
                <a16:creationId xmlns:a16="http://schemas.microsoft.com/office/drawing/2014/main" id="{0C7ACDC2-3015-9081-BCBB-ABF0E5534E2A}"/>
              </a:ext>
            </a:extLst>
          </p:cNvPr>
          <p:cNvPicPr>
            <a:picLocks noChangeAspect="1"/>
          </p:cNvPicPr>
          <p:nvPr/>
        </p:nvPicPr>
        <p:blipFill>
          <a:blip r:embed="rId4"/>
          <a:srcRect/>
          <a:stretch>
            <a:fillRect/>
          </a:stretch>
        </p:blipFill>
        <p:spPr>
          <a:xfrm>
            <a:off x="8325447" y="8927240"/>
            <a:ext cx="2555643" cy="1207390"/>
          </a:xfrm>
          <a:prstGeom prst="rect">
            <a:avLst/>
          </a:prstGeom>
        </p:spPr>
      </p:pic>
      <p:pic>
        <p:nvPicPr>
          <p:cNvPr id="14" name="Picture 5">
            <a:extLst>
              <a:ext uri="{FF2B5EF4-FFF2-40B4-BE49-F238E27FC236}">
                <a16:creationId xmlns:a16="http://schemas.microsoft.com/office/drawing/2014/main" id="{3DEFEA3E-52CB-625C-6512-09AC6A924DF3}"/>
              </a:ext>
            </a:extLst>
          </p:cNvPr>
          <p:cNvPicPr>
            <a:picLocks noChangeAspect="1"/>
          </p:cNvPicPr>
          <p:nvPr/>
        </p:nvPicPr>
        <p:blipFill>
          <a:blip r:embed="rId5"/>
          <a:srcRect/>
          <a:stretch>
            <a:fillRect/>
          </a:stretch>
        </p:blipFill>
        <p:spPr>
          <a:xfrm>
            <a:off x="11110800" y="8799958"/>
            <a:ext cx="3546564" cy="1220609"/>
          </a:xfrm>
          <a:prstGeom prst="rect">
            <a:avLst/>
          </a:prstGeom>
        </p:spPr>
      </p:pic>
      <p:pic>
        <p:nvPicPr>
          <p:cNvPr id="2" name="Picture 8">
            <a:extLst>
              <a:ext uri="{FF2B5EF4-FFF2-40B4-BE49-F238E27FC236}">
                <a16:creationId xmlns:a16="http://schemas.microsoft.com/office/drawing/2014/main" id="{A1901314-1ACB-C43E-E786-76E9595FF6B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4361388">
            <a:off x="-7445022" y="6710439"/>
            <a:ext cx="13368801" cy="10865189"/>
          </a:xfrm>
          <a:prstGeom prst="rect">
            <a:avLst/>
          </a:prstGeom>
        </p:spPr>
      </p:pic>
      <p:sp>
        <p:nvSpPr>
          <p:cNvPr id="5" name="Title 1">
            <a:extLst>
              <a:ext uri="{FF2B5EF4-FFF2-40B4-BE49-F238E27FC236}">
                <a16:creationId xmlns:a16="http://schemas.microsoft.com/office/drawing/2014/main" id="{FE0885E2-CCD5-B5AC-4CF8-E52973154C77}"/>
              </a:ext>
            </a:extLst>
          </p:cNvPr>
          <p:cNvSpPr txBox="1">
            <a:spLocks noChangeArrowheads="1"/>
          </p:cNvSpPr>
          <p:nvPr/>
        </p:nvSpPr>
        <p:spPr>
          <a:xfrm>
            <a:off x="0" y="-24982"/>
            <a:ext cx="18288000" cy="1687049"/>
          </a:xfrm>
          <a:prstGeom prst="rect">
            <a:avLst/>
          </a:prstGeom>
          <a:solidFill>
            <a:srgbClr val="CC99FF"/>
          </a:solidFill>
        </p:spPr>
        <p:txBody>
          <a:bodyP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13220700" algn="r"/>
              </a:tabLst>
            </a:pPr>
            <a:br>
              <a:rPr lang="en-GB" altLang="en-US" sz="2700" dirty="0">
                <a:ea typeface="Times New Roman" panose="02020603050405020304" pitchFamily="18" charset="0"/>
                <a:cs typeface="Arial" panose="020B0604020202020204" pitchFamily="34" charset="0"/>
              </a:rPr>
            </a:br>
            <a:r>
              <a:rPr lang="en-GB" altLang="en-US" sz="7100" b="1" dirty="0">
                <a:solidFill>
                  <a:schemeClr val="bg1"/>
                </a:solidFill>
              </a:rPr>
              <a:t>Complexity of PTHB – Rural Health and Care</a:t>
            </a:r>
            <a:endParaRPr lang="en-US" sz="7100" b="1" dirty="0">
              <a:solidFill>
                <a:schemeClr val="bg1"/>
              </a:solidFill>
              <a:latin typeface="Calibri Light" panose="020F0302020204030204" pitchFamily="34" charset="0"/>
              <a:cs typeface="Calibri Light" panose="020F0302020204030204" pitchFamily="34" charset="0"/>
            </a:endParaRPr>
          </a:p>
          <a:p>
            <a:pPr>
              <a:tabLst>
                <a:tab pos="13220700" algn="r"/>
              </a:tabLst>
            </a:pPr>
            <a:br>
              <a:rPr lang="en-GB" altLang="en-US" sz="2700" dirty="0">
                <a:latin typeface="Calibri" panose="020F0502020204030204" pitchFamily="34" charset="0"/>
                <a:ea typeface="Calibri" panose="020F0502020204030204" pitchFamily="34" charset="0"/>
                <a:cs typeface="Arial" panose="020B0604020202020204" pitchFamily="34" charset="0"/>
              </a:rPr>
            </a:br>
            <a:endParaRPr lang="en-GB" altLang="en-US" sz="2700" dirty="0"/>
          </a:p>
        </p:txBody>
      </p:sp>
    </p:spTree>
    <p:extLst>
      <p:ext uri="{BB962C8B-B14F-4D97-AF65-F5344CB8AC3E}">
        <p14:creationId xmlns:p14="http://schemas.microsoft.com/office/powerpoint/2010/main" val="78120684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dissolve">
                                      <p:cBhvr>
                                        <p:cTn id="7" dur="500"/>
                                        <p:tgtEl>
                                          <p:spTgt spid="9">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dissolve">
                                      <p:cBhvr>
                                        <p:cTn id="10" dur="500"/>
                                        <p:tgtEl>
                                          <p:spTgt spid="9">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dissolve">
                                      <p:cBhvr>
                                        <p:cTn id="13" dur="500"/>
                                        <p:tgtEl>
                                          <p:spTgt spid="9">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dissolve">
                                      <p:cBhvr>
                                        <p:cTn id="16" dur="500"/>
                                        <p:tgtEl>
                                          <p:spTgt spid="9">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animEffect transition="in" filter="dissolve">
                                      <p:cBhvr>
                                        <p:cTn id="19" dur="500"/>
                                        <p:tgtEl>
                                          <p:spTgt spid="9">
                                            <p:txEl>
                                              <p:pRg st="4" end="4"/>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9">
                                            <p:txEl>
                                              <p:pRg st="5" end="5"/>
                                            </p:txEl>
                                          </p:spTgt>
                                        </p:tgtEl>
                                        <p:attrNameLst>
                                          <p:attrName>style.visibility</p:attrName>
                                        </p:attrNameLst>
                                      </p:cBhvr>
                                      <p:to>
                                        <p:strVal val="visible"/>
                                      </p:to>
                                    </p:set>
                                    <p:animEffect transition="in" filter="dissolve">
                                      <p:cBhvr>
                                        <p:cTn id="22" dur="500"/>
                                        <p:tgtEl>
                                          <p:spTgt spid="9">
                                            <p:txEl>
                                              <p:pRg st="5" end="5"/>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9">
                                            <p:txEl>
                                              <p:pRg st="6" end="6"/>
                                            </p:txEl>
                                          </p:spTgt>
                                        </p:tgtEl>
                                        <p:attrNameLst>
                                          <p:attrName>style.visibility</p:attrName>
                                        </p:attrNameLst>
                                      </p:cBhvr>
                                      <p:to>
                                        <p:strVal val="visible"/>
                                      </p:to>
                                    </p:set>
                                    <p:animEffect transition="in" filter="dissolve">
                                      <p:cBhvr>
                                        <p:cTn id="25" dur="500"/>
                                        <p:tgtEl>
                                          <p:spTgt spid="9">
                                            <p:txEl>
                                              <p:pRg st="6" end="6"/>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9">
                                            <p:txEl>
                                              <p:pRg st="7" end="7"/>
                                            </p:txEl>
                                          </p:spTgt>
                                        </p:tgtEl>
                                        <p:attrNameLst>
                                          <p:attrName>style.visibility</p:attrName>
                                        </p:attrNameLst>
                                      </p:cBhvr>
                                      <p:to>
                                        <p:strVal val="visible"/>
                                      </p:to>
                                    </p:set>
                                    <p:animEffect transition="in" filter="dissolve">
                                      <p:cBhvr>
                                        <p:cTn id="28" dur="500"/>
                                        <p:tgtEl>
                                          <p:spTgt spid="9">
                                            <p:txEl>
                                              <p:pRg st="7" end="7"/>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9">
                                            <p:txEl>
                                              <p:pRg st="8" end="8"/>
                                            </p:txEl>
                                          </p:spTgt>
                                        </p:tgtEl>
                                        <p:attrNameLst>
                                          <p:attrName>style.visibility</p:attrName>
                                        </p:attrNameLst>
                                      </p:cBhvr>
                                      <p:to>
                                        <p:strVal val="visible"/>
                                      </p:to>
                                    </p:set>
                                    <p:animEffect transition="in" filter="dissolve">
                                      <p:cBhvr>
                                        <p:cTn id="31" dur="500"/>
                                        <p:tgtEl>
                                          <p:spTgt spid="9">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C44E3DE4-CE72-FE39-C92E-BCA31ABF279D}"/>
              </a:ext>
            </a:extLst>
          </p:cNvPr>
          <p:cNvSpPr>
            <a:spLocks noGrp="1" noChangeArrowheads="1"/>
          </p:cNvSpPr>
          <p:nvPr>
            <p:ph type="title"/>
          </p:nvPr>
        </p:nvSpPr>
        <p:spPr>
          <a:xfrm>
            <a:off x="0" y="8401"/>
            <a:ext cx="18288000" cy="1687049"/>
          </a:xfrm>
          <a:solidFill>
            <a:srgbClr val="CC99FF"/>
          </a:solidFill>
        </p:spPr>
        <p:txBody>
          <a:bodyPr>
            <a:normAutofit fontScale="90000"/>
          </a:bodyPr>
          <a:lstStyle/>
          <a:p>
            <a:pPr>
              <a:tabLst>
                <a:tab pos="13220700" algn="r"/>
              </a:tabLst>
            </a:pPr>
            <a:br>
              <a:rPr lang="en-GB" altLang="en-US" sz="2700" dirty="0">
                <a:ea typeface="Times New Roman" panose="02020603050405020304" pitchFamily="18" charset="0"/>
                <a:cs typeface="Arial" panose="020B0604020202020204" pitchFamily="34" charset="0"/>
              </a:rPr>
            </a:br>
            <a:r>
              <a:rPr lang="en-GB" altLang="en-US" sz="6700" b="1" dirty="0">
                <a:solidFill>
                  <a:schemeClr val="bg1"/>
                </a:solidFill>
                <a:latin typeface="+mj-lt"/>
                <a:ea typeface="Times New Roman" panose="02020603050405020304" pitchFamily="18" charset="0"/>
                <a:cs typeface="Arial"/>
              </a:rPr>
              <a:t>Value Based Health Care (VBHC) – the clinical context:</a:t>
            </a:r>
            <a:br>
              <a:rPr lang="en-GB" altLang="en-US" sz="2700" dirty="0">
                <a:latin typeface="Calibri" panose="020F0502020204030204" pitchFamily="34" charset="0"/>
                <a:ea typeface="Calibri" panose="020F0502020204030204" pitchFamily="34" charset="0"/>
                <a:cs typeface="Arial" panose="020B0604020202020204" pitchFamily="34" charset="0"/>
              </a:rPr>
            </a:br>
            <a:endParaRPr lang="en-GB" altLang="en-US" sz="2700" dirty="0"/>
          </a:p>
        </p:txBody>
      </p:sp>
      <p:pic>
        <p:nvPicPr>
          <p:cNvPr id="18436" name="Picture 2">
            <a:extLst>
              <a:ext uri="{FF2B5EF4-FFF2-40B4-BE49-F238E27FC236}">
                <a16:creationId xmlns:a16="http://schemas.microsoft.com/office/drawing/2014/main" id="{EB9BEDF1-EB29-249F-86A9-ADFD46DF8B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5588" y="8065293"/>
            <a:ext cx="12320588" cy="2221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11" descr="See the source image">
            <a:extLst>
              <a:ext uri="{FF2B5EF4-FFF2-40B4-BE49-F238E27FC236}">
                <a16:creationId xmlns:a16="http://schemas.microsoft.com/office/drawing/2014/main" id="{C7858DFB-79F5-9BEC-2F8D-40150F9341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43477" y="8699829"/>
            <a:ext cx="341947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F230517F-2283-8ED1-9AB9-57AC7B1004FD}"/>
              </a:ext>
            </a:extLst>
          </p:cNvPr>
          <p:cNvSpPr>
            <a:spLocks noGrp="1"/>
          </p:cNvSpPr>
          <p:nvPr>
            <p:ph idx="13"/>
          </p:nvPr>
        </p:nvSpPr>
        <p:spPr>
          <a:xfrm>
            <a:off x="1834784" y="1695450"/>
            <a:ext cx="14618431" cy="7530636"/>
          </a:xfrm>
        </p:spPr>
        <p:txBody>
          <a:bodyPr/>
          <a:lstStyle/>
          <a:p>
            <a:r>
              <a:rPr lang="en-GB" dirty="0">
                <a:latin typeface="+mn-lt"/>
              </a:rPr>
              <a:t>Reversible loss of sight increasing in Wales</a:t>
            </a:r>
          </a:p>
          <a:p>
            <a:r>
              <a:rPr lang="en-GB" dirty="0">
                <a:latin typeface="+mn-lt"/>
              </a:rPr>
              <a:t>Nationally – many on waiting lists for assessment and treatment</a:t>
            </a:r>
          </a:p>
          <a:p>
            <a:r>
              <a:rPr lang="en-GB" dirty="0">
                <a:latin typeface="+mn-lt"/>
              </a:rPr>
              <a:t>Workforce constraints – limited pool of skilled professionals with:</a:t>
            </a:r>
          </a:p>
          <a:p>
            <a:r>
              <a:rPr lang="en-GB" dirty="0">
                <a:latin typeface="+mn-lt"/>
              </a:rPr>
              <a:t>Increasing our potential to treat and manage eye conditions – e.g.</a:t>
            </a:r>
          </a:p>
          <a:p>
            <a:pPr lvl="3">
              <a:buFont typeface="Arial" panose="020B0604020202020204" pitchFamily="34" charset="0"/>
              <a:buChar char="•"/>
            </a:pPr>
            <a:r>
              <a:rPr lang="en-GB" sz="3200" dirty="0">
                <a:latin typeface="+mn-lt"/>
              </a:rPr>
              <a:t>Cataracts</a:t>
            </a:r>
          </a:p>
          <a:p>
            <a:pPr lvl="3">
              <a:buFont typeface="Arial" panose="020B0604020202020204" pitchFamily="34" charset="0"/>
              <a:buChar char="•"/>
            </a:pPr>
            <a:r>
              <a:rPr lang="en-GB" sz="3200" dirty="0">
                <a:latin typeface="+mn-lt"/>
              </a:rPr>
              <a:t>Wet AMD</a:t>
            </a:r>
          </a:p>
          <a:p>
            <a:pPr lvl="3">
              <a:buFont typeface="Arial" panose="020B0604020202020204" pitchFamily="34" charset="0"/>
              <a:buChar char="•"/>
            </a:pPr>
            <a:r>
              <a:rPr lang="en-GB" sz="3200" dirty="0">
                <a:latin typeface="+mn-lt"/>
              </a:rPr>
              <a:t>Glaucoma</a:t>
            </a:r>
          </a:p>
          <a:p>
            <a:r>
              <a:rPr lang="en-GB" dirty="0">
                <a:latin typeface="+mn-lt"/>
              </a:rPr>
              <a:t>A need to understand our service better from a value perspective</a:t>
            </a:r>
          </a:p>
          <a:p>
            <a:r>
              <a:rPr lang="en-GB" dirty="0">
                <a:latin typeface="+mn-lt"/>
              </a:rPr>
              <a:t>Stipulate what elements we can work on and achieve even better care and broader access and increased productivity</a:t>
            </a:r>
          </a:p>
          <a:p>
            <a:r>
              <a:rPr lang="en-GB" dirty="0">
                <a:latin typeface="+mn-lt"/>
              </a:rPr>
              <a:t>Value Team: Analysis of service by activity, referrals and cost-data</a:t>
            </a:r>
          </a:p>
          <a:p>
            <a:pPr marL="0" indent="0">
              <a:buNone/>
            </a:pPr>
            <a:endParaRPr lang="en-GB" dirty="0"/>
          </a:p>
        </p:txBody>
      </p:sp>
    </p:spTree>
  </p:cSld>
  <p:clrMapOvr>
    <a:masterClrMapping/>
  </p:clrMapOvr>
  <p:transition spd="med">
    <p:zoom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a:extLst>
              <a:ext uri="{FF2B5EF4-FFF2-40B4-BE49-F238E27FC236}">
                <a16:creationId xmlns:a16="http://schemas.microsoft.com/office/drawing/2014/main" id="{4FAFBDEB-C649-0B3C-E598-A331416AEF30}"/>
              </a:ext>
            </a:extLst>
          </p:cNvPr>
          <p:cNvSpPr>
            <a:spLocks noGrp="1" noChangeArrowheads="1"/>
          </p:cNvSpPr>
          <p:nvPr>
            <p:ph type="title"/>
          </p:nvPr>
        </p:nvSpPr>
        <p:spPr>
          <a:xfrm>
            <a:off x="0" y="0"/>
            <a:ext cx="18288000" cy="1357316"/>
          </a:xfrm>
          <a:solidFill>
            <a:srgbClr val="CC99FF"/>
          </a:solidFill>
        </p:spPr>
        <p:txBody>
          <a:bodyPr>
            <a:noAutofit/>
          </a:bodyPr>
          <a:lstStyle/>
          <a:p>
            <a:pPr algn="ctr"/>
            <a:r>
              <a:rPr lang="en-GB" altLang="en-US" sz="5400" b="1" dirty="0">
                <a:solidFill>
                  <a:schemeClr val="bg1"/>
                </a:solidFill>
              </a:rPr>
              <a:t>Creating Value, BI, clinical-evidence - “analysis of domains” </a:t>
            </a:r>
          </a:p>
        </p:txBody>
      </p:sp>
      <p:sp>
        <p:nvSpPr>
          <p:cNvPr id="15363" name="Text Placeholder 3">
            <a:extLst>
              <a:ext uri="{FF2B5EF4-FFF2-40B4-BE49-F238E27FC236}">
                <a16:creationId xmlns:a16="http://schemas.microsoft.com/office/drawing/2014/main" id="{AE256F52-3602-68DC-2CDA-3A0675E47244}"/>
              </a:ext>
            </a:extLst>
          </p:cNvPr>
          <p:cNvSpPr>
            <a:spLocks noGrp="1" noChangeArrowheads="1"/>
          </p:cNvSpPr>
          <p:nvPr>
            <p:ph type="body" idx="1"/>
          </p:nvPr>
        </p:nvSpPr>
        <p:spPr>
          <a:xfrm>
            <a:off x="0" y="919164"/>
            <a:ext cx="7025639" cy="962025"/>
          </a:xfrm>
        </p:spPr>
        <p:txBody>
          <a:bodyPr>
            <a:normAutofit/>
          </a:bodyPr>
          <a:lstStyle/>
          <a:p>
            <a:pPr algn="ctr"/>
            <a:r>
              <a:rPr lang="en-GB" altLang="en-US" sz="3000" dirty="0"/>
              <a:t>Emerging Value Opportunities in  eye care:</a:t>
            </a:r>
          </a:p>
        </p:txBody>
      </p:sp>
      <p:pic>
        <p:nvPicPr>
          <p:cNvPr id="15365" name="Content Placeholder 7">
            <a:extLst>
              <a:ext uri="{FF2B5EF4-FFF2-40B4-BE49-F238E27FC236}">
                <a16:creationId xmlns:a16="http://schemas.microsoft.com/office/drawing/2014/main" id="{2C3F9E5C-413D-DD24-A00F-9187AB600EC5}"/>
              </a:ext>
            </a:extLst>
          </p:cNvPr>
          <p:cNvPicPr>
            <a:picLocks noGrp="1" noChangeAspect="1" noChangeArrowheads="1"/>
          </p:cNvPicPr>
          <p:nvPr>
            <p:ph sz="quarter" idx="4"/>
          </p:nvPr>
        </p:nvPicPr>
        <p:blipFill>
          <a:blip r:embed="rId2" cstate="print">
            <a:extLst>
              <a:ext uri="{28A0092B-C50C-407E-A947-70E740481C1C}">
                <a14:useLocalDpi xmlns:a14="http://schemas.microsoft.com/office/drawing/2010/main" val="0"/>
              </a:ext>
            </a:extLst>
          </a:blip>
          <a:srcRect/>
          <a:stretch>
            <a:fillRect/>
          </a:stretch>
        </p:blipFill>
        <p:spPr>
          <a:xfrm>
            <a:off x="9144000" y="7490052"/>
            <a:ext cx="7015367" cy="2496435"/>
          </a:xfrm>
        </p:spPr>
      </p:pic>
      <p:pic>
        <p:nvPicPr>
          <p:cNvPr id="15366" name="Content Placeholder 3">
            <a:extLst>
              <a:ext uri="{FF2B5EF4-FFF2-40B4-BE49-F238E27FC236}">
                <a16:creationId xmlns:a16="http://schemas.microsoft.com/office/drawing/2014/main" id="{FF15BB46-F2AA-BC02-3A96-F8F5F0C77CE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4000" y="4148415"/>
            <a:ext cx="6365419" cy="3032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Content Placeholder 3">
            <a:extLst>
              <a:ext uri="{FF2B5EF4-FFF2-40B4-BE49-F238E27FC236}">
                <a16:creationId xmlns:a16="http://schemas.microsoft.com/office/drawing/2014/main" id="{04ECCB6A-0630-CC13-1BA8-6A70630704C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338240" y="1548729"/>
            <a:ext cx="5976938"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6BDF71E7-6599-9ADB-4F3A-5F9EBE3720DF}"/>
              </a:ext>
            </a:extLst>
          </p:cNvPr>
          <p:cNvSpPr/>
          <p:nvPr/>
        </p:nvSpPr>
        <p:spPr>
          <a:xfrm>
            <a:off x="487075" y="1881189"/>
            <a:ext cx="6411030" cy="7525137"/>
          </a:xfrm>
          <a:prstGeom prst="rect">
            <a:avLst/>
          </a:prstGeom>
        </p:spPr>
        <p:txBody>
          <a:bodyPr wrap="square">
            <a:spAutoFit/>
          </a:bodyPr>
          <a:lstStyle/>
          <a:p>
            <a:pPr>
              <a:defRPr/>
            </a:pPr>
            <a:r>
              <a:rPr lang="en-US" altLang="en-US" sz="2400" b="1" dirty="0"/>
              <a:t>       1. AMD </a:t>
            </a:r>
          </a:p>
          <a:p>
            <a:pPr>
              <a:defRPr/>
            </a:pPr>
            <a:r>
              <a:rPr lang="en-US" altLang="en-US" sz="2000" b="1" dirty="0"/>
              <a:t>       </a:t>
            </a:r>
            <a:r>
              <a:rPr lang="en-US" altLang="en-US" sz="2400" b="1" dirty="0"/>
              <a:t>2. Cataract surgery:</a:t>
            </a:r>
          </a:p>
          <a:p>
            <a:pPr marL="942975" lvl="1" indent="-257175">
              <a:buFont typeface="Arial" panose="020B0604020202020204" pitchFamily="34" charset="0"/>
              <a:buChar char="•"/>
              <a:defRPr/>
            </a:pPr>
            <a:r>
              <a:rPr lang="en-US" altLang="en-US" b="1" dirty="0"/>
              <a:t>Governance </a:t>
            </a:r>
          </a:p>
          <a:p>
            <a:pPr marL="942975" lvl="1" indent="-257175">
              <a:buFont typeface="Arial" panose="020B0604020202020204" pitchFamily="34" charset="0"/>
              <a:buChar char="•"/>
              <a:defRPr/>
            </a:pPr>
            <a:r>
              <a:rPr lang="en-US" altLang="en-US" b="1" dirty="0"/>
              <a:t>Commissioning</a:t>
            </a:r>
          </a:p>
          <a:p>
            <a:pPr marL="942975" lvl="1" indent="-257175">
              <a:buFont typeface="Arial" panose="020B0604020202020204" pitchFamily="34" charset="0"/>
              <a:buChar char="•"/>
              <a:defRPr/>
            </a:pPr>
            <a:r>
              <a:rPr lang="en-US" altLang="en-US" b="1" dirty="0"/>
              <a:t>Treatment offers</a:t>
            </a:r>
          </a:p>
          <a:p>
            <a:pPr marL="942975" lvl="1" indent="-257175">
              <a:buFont typeface="Arial" panose="020B0604020202020204" pitchFamily="34" charset="0"/>
              <a:buChar char="•"/>
              <a:defRPr/>
            </a:pPr>
            <a:r>
              <a:rPr lang="en-US" altLang="en-US" b="1" dirty="0"/>
              <a:t>Procurement</a:t>
            </a:r>
          </a:p>
          <a:p>
            <a:pPr marL="942975" lvl="1" indent="-257175">
              <a:buFont typeface="Arial" panose="020B0604020202020204" pitchFamily="34" charset="0"/>
              <a:buChar char="•"/>
              <a:defRPr/>
            </a:pPr>
            <a:r>
              <a:rPr lang="en-US" altLang="en-US" b="1" dirty="0"/>
              <a:t>Outcome drivers</a:t>
            </a:r>
          </a:p>
          <a:p>
            <a:pPr marL="942975" lvl="1" indent="-257175">
              <a:buFont typeface="Arial" panose="020B0604020202020204" pitchFamily="34" charset="0"/>
              <a:buChar char="•"/>
              <a:defRPr/>
            </a:pPr>
            <a:r>
              <a:rPr lang="en-US" altLang="en-US" b="1" dirty="0">
                <a:highlight>
                  <a:srgbClr val="FFFF00"/>
                </a:highlight>
              </a:rPr>
              <a:t>Potential for Innovation in community!!!</a:t>
            </a:r>
          </a:p>
          <a:p>
            <a:pPr marL="942975" lvl="1" indent="-257175">
              <a:buFont typeface="Arial" panose="020B0604020202020204" pitchFamily="34" charset="0"/>
              <a:buChar char="•"/>
              <a:defRPr/>
            </a:pPr>
            <a:endParaRPr lang="en-US" altLang="en-US" b="1" dirty="0"/>
          </a:p>
          <a:p>
            <a:pPr lvl="1">
              <a:defRPr/>
            </a:pPr>
            <a:r>
              <a:rPr lang="en-US" altLang="en-US" b="1" dirty="0"/>
              <a:t>* Theatre efficiencies</a:t>
            </a:r>
          </a:p>
          <a:p>
            <a:pPr lvl="1">
              <a:defRPr/>
            </a:pPr>
            <a:r>
              <a:rPr lang="en-US" altLang="en-US" b="1" dirty="0"/>
              <a:t>** TDABC</a:t>
            </a:r>
          </a:p>
          <a:p>
            <a:pPr lvl="1">
              <a:defRPr/>
            </a:pPr>
            <a:endParaRPr lang="en-US" altLang="en-US" b="1" dirty="0"/>
          </a:p>
          <a:p>
            <a:pPr lvl="1">
              <a:defRPr/>
            </a:pPr>
            <a:r>
              <a:rPr lang="en-US" altLang="en-US" sz="2000" b="1" dirty="0"/>
              <a:t>Opportunities identified:</a:t>
            </a:r>
          </a:p>
          <a:p>
            <a:pPr marL="942975" lvl="1" indent="-257175">
              <a:buFont typeface="Arial" panose="020B0604020202020204" pitchFamily="34" charset="0"/>
              <a:buChar char="•"/>
              <a:defRPr/>
            </a:pPr>
            <a:r>
              <a:rPr lang="en-US" altLang="en-US" b="1" dirty="0"/>
              <a:t>Cash releasing</a:t>
            </a:r>
          </a:p>
          <a:p>
            <a:pPr marL="942975" lvl="1" indent="-257175">
              <a:buFont typeface="Arial" panose="020B0604020202020204" pitchFamily="34" charset="0"/>
              <a:buChar char="•"/>
              <a:defRPr/>
            </a:pPr>
            <a:r>
              <a:rPr lang="en-US" altLang="en-US" b="1" dirty="0"/>
              <a:t>Capacity Releasing</a:t>
            </a:r>
          </a:p>
          <a:p>
            <a:pPr marL="942975" lvl="1" indent="-257175">
              <a:buFont typeface="Arial" panose="020B0604020202020204" pitchFamily="34" charset="0"/>
              <a:buChar char="•"/>
              <a:defRPr/>
            </a:pPr>
            <a:r>
              <a:rPr lang="en-US" altLang="en-US" b="1" dirty="0"/>
              <a:t>Quality Improving </a:t>
            </a:r>
          </a:p>
          <a:p>
            <a:pPr marL="942975" lvl="1" indent="-257175">
              <a:buFont typeface="Arial" panose="020B0604020202020204" pitchFamily="34" charset="0"/>
              <a:buChar char="•"/>
              <a:defRPr/>
            </a:pPr>
            <a:r>
              <a:rPr lang="en-US" altLang="en-US" b="1" dirty="0"/>
              <a:t>Short term and long-term redesign??</a:t>
            </a:r>
          </a:p>
          <a:p>
            <a:pPr lvl="1">
              <a:defRPr/>
            </a:pPr>
            <a:endParaRPr lang="en-US" altLang="en-US" b="1" dirty="0"/>
          </a:p>
          <a:p>
            <a:pPr lvl="1">
              <a:defRPr/>
            </a:pPr>
            <a:r>
              <a:rPr lang="en-US" altLang="en-US" sz="2400" b="1" dirty="0"/>
              <a:t>3. MSK (Shoulders)</a:t>
            </a:r>
          </a:p>
          <a:p>
            <a:pPr marL="942975" lvl="1" indent="-257175">
              <a:buFont typeface="Arial" panose="020B0604020202020204" pitchFamily="34" charset="0"/>
              <a:buChar char="•"/>
              <a:defRPr/>
            </a:pPr>
            <a:r>
              <a:rPr lang="en-US" altLang="en-US" b="1" dirty="0"/>
              <a:t>Do we need medical model?</a:t>
            </a:r>
          </a:p>
          <a:p>
            <a:pPr marL="942975" lvl="1" indent="-257175">
              <a:buFont typeface="Arial" panose="020B0604020202020204" pitchFamily="34" charset="0"/>
              <a:buChar char="•"/>
              <a:defRPr/>
            </a:pPr>
            <a:r>
              <a:rPr lang="en-US" altLang="en-US" b="1" dirty="0"/>
              <a:t>How to best deploy therapists?</a:t>
            </a:r>
          </a:p>
          <a:p>
            <a:pPr marL="942975" lvl="1" indent="-257175">
              <a:buFont typeface="Arial" panose="020B0604020202020204" pitchFamily="34" charset="0"/>
              <a:buChar char="•"/>
              <a:defRPr/>
            </a:pPr>
            <a:r>
              <a:rPr lang="en-US" altLang="en-US" b="1" dirty="0"/>
              <a:t>When Can we use Apps/Digital early?</a:t>
            </a:r>
          </a:p>
          <a:p>
            <a:pPr marL="942975" lvl="1" indent="-257175">
              <a:buFont typeface="Arial" panose="020B0604020202020204" pitchFamily="34" charset="0"/>
              <a:buChar char="•"/>
              <a:defRPr/>
            </a:pPr>
            <a:r>
              <a:rPr lang="en-US" altLang="en-US" b="1" dirty="0"/>
              <a:t>Using less medication and diagnostics?</a:t>
            </a:r>
          </a:p>
          <a:p>
            <a:pPr marL="942975" lvl="1" indent="-257175">
              <a:buFont typeface="Arial" panose="020B0604020202020204" pitchFamily="34" charset="0"/>
              <a:buChar char="•"/>
              <a:defRPr/>
            </a:pPr>
            <a:r>
              <a:rPr lang="en-US" altLang="en-US" b="1" dirty="0"/>
              <a:t>Making fewer referrals?</a:t>
            </a:r>
          </a:p>
          <a:p>
            <a:pPr marL="942975" lvl="1" indent="-257175">
              <a:buFont typeface="Arial" panose="020B0604020202020204" pitchFamily="34" charset="0"/>
              <a:buChar char="•"/>
              <a:defRPr/>
            </a:pPr>
            <a:r>
              <a:rPr lang="en-US" altLang="en-US" b="1" dirty="0"/>
              <a:t>Proms impact on future decisions?</a:t>
            </a:r>
          </a:p>
          <a:p>
            <a:pPr lvl="1">
              <a:defRPr/>
            </a:pPr>
            <a:endParaRPr lang="en-US" altLang="en-US" sz="1500" b="1" dirty="0">
              <a:solidFill>
                <a:srgbClr val="003366"/>
              </a:solidFill>
            </a:endParaRPr>
          </a:p>
        </p:txBody>
      </p:sp>
      <p:pic>
        <p:nvPicPr>
          <p:cNvPr id="15369" name="Picture 2" descr="See the source image">
            <a:extLst>
              <a:ext uri="{FF2B5EF4-FFF2-40B4-BE49-F238E27FC236}">
                <a16:creationId xmlns:a16="http://schemas.microsoft.com/office/drawing/2014/main" id="{A6C0182A-B24F-6A90-9955-54BEFF75C89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9338941"/>
            <a:ext cx="3073544" cy="94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110C9-1F09-4ECF-9037-026746D2C991}"/>
              </a:ext>
            </a:extLst>
          </p:cNvPr>
          <p:cNvSpPr>
            <a:spLocks noGrp="1"/>
          </p:cNvSpPr>
          <p:nvPr>
            <p:ph type="title"/>
          </p:nvPr>
        </p:nvSpPr>
        <p:spPr>
          <a:solidFill>
            <a:srgbClr val="CC99FF"/>
          </a:solidFill>
        </p:spPr>
        <p:txBody>
          <a:bodyPr>
            <a:normAutofit/>
          </a:bodyPr>
          <a:lstStyle/>
          <a:p>
            <a:pPr algn="l"/>
            <a:r>
              <a:rPr lang="en-GB" sz="6000" b="1" dirty="0" err="1">
                <a:solidFill>
                  <a:schemeClr val="bg1"/>
                </a:solidFill>
                <a:latin typeface="+mj-lt"/>
              </a:rPr>
              <a:t>Value-based</a:t>
            </a:r>
            <a:r>
              <a:rPr lang="en-GB" sz="6000" b="1" dirty="0">
                <a:solidFill>
                  <a:schemeClr val="bg1"/>
                </a:solidFill>
                <a:latin typeface="+mj-lt"/>
              </a:rPr>
              <a:t> HC Opportunities – Cataracts</a:t>
            </a:r>
          </a:p>
        </p:txBody>
      </p:sp>
      <p:sp>
        <p:nvSpPr>
          <p:cNvPr id="5" name="Content Placeholder 3">
            <a:extLst>
              <a:ext uri="{FF2B5EF4-FFF2-40B4-BE49-F238E27FC236}">
                <a16:creationId xmlns:a16="http://schemas.microsoft.com/office/drawing/2014/main" id="{BE131560-6660-7976-17AB-B68F7B3B11AE}"/>
              </a:ext>
            </a:extLst>
          </p:cNvPr>
          <p:cNvSpPr txBox="1">
            <a:spLocks/>
          </p:cNvSpPr>
          <p:nvPr/>
        </p:nvSpPr>
        <p:spPr>
          <a:xfrm>
            <a:off x="648928" y="1828800"/>
            <a:ext cx="17285111" cy="8108790"/>
          </a:xfrm>
          <a:prstGeom prst="rect">
            <a:avLst/>
          </a:prstGeom>
        </p:spPr>
        <p:txBody>
          <a:bodyPr lIns="137160" tIns="68580" rIns="137160" bIns="68580" anchor="t"/>
          <a:lstStyle>
            <a:lvl1pPr marL="457200" indent="-457200" algn="l" defTabSz="914400" rtl="0" eaLnBrk="1" latinLnBrk="0" hangingPunct="1">
              <a:lnSpc>
                <a:spcPct val="90000"/>
              </a:lnSpc>
              <a:spcBef>
                <a:spcPts val="1000"/>
              </a:spcBef>
              <a:buFontTx/>
              <a:buBlip>
                <a:blip r:embed="rId2"/>
              </a:buBlip>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Tx/>
              <a:buBlip>
                <a:blip r:embed="rId2"/>
              </a:buBlip>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rgbClr val="6E3991"/>
              </a:buClr>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1200"/>
              </a:spcAft>
            </a:pPr>
            <a:r>
              <a:rPr lang="en-GB" sz="3200" b="1" dirty="0">
                <a:latin typeface="+mn-lt"/>
                <a:ea typeface="Verdana"/>
                <a:cs typeface="Calibri"/>
              </a:rPr>
              <a:t>Analysed data for cataracts pathway (Powys-provided and commissioned services), building on previous Time Driven Activity Based Costing -work and identified the following opportunities:</a:t>
            </a:r>
          </a:p>
          <a:p>
            <a:pPr>
              <a:lnSpc>
                <a:spcPct val="100000"/>
              </a:lnSpc>
              <a:spcAft>
                <a:spcPts val="1200"/>
              </a:spcAft>
            </a:pPr>
            <a:r>
              <a:rPr lang="en-GB" sz="3200" dirty="0">
                <a:latin typeface="+mn-lt"/>
                <a:ea typeface="Verdana"/>
                <a:cs typeface="Calibri"/>
              </a:rPr>
              <a:t>One-stop shop:</a:t>
            </a:r>
          </a:p>
          <a:p>
            <a:pPr lvl="1">
              <a:lnSpc>
                <a:spcPct val="100000"/>
              </a:lnSpc>
              <a:spcAft>
                <a:spcPts val="1200"/>
              </a:spcAft>
            </a:pPr>
            <a:r>
              <a:rPr lang="en-GB" sz="3200" dirty="0">
                <a:latin typeface="+mn-lt"/>
                <a:ea typeface="Verdana"/>
                <a:cs typeface="Calibri"/>
              </a:rPr>
              <a:t> </a:t>
            </a:r>
            <a:r>
              <a:rPr lang="en-GB" sz="2800" dirty="0">
                <a:latin typeface="+mn-lt"/>
                <a:ea typeface="Verdana"/>
                <a:cs typeface="Calibri"/>
              </a:rPr>
              <a:t>assessment, biometrics and pre-op during one visit, avoiding duplication &amp; freeing capacity</a:t>
            </a:r>
          </a:p>
          <a:p>
            <a:pPr lvl="1">
              <a:lnSpc>
                <a:spcPct val="100000"/>
              </a:lnSpc>
              <a:spcAft>
                <a:spcPts val="1200"/>
              </a:spcAft>
            </a:pPr>
            <a:r>
              <a:rPr lang="en-GB" sz="2800" dirty="0">
                <a:latin typeface="+mn-lt"/>
                <a:ea typeface="Verdana"/>
                <a:cs typeface="Calibri"/>
              </a:rPr>
              <a:t> potential to treat bilateral cataracts where clinically appropriate and safe for patient to return home that day</a:t>
            </a:r>
          </a:p>
          <a:p>
            <a:pPr>
              <a:lnSpc>
                <a:spcPct val="100000"/>
              </a:lnSpc>
              <a:spcAft>
                <a:spcPts val="1200"/>
              </a:spcAft>
            </a:pPr>
            <a:r>
              <a:rPr lang="en-GB" sz="3200" dirty="0">
                <a:latin typeface="+mn-lt"/>
                <a:ea typeface="Verdana"/>
                <a:cs typeface="Calibri"/>
              </a:rPr>
              <a:t>Increasing value within Powys-managed service:</a:t>
            </a:r>
          </a:p>
          <a:p>
            <a:pPr lvl="1">
              <a:lnSpc>
                <a:spcPct val="100000"/>
              </a:lnSpc>
              <a:spcAft>
                <a:spcPts val="1200"/>
              </a:spcAft>
            </a:pPr>
            <a:r>
              <a:rPr lang="en-GB" sz="3200" dirty="0">
                <a:latin typeface="+mn-lt"/>
                <a:ea typeface="Verdana"/>
                <a:cs typeface="Calibri"/>
              </a:rPr>
              <a:t> </a:t>
            </a:r>
            <a:r>
              <a:rPr lang="en-GB" sz="2800" dirty="0">
                <a:latin typeface="+mn-lt"/>
                <a:ea typeface="Verdana"/>
                <a:cs typeface="Calibri"/>
              </a:rPr>
              <a:t>improved theatre utilisation through adjusted listing and preparation processes</a:t>
            </a:r>
          </a:p>
          <a:p>
            <a:pPr lvl="1">
              <a:lnSpc>
                <a:spcPct val="100000"/>
              </a:lnSpc>
              <a:spcAft>
                <a:spcPts val="1200"/>
              </a:spcAft>
            </a:pPr>
            <a:r>
              <a:rPr lang="en-GB" sz="2800" dirty="0">
                <a:latin typeface="+mn-lt"/>
                <a:ea typeface="Verdana"/>
                <a:cs typeface="Calibri"/>
              </a:rPr>
              <a:t> improving standardisation in theatres to avoid unnecessary variation whilst maintaining quality</a:t>
            </a:r>
          </a:p>
          <a:p>
            <a:pPr lvl="1">
              <a:lnSpc>
                <a:spcPct val="100000"/>
              </a:lnSpc>
              <a:spcAft>
                <a:spcPts val="1200"/>
              </a:spcAft>
            </a:pPr>
            <a:r>
              <a:rPr lang="en-GB" sz="2800" dirty="0">
                <a:latin typeface="+mn-lt"/>
                <a:ea typeface="Verdana"/>
                <a:cs typeface="Calibri"/>
              </a:rPr>
              <a:t> potential for repatriation through additional capacity released above</a:t>
            </a:r>
          </a:p>
          <a:p>
            <a:pPr>
              <a:lnSpc>
                <a:spcPct val="100000"/>
              </a:lnSpc>
              <a:spcAft>
                <a:spcPts val="1200"/>
              </a:spcAft>
            </a:pPr>
            <a:r>
              <a:rPr lang="en-GB" sz="3200" b="1" dirty="0">
                <a:latin typeface="+mn-lt"/>
                <a:ea typeface="Verdana"/>
                <a:cs typeface="Calibri"/>
              </a:rPr>
              <a:t>Cataract opportunities and proposed implementation plan to be considered by Exec Committee in 2023.</a:t>
            </a:r>
          </a:p>
        </p:txBody>
      </p:sp>
      <p:pic>
        <p:nvPicPr>
          <p:cNvPr id="4" name="Picture 3" descr="See the source image">
            <a:extLst>
              <a:ext uri="{FF2B5EF4-FFF2-40B4-BE49-F238E27FC236}">
                <a16:creationId xmlns:a16="http://schemas.microsoft.com/office/drawing/2014/main" id="{06B27899-4DDC-AFDF-2428-25FF5ABAB0F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00694" y="8991381"/>
            <a:ext cx="3497501" cy="1078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0305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110C9-1F09-4ECF-9037-026746D2C991}"/>
              </a:ext>
            </a:extLst>
          </p:cNvPr>
          <p:cNvSpPr>
            <a:spLocks noGrp="1"/>
          </p:cNvSpPr>
          <p:nvPr>
            <p:ph type="title"/>
          </p:nvPr>
        </p:nvSpPr>
        <p:spPr>
          <a:solidFill>
            <a:srgbClr val="CC99FF"/>
          </a:solidFill>
        </p:spPr>
        <p:txBody>
          <a:bodyPr>
            <a:normAutofit/>
          </a:bodyPr>
          <a:lstStyle/>
          <a:p>
            <a:pPr algn="l"/>
            <a:r>
              <a:rPr lang="en-GB" sz="6000" b="1" dirty="0" err="1">
                <a:solidFill>
                  <a:schemeClr val="bg1"/>
                </a:solidFill>
                <a:latin typeface="+mj-lt"/>
              </a:rPr>
              <a:t>Value-based</a:t>
            </a:r>
            <a:r>
              <a:rPr lang="en-GB" sz="6000" b="1" dirty="0">
                <a:solidFill>
                  <a:schemeClr val="bg1"/>
                </a:solidFill>
                <a:latin typeface="+mj-lt"/>
              </a:rPr>
              <a:t> HC opportunities – Wet AMD</a:t>
            </a:r>
          </a:p>
        </p:txBody>
      </p:sp>
      <p:sp>
        <p:nvSpPr>
          <p:cNvPr id="5" name="Content Placeholder 3">
            <a:extLst>
              <a:ext uri="{FF2B5EF4-FFF2-40B4-BE49-F238E27FC236}">
                <a16:creationId xmlns:a16="http://schemas.microsoft.com/office/drawing/2014/main" id="{BE131560-6660-7976-17AB-B68F7B3B11AE}"/>
              </a:ext>
            </a:extLst>
          </p:cNvPr>
          <p:cNvSpPr txBox="1">
            <a:spLocks/>
          </p:cNvSpPr>
          <p:nvPr/>
        </p:nvSpPr>
        <p:spPr>
          <a:xfrm>
            <a:off x="130630" y="1696177"/>
            <a:ext cx="18157370" cy="7727562"/>
          </a:xfrm>
          <a:prstGeom prst="rect">
            <a:avLst/>
          </a:prstGeom>
        </p:spPr>
        <p:txBody>
          <a:bodyPr lIns="137160" tIns="68580" rIns="137160" bIns="68580" anchor="t"/>
          <a:lstStyle>
            <a:lvl1pPr marL="457200" indent="-457200" algn="l" defTabSz="914400" rtl="0" eaLnBrk="1" latinLnBrk="0" hangingPunct="1">
              <a:lnSpc>
                <a:spcPct val="90000"/>
              </a:lnSpc>
              <a:spcBef>
                <a:spcPts val="1000"/>
              </a:spcBef>
              <a:buFontTx/>
              <a:buBlip>
                <a:blip r:embed="rId3"/>
              </a:buBlip>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Tx/>
              <a:buBlip>
                <a:blip r:embed="rId3"/>
              </a:buBlip>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rgbClr val="6E3991"/>
              </a:buClr>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1200"/>
              </a:spcAft>
            </a:pPr>
            <a:r>
              <a:rPr lang="en-GB" b="1" dirty="0">
                <a:latin typeface="+mn-lt"/>
                <a:ea typeface="Verdana"/>
                <a:cs typeface="Calibri"/>
              </a:rPr>
              <a:t>Analysed Wet Age Related Macular Degeneration (Wet AMD) pathway and identified opportunities including</a:t>
            </a:r>
            <a:r>
              <a:rPr lang="en-GB" dirty="0">
                <a:latin typeface="+mn-lt"/>
                <a:ea typeface="Verdana"/>
                <a:cs typeface="Calibri"/>
              </a:rPr>
              <a:t>:</a:t>
            </a:r>
          </a:p>
          <a:p>
            <a:pPr lvl="1">
              <a:lnSpc>
                <a:spcPct val="100000"/>
              </a:lnSpc>
              <a:spcAft>
                <a:spcPts val="1200"/>
              </a:spcAft>
            </a:pPr>
            <a:r>
              <a:rPr lang="en-GB" sz="2700" dirty="0">
                <a:latin typeface="+mn-lt"/>
                <a:ea typeface="Verdana"/>
              </a:rPr>
              <a:t> </a:t>
            </a:r>
            <a:r>
              <a:rPr lang="en-GB" sz="2800" dirty="0">
                <a:latin typeface="+mn-lt"/>
                <a:ea typeface="Verdana"/>
                <a:cs typeface="Calibri"/>
              </a:rPr>
              <a:t>Strengthening governance -starting, suspending and stopping treatment in line with outcomes</a:t>
            </a:r>
          </a:p>
          <a:p>
            <a:pPr lvl="1">
              <a:lnSpc>
                <a:spcPct val="100000"/>
              </a:lnSpc>
              <a:spcAft>
                <a:spcPts val="1200"/>
              </a:spcAft>
            </a:pPr>
            <a:r>
              <a:rPr lang="en-GB" sz="2800" dirty="0">
                <a:latin typeface="+mn-lt"/>
                <a:ea typeface="Verdana"/>
                <a:cs typeface="Calibri"/>
              </a:rPr>
              <a:t> Moving Powys-managed patients/supporting commissioned providers to move patients from Lucentis to Ranibizumab biosimilar (</a:t>
            </a:r>
            <a:r>
              <a:rPr lang="en-GB" sz="2800" dirty="0" err="1">
                <a:latin typeface="+mn-lt"/>
                <a:ea typeface="Verdana"/>
                <a:cs typeface="Calibri"/>
              </a:rPr>
              <a:t>Ongavia</a:t>
            </a:r>
            <a:r>
              <a:rPr lang="en-GB" sz="2800" dirty="0">
                <a:latin typeface="+mn-lt"/>
                <a:ea typeface="Verdana"/>
                <a:cs typeface="Calibri"/>
              </a:rPr>
              <a:t>) </a:t>
            </a:r>
          </a:p>
          <a:p>
            <a:pPr lvl="1">
              <a:lnSpc>
                <a:spcPct val="100000"/>
              </a:lnSpc>
              <a:spcAft>
                <a:spcPts val="1200"/>
              </a:spcAft>
            </a:pPr>
            <a:r>
              <a:rPr lang="en-GB" sz="2800" dirty="0">
                <a:latin typeface="+mn-lt"/>
                <a:ea typeface="Verdana"/>
                <a:cs typeface="Calibri"/>
              </a:rPr>
              <a:t> Using the benchmarking costs to renegotiate Long Term Agreements with higher cost providers, using the national tariff as a guideline</a:t>
            </a:r>
          </a:p>
          <a:p>
            <a:pPr lvl="1">
              <a:lnSpc>
                <a:spcPct val="100000"/>
              </a:lnSpc>
              <a:spcAft>
                <a:spcPts val="1200"/>
              </a:spcAft>
            </a:pPr>
            <a:r>
              <a:rPr lang="en-GB" sz="2800" dirty="0">
                <a:latin typeface="+mn-lt"/>
                <a:ea typeface="Verdana"/>
                <a:cs typeface="Calibri"/>
              </a:rPr>
              <a:t> Provide more in Powys:  repatriating services in the medium and long-term</a:t>
            </a:r>
          </a:p>
          <a:p>
            <a:pPr lvl="1">
              <a:lnSpc>
                <a:spcPct val="100000"/>
              </a:lnSpc>
              <a:spcAft>
                <a:spcPts val="1200"/>
              </a:spcAft>
            </a:pPr>
            <a:r>
              <a:rPr lang="en-GB" sz="2800" dirty="0">
                <a:latin typeface="+mn-lt"/>
                <a:ea typeface="Verdana"/>
                <a:cs typeface="Calibri"/>
              </a:rPr>
              <a:t> Improving outcome collection in line with recommended standards in order to help plan services maintain highest standards through better knowledge of outcome/data</a:t>
            </a:r>
          </a:p>
          <a:p>
            <a:pPr lvl="1">
              <a:lnSpc>
                <a:spcPct val="100000"/>
              </a:lnSpc>
              <a:spcAft>
                <a:spcPts val="1200"/>
              </a:spcAft>
            </a:pPr>
            <a:r>
              <a:rPr lang="en-GB" sz="2800" b="1" dirty="0">
                <a:highlight>
                  <a:srgbClr val="FFFF00"/>
                </a:highlight>
                <a:latin typeface="+mn-lt"/>
                <a:ea typeface="Verdana"/>
                <a:cs typeface="Calibri"/>
              </a:rPr>
              <a:t>Explore opportunities to collect outcome data including assessment of visual acuity using innovative digital solutions.</a:t>
            </a:r>
          </a:p>
          <a:p>
            <a:pPr>
              <a:lnSpc>
                <a:spcPct val="100000"/>
              </a:lnSpc>
              <a:spcAft>
                <a:spcPts val="1200"/>
              </a:spcAft>
            </a:pPr>
            <a:r>
              <a:rPr lang="en-GB" b="1" dirty="0">
                <a:latin typeface="+mn-lt"/>
                <a:ea typeface="Verdana"/>
                <a:cs typeface="Calibri"/>
              </a:rPr>
              <a:t>Exec Committee has approved the implementation of the opportunities identified through a phased work plan (which will be supported by educational events and engagement in other quality initiatives).</a:t>
            </a:r>
          </a:p>
        </p:txBody>
      </p:sp>
      <p:pic>
        <p:nvPicPr>
          <p:cNvPr id="3" name="Picture 2" descr="See the source image">
            <a:extLst>
              <a:ext uri="{FF2B5EF4-FFF2-40B4-BE49-F238E27FC236}">
                <a16:creationId xmlns:a16="http://schemas.microsoft.com/office/drawing/2014/main" id="{5DC6C292-70DD-6CCC-B2A9-69FBDB48B9C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92665" y="8967537"/>
            <a:ext cx="370553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0352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11269868" y="763066"/>
            <a:ext cx="7018132" cy="7024410"/>
          </a:xfrm>
          <a:prstGeom prst="rect">
            <a:avLst/>
          </a:prstGeom>
        </p:spPr>
      </p:pic>
      <p:sp>
        <p:nvSpPr>
          <p:cNvPr id="3" name="TextBox 3"/>
          <p:cNvSpPr txBox="1"/>
          <p:nvPr/>
        </p:nvSpPr>
        <p:spPr>
          <a:xfrm>
            <a:off x="1166550" y="2653088"/>
            <a:ext cx="9818773" cy="5668218"/>
          </a:xfrm>
          <a:prstGeom prst="rect">
            <a:avLst/>
          </a:prstGeom>
        </p:spPr>
        <p:txBody>
          <a:bodyPr lIns="0" tIns="0" rIns="0" bIns="0" rtlCol="0" anchor="t">
            <a:spAutoFit/>
          </a:bodyPr>
          <a:lstStyle/>
          <a:p>
            <a:pPr algn="ctr">
              <a:lnSpc>
                <a:spcPts val="3376"/>
              </a:lnSpc>
              <a:spcBef>
                <a:spcPct val="0"/>
              </a:spcBef>
            </a:pPr>
            <a:r>
              <a:rPr lang="en-US" sz="3200" dirty="0">
                <a:solidFill>
                  <a:srgbClr val="000000"/>
                </a:solidFill>
              </a:rPr>
              <a:t>Develop our reputation and raise our profile to become a leader in rural health and care research,  testing the application of innovations in a rural context </a:t>
            </a:r>
          </a:p>
          <a:p>
            <a:pPr algn="ctr">
              <a:lnSpc>
                <a:spcPts val="3376"/>
              </a:lnSpc>
              <a:spcBef>
                <a:spcPct val="0"/>
              </a:spcBef>
            </a:pPr>
            <a:endParaRPr lang="en-US" sz="3200" dirty="0">
              <a:solidFill>
                <a:srgbClr val="000000"/>
              </a:solidFill>
            </a:endParaRPr>
          </a:p>
          <a:p>
            <a:pPr algn="ctr">
              <a:lnSpc>
                <a:spcPts val="3376"/>
              </a:lnSpc>
              <a:spcBef>
                <a:spcPct val="0"/>
              </a:spcBef>
            </a:pPr>
            <a:r>
              <a:rPr lang="en-US" sz="3200" dirty="0">
                <a:solidFill>
                  <a:srgbClr val="000000"/>
                </a:solidFill>
              </a:rPr>
              <a:t>Focus our efforts to make the biggest difference for the people of Powys creating an environment that fosters research and puts it into practice, testing new innovations and supporting the use of evidence in decision making.</a:t>
            </a:r>
          </a:p>
          <a:p>
            <a:pPr algn="ctr">
              <a:lnSpc>
                <a:spcPts val="3376"/>
              </a:lnSpc>
              <a:spcBef>
                <a:spcPct val="0"/>
              </a:spcBef>
            </a:pPr>
            <a:endParaRPr lang="en-US" sz="3200" dirty="0">
              <a:solidFill>
                <a:srgbClr val="000000"/>
              </a:solidFill>
            </a:endParaRPr>
          </a:p>
          <a:p>
            <a:pPr algn="ctr">
              <a:lnSpc>
                <a:spcPts val="3376"/>
              </a:lnSpc>
              <a:spcBef>
                <a:spcPct val="0"/>
              </a:spcBef>
            </a:pPr>
            <a:r>
              <a:rPr lang="en-US" sz="3200" dirty="0">
                <a:solidFill>
                  <a:srgbClr val="000000"/>
                </a:solidFill>
              </a:rPr>
              <a:t>Maximise opportunities to build research activity and capacity, to ensure delivery of evidence-based health care and to contribute to developing the evidence base where evidence is limited</a:t>
            </a:r>
          </a:p>
        </p:txBody>
      </p:sp>
      <p:sp>
        <p:nvSpPr>
          <p:cNvPr id="4" name="TextBox 4"/>
          <p:cNvSpPr txBox="1"/>
          <p:nvPr/>
        </p:nvSpPr>
        <p:spPr>
          <a:xfrm>
            <a:off x="1468814" y="1000125"/>
            <a:ext cx="9214247" cy="986952"/>
          </a:xfrm>
          <a:prstGeom prst="rect">
            <a:avLst/>
          </a:prstGeom>
        </p:spPr>
        <p:txBody>
          <a:bodyPr lIns="0" tIns="0" rIns="0" bIns="0" rtlCol="0" anchor="t">
            <a:spAutoFit/>
          </a:bodyPr>
          <a:lstStyle/>
          <a:p>
            <a:pPr algn="ctr">
              <a:lnSpc>
                <a:spcPts val="7865"/>
              </a:lnSpc>
              <a:spcBef>
                <a:spcPct val="0"/>
              </a:spcBef>
            </a:pPr>
            <a:r>
              <a:rPr lang="en-US" sz="6000" dirty="0">
                <a:solidFill>
                  <a:srgbClr val="000000"/>
                </a:solidFill>
                <a:latin typeface="+mj-lt"/>
              </a:rPr>
              <a:t>Powys, Better Together</a:t>
            </a:r>
          </a:p>
        </p:txBody>
      </p:sp>
      <p:pic>
        <p:nvPicPr>
          <p:cNvPr id="8" name="Picture 8"/>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4971535">
            <a:off x="-9129539" y="4339813"/>
            <a:ext cx="13368801" cy="10865189"/>
          </a:xfrm>
          <a:prstGeom prst="rect">
            <a:avLst/>
          </a:prstGeom>
        </p:spPr>
      </p:pic>
      <p:grpSp>
        <p:nvGrpSpPr>
          <p:cNvPr id="9" name="Group 8">
            <a:extLst>
              <a:ext uri="{FF2B5EF4-FFF2-40B4-BE49-F238E27FC236}">
                <a16:creationId xmlns:a16="http://schemas.microsoft.com/office/drawing/2014/main" id="{CDDC747E-614D-08F9-5B65-B52604C7062A}"/>
              </a:ext>
            </a:extLst>
          </p:cNvPr>
          <p:cNvGrpSpPr/>
          <p:nvPr/>
        </p:nvGrpSpPr>
        <p:grpSpPr>
          <a:xfrm>
            <a:off x="7371730" y="8855136"/>
            <a:ext cx="10916270" cy="1431864"/>
            <a:chOff x="4279122" y="479303"/>
            <a:chExt cx="10916270" cy="1431864"/>
          </a:xfrm>
        </p:grpSpPr>
        <p:pic>
          <p:nvPicPr>
            <p:cNvPr id="10" name="Picture 3">
              <a:extLst>
                <a:ext uri="{FF2B5EF4-FFF2-40B4-BE49-F238E27FC236}">
                  <a16:creationId xmlns:a16="http://schemas.microsoft.com/office/drawing/2014/main" id="{ADD23CC2-D3C2-EEA8-50FB-9E96F8862D68}"/>
                </a:ext>
              </a:extLst>
            </p:cNvPr>
            <p:cNvPicPr>
              <a:picLocks noChangeAspect="1"/>
            </p:cNvPicPr>
            <p:nvPr/>
          </p:nvPicPr>
          <p:blipFill>
            <a:blip r:embed="rId5"/>
            <a:srcRect l="8577" t="24839" r="7566" b="21087"/>
            <a:stretch>
              <a:fillRect/>
            </a:stretch>
          </p:blipFill>
          <p:spPr>
            <a:xfrm>
              <a:off x="11676293" y="657036"/>
              <a:ext cx="3519099" cy="1057464"/>
            </a:xfrm>
            <a:prstGeom prst="rect">
              <a:avLst/>
            </a:prstGeom>
          </p:spPr>
        </p:pic>
        <p:pic>
          <p:nvPicPr>
            <p:cNvPr id="11" name="Picture 4">
              <a:extLst>
                <a:ext uri="{FF2B5EF4-FFF2-40B4-BE49-F238E27FC236}">
                  <a16:creationId xmlns:a16="http://schemas.microsoft.com/office/drawing/2014/main" id="{2D553F35-B980-CB32-15AB-2D146A6DAACD}"/>
                </a:ext>
              </a:extLst>
            </p:cNvPr>
            <p:cNvPicPr>
              <a:picLocks noChangeAspect="1"/>
            </p:cNvPicPr>
            <p:nvPr/>
          </p:nvPicPr>
          <p:blipFill>
            <a:blip r:embed="rId6"/>
            <a:srcRect/>
            <a:stretch>
              <a:fillRect/>
            </a:stretch>
          </p:blipFill>
          <p:spPr>
            <a:xfrm>
              <a:off x="4279122" y="624973"/>
              <a:ext cx="2722444" cy="1286194"/>
            </a:xfrm>
            <a:prstGeom prst="rect">
              <a:avLst/>
            </a:prstGeom>
          </p:spPr>
        </p:pic>
        <p:pic>
          <p:nvPicPr>
            <p:cNvPr id="12" name="Picture 5">
              <a:extLst>
                <a:ext uri="{FF2B5EF4-FFF2-40B4-BE49-F238E27FC236}">
                  <a16:creationId xmlns:a16="http://schemas.microsoft.com/office/drawing/2014/main" id="{898AFB91-1D5E-4F67-DAA4-D34EF34FFF15}"/>
                </a:ext>
              </a:extLst>
            </p:cNvPr>
            <p:cNvPicPr>
              <a:picLocks noChangeAspect="1"/>
            </p:cNvPicPr>
            <p:nvPr/>
          </p:nvPicPr>
          <p:blipFill>
            <a:blip r:embed="rId7"/>
            <a:srcRect/>
            <a:stretch>
              <a:fillRect/>
            </a:stretch>
          </p:blipFill>
          <p:spPr>
            <a:xfrm>
              <a:off x="7258741" y="479303"/>
              <a:ext cx="4160377" cy="1431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childTnLst>
                          </p:cTn>
                        </p:par>
                        <p:par>
                          <p:cTn id="8" fill="hold">
                            <p:stCondLst>
                              <p:cond delay="1000"/>
                            </p:stCondLst>
                            <p:childTnLst>
                              <p:par>
                                <p:cTn id="9" presetID="10" presetClass="entr" presetSubtype="0" fill="hold" grpId="0" nodeType="afterEffect">
                                  <p:stCondLst>
                                    <p:cond delay="25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Image result for Cardiff Met logo. Size: 268 x 165. Source: drakeav.com">
            <a:extLst>
              <a:ext uri="{FF2B5EF4-FFF2-40B4-BE49-F238E27FC236}">
                <a16:creationId xmlns:a16="http://schemas.microsoft.com/office/drawing/2014/main" id="{DAE2A7F1-008C-5C81-B32F-B8F94FC820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4946" y="1408353"/>
            <a:ext cx="1214439"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Trinity St David logo">
            <a:extLst>
              <a:ext uri="{FF2B5EF4-FFF2-40B4-BE49-F238E27FC236}">
                <a16:creationId xmlns:a16="http://schemas.microsoft.com/office/drawing/2014/main" id="{6AC073E0-EC76-9D4E-F89F-8C3D3306E3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4797" y="3718884"/>
            <a:ext cx="1491106"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E22CDDBF-4189-14DD-75E9-E76B5B7217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2481" y="9143687"/>
            <a:ext cx="827005" cy="93461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6B659E25-13CE-86F0-B281-C7AC139B2D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40428" y="4922873"/>
            <a:ext cx="929091"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See the source image">
            <a:extLst>
              <a:ext uri="{FF2B5EF4-FFF2-40B4-BE49-F238E27FC236}">
                <a16:creationId xmlns:a16="http://schemas.microsoft.com/office/drawing/2014/main" id="{A115A6A7-EF90-8256-D399-8606E34D5025}"/>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5908" b="26634"/>
          <a:stretch/>
        </p:blipFill>
        <p:spPr bwMode="auto">
          <a:xfrm>
            <a:off x="7939861" y="4780729"/>
            <a:ext cx="2365158"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a:extLst>
              <a:ext uri="{FF2B5EF4-FFF2-40B4-BE49-F238E27FC236}">
                <a16:creationId xmlns:a16="http://schemas.microsoft.com/office/drawing/2014/main" id="{D75FE71D-C956-47D6-426A-9061043876F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59440" y="5889885"/>
            <a:ext cx="1169121"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a:extLst>
              <a:ext uri="{FF2B5EF4-FFF2-40B4-BE49-F238E27FC236}">
                <a16:creationId xmlns:a16="http://schemas.microsoft.com/office/drawing/2014/main" id="{8173CAD8-5685-6703-D60D-CCA11DB7B886}"/>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37425" b="35829"/>
          <a:stretch/>
        </p:blipFill>
        <p:spPr bwMode="auto">
          <a:xfrm>
            <a:off x="7441287" y="9221418"/>
            <a:ext cx="3405427"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Image result for Manchester University Logo. Size: 145 x 165. Source: freebiesupply.com">
            <a:extLst>
              <a:ext uri="{FF2B5EF4-FFF2-40B4-BE49-F238E27FC236}">
                <a16:creationId xmlns:a16="http://schemas.microsoft.com/office/drawing/2014/main" id="{DD146616-0649-92DF-6258-8460E34176F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15473" y="8110907"/>
            <a:ext cx="657055"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descr="See the source image">
            <a:extLst>
              <a:ext uri="{FF2B5EF4-FFF2-40B4-BE49-F238E27FC236}">
                <a16:creationId xmlns:a16="http://schemas.microsoft.com/office/drawing/2014/main" id="{F604D985-36BB-304C-20D4-8EE2F6D44D0C}"/>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23757" b="26377"/>
          <a:stretch/>
        </p:blipFill>
        <p:spPr bwMode="auto">
          <a:xfrm>
            <a:off x="5640435" y="7237192"/>
            <a:ext cx="2729077" cy="52679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36">
            <a:extLst>
              <a:ext uri="{FF2B5EF4-FFF2-40B4-BE49-F238E27FC236}">
                <a16:creationId xmlns:a16="http://schemas.microsoft.com/office/drawing/2014/main" id="{8C72F1F9-1FB3-29F8-58D9-551E2942C3C5}"/>
              </a:ext>
            </a:extLst>
          </p:cNvPr>
          <p:cNvSpPr>
            <a:spLocks noChangeAspect="1" noChangeArrowheads="1"/>
          </p:cNvSpPr>
          <p:nvPr/>
        </p:nvSpPr>
        <p:spPr bwMode="auto">
          <a:xfrm>
            <a:off x="11514786" y="3500021"/>
            <a:ext cx="747692" cy="7476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53413" tIns="26707" rIns="53413" bIns="26707" numCol="1" anchor="t" anchorCtr="0" compatLnSpc="1">
            <a:prstTxWarp prst="textNoShape">
              <a:avLst/>
            </a:prstTxWarp>
          </a:bodyPr>
          <a:lstStyle/>
          <a:p>
            <a:endParaRPr lang="en-GB" sz="1052"/>
          </a:p>
        </p:txBody>
      </p:sp>
      <p:sp>
        <p:nvSpPr>
          <p:cNvPr id="5" name="AutoShape 38">
            <a:extLst>
              <a:ext uri="{FF2B5EF4-FFF2-40B4-BE49-F238E27FC236}">
                <a16:creationId xmlns:a16="http://schemas.microsoft.com/office/drawing/2014/main" id="{98F32435-6C8A-FF67-D40F-2684FEBD3A14}"/>
              </a:ext>
            </a:extLst>
          </p:cNvPr>
          <p:cNvSpPr>
            <a:spLocks noChangeAspect="1" noChangeArrowheads="1"/>
          </p:cNvSpPr>
          <p:nvPr/>
        </p:nvSpPr>
        <p:spPr bwMode="auto">
          <a:xfrm>
            <a:off x="11662481" y="3647718"/>
            <a:ext cx="747692" cy="7476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53413" tIns="26707" rIns="53413" bIns="26707" numCol="1" anchor="t" anchorCtr="0" compatLnSpc="1">
            <a:prstTxWarp prst="textNoShape">
              <a:avLst/>
            </a:prstTxWarp>
          </a:bodyPr>
          <a:lstStyle/>
          <a:p>
            <a:endParaRPr lang="en-GB" sz="1052"/>
          </a:p>
        </p:txBody>
      </p:sp>
      <p:sp>
        <p:nvSpPr>
          <p:cNvPr id="6" name="AutoShape 40">
            <a:extLst>
              <a:ext uri="{FF2B5EF4-FFF2-40B4-BE49-F238E27FC236}">
                <a16:creationId xmlns:a16="http://schemas.microsoft.com/office/drawing/2014/main" id="{266670D4-58BE-F80E-AB6D-67730ABB3E23}"/>
              </a:ext>
            </a:extLst>
          </p:cNvPr>
          <p:cNvSpPr>
            <a:spLocks noChangeAspect="1" noChangeArrowheads="1"/>
          </p:cNvSpPr>
          <p:nvPr/>
        </p:nvSpPr>
        <p:spPr bwMode="auto">
          <a:xfrm>
            <a:off x="11662479" y="3647718"/>
            <a:ext cx="747692" cy="7476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53413" tIns="26707" rIns="53413" bIns="26707" numCol="1" anchor="t" anchorCtr="0" compatLnSpc="1">
            <a:prstTxWarp prst="textNoShape">
              <a:avLst/>
            </a:prstTxWarp>
          </a:bodyPr>
          <a:lstStyle/>
          <a:p>
            <a:endParaRPr lang="en-GB" sz="1052"/>
          </a:p>
        </p:txBody>
      </p:sp>
      <p:pic>
        <p:nvPicPr>
          <p:cNvPr id="1066" name="Picture 42" descr="See the source image">
            <a:extLst>
              <a:ext uri="{FF2B5EF4-FFF2-40B4-BE49-F238E27FC236}">
                <a16:creationId xmlns:a16="http://schemas.microsoft.com/office/drawing/2014/main" id="{9C1F28D2-C43D-9733-B9D1-683A1819B10D}"/>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631333" y="7000396"/>
            <a:ext cx="1025335" cy="74769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7EEF9813-A23D-556C-B8F4-8DD3AC79E8DF}"/>
              </a:ext>
            </a:extLst>
          </p:cNvPr>
          <p:cNvPicPr>
            <a:picLocks noChangeAspect="1"/>
          </p:cNvPicPr>
          <p:nvPr/>
        </p:nvPicPr>
        <p:blipFill>
          <a:blip r:embed="rId12"/>
          <a:stretch>
            <a:fillRect/>
          </a:stretch>
        </p:blipFill>
        <p:spPr>
          <a:xfrm>
            <a:off x="6386103" y="2608553"/>
            <a:ext cx="1237742" cy="747692"/>
          </a:xfrm>
          <a:prstGeom prst="rect">
            <a:avLst/>
          </a:prstGeom>
        </p:spPr>
      </p:pic>
      <p:pic>
        <p:nvPicPr>
          <p:cNvPr id="1076" name="Picture 52" descr="See the source image">
            <a:extLst>
              <a:ext uri="{FF2B5EF4-FFF2-40B4-BE49-F238E27FC236}">
                <a16:creationId xmlns:a16="http://schemas.microsoft.com/office/drawing/2014/main" id="{D1866BCD-3FB8-83C7-6E60-26FEE75B0D63}"/>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0041972" y="5900472"/>
            <a:ext cx="2405077"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78" name="Picture 54" descr="See the source image">
            <a:extLst>
              <a:ext uri="{FF2B5EF4-FFF2-40B4-BE49-F238E27FC236}">
                <a16:creationId xmlns:a16="http://schemas.microsoft.com/office/drawing/2014/main" id="{86318781-F277-C848-19A9-163F117F46E8}"/>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t="26273" b="26268"/>
          <a:stretch/>
        </p:blipFill>
        <p:spPr bwMode="auto">
          <a:xfrm>
            <a:off x="5587069" y="6080033"/>
            <a:ext cx="2835810"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80" name="Picture 56" descr="See the source image">
            <a:extLst>
              <a:ext uri="{FF2B5EF4-FFF2-40B4-BE49-F238E27FC236}">
                <a16:creationId xmlns:a16="http://schemas.microsoft.com/office/drawing/2014/main" id="{3E7A66B2-AAC3-500A-6FFD-78FA2C7FF8D8}"/>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t="31650" r="13750" b="31653"/>
          <a:stretch/>
        </p:blipFill>
        <p:spPr bwMode="auto">
          <a:xfrm>
            <a:off x="5722110" y="8173451"/>
            <a:ext cx="2565727" cy="74769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1B42E708-6D9F-28F7-C3F1-801AE5808FDE}"/>
              </a:ext>
            </a:extLst>
          </p:cNvPr>
          <p:cNvPicPr>
            <a:picLocks noChangeAspect="1"/>
          </p:cNvPicPr>
          <p:nvPr/>
        </p:nvPicPr>
        <p:blipFill>
          <a:blip r:embed="rId16"/>
          <a:stretch>
            <a:fillRect/>
          </a:stretch>
        </p:blipFill>
        <p:spPr>
          <a:xfrm>
            <a:off x="5876820" y="3765713"/>
            <a:ext cx="2256307" cy="747692"/>
          </a:xfrm>
          <a:prstGeom prst="rect">
            <a:avLst/>
          </a:prstGeom>
        </p:spPr>
      </p:pic>
      <p:pic>
        <p:nvPicPr>
          <p:cNvPr id="1086" name="Picture 62" descr="See the source image">
            <a:extLst>
              <a:ext uri="{FF2B5EF4-FFF2-40B4-BE49-F238E27FC236}">
                <a16:creationId xmlns:a16="http://schemas.microsoft.com/office/drawing/2014/main" id="{0B1493FB-242D-8192-5417-55FA49A5A9A4}"/>
              </a:ext>
            </a:extLst>
          </p:cNvPr>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r="9938"/>
          <a:stretch/>
        </p:blipFill>
        <p:spPr bwMode="auto">
          <a:xfrm>
            <a:off x="9892813" y="7040609"/>
            <a:ext cx="2703396" cy="74769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2760927B-AB32-EB17-F02D-EDC64EDE01FF}"/>
              </a:ext>
            </a:extLst>
          </p:cNvPr>
          <p:cNvPicPr>
            <a:picLocks noChangeAspect="1"/>
          </p:cNvPicPr>
          <p:nvPr/>
        </p:nvPicPr>
        <p:blipFill>
          <a:blip r:embed="rId18"/>
          <a:stretch>
            <a:fillRect/>
          </a:stretch>
        </p:blipFill>
        <p:spPr>
          <a:xfrm>
            <a:off x="10699537" y="4760335"/>
            <a:ext cx="1089948" cy="747692"/>
          </a:xfrm>
          <a:prstGeom prst="rect">
            <a:avLst/>
          </a:prstGeom>
        </p:spPr>
      </p:pic>
      <p:pic>
        <p:nvPicPr>
          <p:cNvPr id="27" name="Picture 26">
            <a:extLst>
              <a:ext uri="{FF2B5EF4-FFF2-40B4-BE49-F238E27FC236}">
                <a16:creationId xmlns:a16="http://schemas.microsoft.com/office/drawing/2014/main" id="{1F25522D-877B-8C7E-F11B-74838F6BB7FE}"/>
              </a:ext>
            </a:extLst>
          </p:cNvPr>
          <p:cNvPicPr>
            <a:picLocks noChangeAspect="1"/>
          </p:cNvPicPr>
          <p:nvPr/>
        </p:nvPicPr>
        <p:blipFill rotWithShape="1">
          <a:blip r:embed="rId19"/>
          <a:srcRect l="5343" t="10815" b="4524"/>
          <a:stretch/>
        </p:blipFill>
        <p:spPr>
          <a:xfrm>
            <a:off x="6258818" y="9330610"/>
            <a:ext cx="1492311" cy="747692"/>
          </a:xfrm>
          <a:prstGeom prst="rect">
            <a:avLst/>
          </a:prstGeom>
        </p:spPr>
      </p:pic>
      <p:pic>
        <p:nvPicPr>
          <p:cNvPr id="7" name="Picture 14" descr="Image result for Cardiff Uni Logo. Size: 175 x 169. Source: logos-download.com">
            <a:extLst>
              <a:ext uri="{FF2B5EF4-FFF2-40B4-BE49-F238E27FC236}">
                <a16:creationId xmlns:a16="http://schemas.microsoft.com/office/drawing/2014/main" id="{71A86750-A492-773F-3315-86DBCAAEA71C}"/>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998985" y="1462496"/>
            <a:ext cx="774235" cy="74769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8" descr="See the source image">
            <a:extLst>
              <a:ext uri="{FF2B5EF4-FFF2-40B4-BE49-F238E27FC236}">
                <a16:creationId xmlns:a16="http://schemas.microsoft.com/office/drawing/2014/main" id="{B765B47C-7C75-36AE-3101-9658C50294D5}"/>
              </a:ext>
            </a:extLst>
          </p:cNvPr>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24065" b="23955"/>
          <a:stretch/>
        </p:blipFill>
        <p:spPr bwMode="auto">
          <a:xfrm>
            <a:off x="9972166" y="8180747"/>
            <a:ext cx="2442108" cy="74769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4" descr="Image result for Digital Health &amp; Care Innovation Scotland Logo. Size: 149 x 100. Source: ukhealthcarepavilion.com">
            <a:extLst>
              <a:ext uri="{FF2B5EF4-FFF2-40B4-BE49-F238E27FC236}">
                <a16:creationId xmlns:a16="http://schemas.microsoft.com/office/drawing/2014/main" id="{39B287AB-77FC-3A1B-8390-C3DD3C362921}"/>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1148416" y="1407623"/>
            <a:ext cx="1114062"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801F9B69-C0FF-010C-8255-AD69FBE18AC5}"/>
              </a:ext>
            </a:extLst>
          </p:cNvPr>
          <p:cNvPicPr>
            <a:picLocks noChangeAspect="1"/>
          </p:cNvPicPr>
          <p:nvPr/>
        </p:nvPicPr>
        <p:blipFill>
          <a:blip r:embed="rId23"/>
          <a:stretch>
            <a:fillRect/>
          </a:stretch>
        </p:blipFill>
        <p:spPr>
          <a:xfrm>
            <a:off x="9936049" y="3687898"/>
            <a:ext cx="2616923" cy="679992"/>
          </a:xfrm>
          <a:prstGeom prst="rect">
            <a:avLst/>
          </a:prstGeom>
        </p:spPr>
      </p:pic>
      <p:pic>
        <p:nvPicPr>
          <p:cNvPr id="12" name="Picture 11">
            <a:extLst>
              <a:ext uri="{FF2B5EF4-FFF2-40B4-BE49-F238E27FC236}">
                <a16:creationId xmlns:a16="http://schemas.microsoft.com/office/drawing/2014/main" id="{0BA0C820-95FA-B7B3-0709-54727DD8A1A5}"/>
              </a:ext>
            </a:extLst>
          </p:cNvPr>
          <p:cNvPicPr>
            <a:picLocks noChangeAspect="1"/>
          </p:cNvPicPr>
          <p:nvPr/>
        </p:nvPicPr>
        <p:blipFill>
          <a:blip r:embed="rId24"/>
          <a:stretch>
            <a:fillRect/>
          </a:stretch>
        </p:blipFill>
        <p:spPr>
          <a:xfrm>
            <a:off x="10680408" y="2547761"/>
            <a:ext cx="1128205" cy="747692"/>
          </a:xfrm>
          <a:prstGeom prst="rect">
            <a:avLst/>
          </a:prstGeom>
        </p:spPr>
      </p:pic>
      <p:grpSp>
        <p:nvGrpSpPr>
          <p:cNvPr id="2" name="Group 1">
            <a:extLst>
              <a:ext uri="{FF2B5EF4-FFF2-40B4-BE49-F238E27FC236}">
                <a16:creationId xmlns:a16="http://schemas.microsoft.com/office/drawing/2014/main" id="{9B1A0536-A776-26C9-EE4D-00AE1E9F3B6F}"/>
              </a:ext>
            </a:extLst>
          </p:cNvPr>
          <p:cNvGrpSpPr/>
          <p:nvPr/>
        </p:nvGrpSpPr>
        <p:grpSpPr>
          <a:xfrm>
            <a:off x="7900390" y="2309891"/>
            <a:ext cx="2804029" cy="996154"/>
            <a:chOff x="2231450" y="2224339"/>
            <a:chExt cx="2700176" cy="959259"/>
          </a:xfrm>
        </p:grpSpPr>
        <p:pic>
          <p:nvPicPr>
            <p:cNvPr id="1084" name="Picture 60" descr="See the source image">
              <a:extLst>
                <a:ext uri="{FF2B5EF4-FFF2-40B4-BE49-F238E27FC236}">
                  <a16:creationId xmlns:a16="http://schemas.microsoft.com/office/drawing/2014/main" id="{C3ABC153-9AAA-86E6-A435-C54E2FFAC550}"/>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231450" y="2463598"/>
              <a:ext cx="2395100" cy="72000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7926F490-5DA9-D8A0-FDA1-07962590B6C8}"/>
                </a:ext>
              </a:extLst>
            </p:cNvPr>
            <p:cNvSpPr/>
            <p:nvPr/>
          </p:nvSpPr>
          <p:spPr>
            <a:xfrm>
              <a:off x="4456259" y="2369739"/>
              <a:ext cx="180000" cy="2534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9"/>
            </a:p>
          </p:txBody>
        </p:sp>
        <p:sp>
          <p:nvSpPr>
            <p:cNvPr id="18" name="Rectangle 17">
              <a:extLst>
                <a:ext uri="{FF2B5EF4-FFF2-40B4-BE49-F238E27FC236}">
                  <a16:creationId xmlns:a16="http://schemas.microsoft.com/office/drawing/2014/main" id="{3B4F7FE3-88D9-A3DB-940E-48795E2A90B4}"/>
                </a:ext>
              </a:extLst>
            </p:cNvPr>
            <p:cNvSpPr/>
            <p:nvPr/>
          </p:nvSpPr>
          <p:spPr>
            <a:xfrm>
              <a:off x="4309090" y="2224339"/>
              <a:ext cx="622536" cy="1246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9"/>
            </a:p>
          </p:txBody>
        </p:sp>
      </p:grpSp>
      <p:pic>
        <p:nvPicPr>
          <p:cNvPr id="1026" name="Picture 2" descr="See the source image">
            <a:extLst>
              <a:ext uri="{FF2B5EF4-FFF2-40B4-BE49-F238E27FC236}">
                <a16:creationId xmlns:a16="http://schemas.microsoft.com/office/drawing/2014/main" id="{DCC10EF0-B6B9-8668-7CD9-6A0DE94BAAA5}"/>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10442145" y="351173"/>
            <a:ext cx="1711727"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ee the source image">
            <a:extLst>
              <a:ext uri="{FF2B5EF4-FFF2-40B4-BE49-F238E27FC236}">
                <a16:creationId xmlns:a16="http://schemas.microsoft.com/office/drawing/2014/main" id="{BD3A5F6E-5791-B329-55A3-C967179BEA8E}"/>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8458782" y="313627"/>
            <a:ext cx="1163137" cy="74769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4E23B9E-F036-1CCE-0974-EECFFBB1690F}"/>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741851" y="316438"/>
            <a:ext cx="2125020" cy="74769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white circle with a circle in the middle&#10;&#10;Description automatically generated">
            <a:extLst>
              <a:ext uri="{FF2B5EF4-FFF2-40B4-BE49-F238E27FC236}">
                <a16:creationId xmlns:a16="http://schemas.microsoft.com/office/drawing/2014/main" id="{88303D78-F809-708C-BC4F-FA8B6F985514}"/>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7416492" y="1444948"/>
            <a:ext cx="1305182" cy="747692"/>
          </a:xfrm>
          <a:prstGeom prst="rect">
            <a:avLst/>
          </a:prstGeom>
        </p:spPr>
      </p:pic>
      <p:sp>
        <p:nvSpPr>
          <p:cNvPr id="15" name="TextBox 14">
            <a:extLst>
              <a:ext uri="{FF2B5EF4-FFF2-40B4-BE49-F238E27FC236}">
                <a16:creationId xmlns:a16="http://schemas.microsoft.com/office/drawing/2014/main" id="{B199230A-29D3-2E7E-7DB9-3795373FA48E}"/>
              </a:ext>
            </a:extLst>
          </p:cNvPr>
          <p:cNvSpPr txBox="1"/>
          <p:nvPr/>
        </p:nvSpPr>
        <p:spPr>
          <a:xfrm>
            <a:off x="12669312" y="0"/>
            <a:ext cx="5618688" cy="923330"/>
          </a:xfrm>
          <a:prstGeom prst="rect">
            <a:avLst/>
          </a:prstGeom>
          <a:solidFill>
            <a:srgbClr val="CC99FF"/>
          </a:solidFill>
        </p:spPr>
        <p:txBody>
          <a:bodyPr wrap="square" rtlCol="0">
            <a:spAutoFit/>
          </a:bodyPr>
          <a:lstStyle/>
          <a:p>
            <a:r>
              <a:rPr lang="en-GB" sz="5400" dirty="0">
                <a:solidFill>
                  <a:schemeClr val="bg1"/>
                </a:solidFill>
                <a:latin typeface="+mj-lt"/>
                <a:cs typeface="Calibri Light" panose="020F0302020204030204" pitchFamily="34" charset="0"/>
              </a:rPr>
              <a:t>Powys Eco System </a:t>
            </a:r>
          </a:p>
        </p:txBody>
      </p:sp>
      <p:pic>
        <p:nvPicPr>
          <p:cNvPr id="16" name="Picture 8">
            <a:extLst>
              <a:ext uri="{FF2B5EF4-FFF2-40B4-BE49-F238E27FC236}">
                <a16:creationId xmlns:a16="http://schemas.microsoft.com/office/drawing/2014/main" id="{D3B1981C-7DF5-D4C2-8540-99C7908D86F8}"/>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rcRect/>
          <a:stretch>
            <a:fillRect/>
          </a:stretch>
        </p:blipFill>
        <p:spPr>
          <a:xfrm rot="4975963">
            <a:off x="-7004943" y="831135"/>
            <a:ext cx="13368801" cy="10865189"/>
          </a:xfrm>
          <a:prstGeom prst="rect">
            <a:avLst/>
          </a:prstGeom>
        </p:spPr>
      </p:pic>
    </p:spTree>
    <p:extLst>
      <p:ext uri="{BB962C8B-B14F-4D97-AF65-F5344CB8AC3E}">
        <p14:creationId xmlns:p14="http://schemas.microsoft.com/office/powerpoint/2010/main" val="2333085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79093" y="0"/>
            <a:ext cx="6569448" cy="10287000"/>
          </a:xfrm>
          <a:prstGeom prst="rect">
            <a:avLst/>
          </a:prstGeom>
          <a:solidFill>
            <a:srgbClr val="CC99FF"/>
          </a:solidFill>
        </p:spPr>
      </p:sp>
      <p:sp>
        <p:nvSpPr>
          <p:cNvPr id="12" name="TextBox 12"/>
          <p:cNvSpPr txBox="1"/>
          <p:nvPr/>
        </p:nvSpPr>
        <p:spPr>
          <a:xfrm>
            <a:off x="7192603" y="286867"/>
            <a:ext cx="10765421" cy="684033"/>
          </a:xfrm>
          <a:prstGeom prst="rect">
            <a:avLst/>
          </a:prstGeom>
        </p:spPr>
        <p:txBody>
          <a:bodyPr wrap="square" lIns="0" tIns="0" rIns="0" bIns="0" rtlCol="0" anchor="t">
            <a:spAutoFit/>
          </a:bodyPr>
          <a:lstStyle/>
          <a:p>
            <a:pPr>
              <a:lnSpc>
                <a:spcPts val="5040"/>
              </a:lnSpc>
            </a:pPr>
            <a:r>
              <a:rPr lang="en-GB" sz="6000" dirty="0">
                <a:latin typeface="+mj-lt"/>
                <a:cs typeface="Calibri Light" panose="020F0302020204030204" pitchFamily="34" charset="0"/>
              </a:rPr>
              <a:t>Powys Health and Care Academy</a:t>
            </a:r>
          </a:p>
        </p:txBody>
      </p:sp>
      <p:pic>
        <p:nvPicPr>
          <p:cNvPr id="11" name="Picture 10">
            <a:extLst>
              <a:ext uri="{FF2B5EF4-FFF2-40B4-BE49-F238E27FC236}">
                <a16:creationId xmlns:a16="http://schemas.microsoft.com/office/drawing/2014/main" id="{A82CEA0E-E53E-D1CE-46A2-23BC7283A752}"/>
              </a:ext>
            </a:extLst>
          </p:cNvPr>
          <p:cNvPicPr>
            <a:picLocks noChangeAspect="1"/>
          </p:cNvPicPr>
          <p:nvPr/>
        </p:nvPicPr>
        <p:blipFill>
          <a:blip r:embed="rId2"/>
          <a:stretch>
            <a:fillRect/>
          </a:stretch>
        </p:blipFill>
        <p:spPr>
          <a:xfrm>
            <a:off x="172445" y="1961977"/>
            <a:ext cx="2801873" cy="1870073"/>
          </a:xfrm>
          <a:prstGeom prst="rect">
            <a:avLst/>
          </a:prstGeom>
        </p:spPr>
      </p:pic>
      <p:pic>
        <p:nvPicPr>
          <p:cNvPr id="15" name="Picture 14">
            <a:extLst>
              <a:ext uri="{FF2B5EF4-FFF2-40B4-BE49-F238E27FC236}">
                <a16:creationId xmlns:a16="http://schemas.microsoft.com/office/drawing/2014/main" id="{EDBB58E6-8824-E47B-EE04-CF0A335C3ED5}"/>
              </a:ext>
            </a:extLst>
          </p:cNvPr>
          <p:cNvPicPr>
            <a:picLocks noChangeAspect="1"/>
          </p:cNvPicPr>
          <p:nvPr/>
        </p:nvPicPr>
        <p:blipFill>
          <a:blip r:embed="rId3"/>
          <a:stretch>
            <a:fillRect/>
          </a:stretch>
        </p:blipFill>
        <p:spPr>
          <a:xfrm>
            <a:off x="3130837" y="199581"/>
            <a:ext cx="3203269" cy="2393778"/>
          </a:xfrm>
          <a:prstGeom prst="rect">
            <a:avLst/>
          </a:prstGeom>
        </p:spPr>
      </p:pic>
      <p:pic>
        <p:nvPicPr>
          <p:cNvPr id="16" name="Picture 10">
            <a:extLst>
              <a:ext uri="{FF2B5EF4-FFF2-40B4-BE49-F238E27FC236}">
                <a16:creationId xmlns:a16="http://schemas.microsoft.com/office/drawing/2014/main" id="{41D43DF1-ECD7-4FF7-CF59-F54E281D3B8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7723" y="7275894"/>
            <a:ext cx="3203269" cy="223132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D65D9572-E586-FCE3-4201-3D597E52F5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8246845"/>
            <a:ext cx="2493430" cy="1870073"/>
          </a:xfrm>
          <a:prstGeom prst="rect">
            <a:avLst/>
          </a:prstGeom>
        </p:spPr>
      </p:pic>
      <p:pic>
        <p:nvPicPr>
          <p:cNvPr id="18" name="Picture 17">
            <a:extLst>
              <a:ext uri="{FF2B5EF4-FFF2-40B4-BE49-F238E27FC236}">
                <a16:creationId xmlns:a16="http://schemas.microsoft.com/office/drawing/2014/main" id="{A63BD693-0AAB-461A-0C1D-34C8D43E5C2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93" y="4952128"/>
            <a:ext cx="2473110" cy="1854833"/>
          </a:xfrm>
          <a:prstGeom prst="rect">
            <a:avLst/>
          </a:prstGeom>
        </p:spPr>
      </p:pic>
      <p:grpSp>
        <p:nvGrpSpPr>
          <p:cNvPr id="19" name="Group 12">
            <a:extLst>
              <a:ext uri="{FF2B5EF4-FFF2-40B4-BE49-F238E27FC236}">
                <a16:creationId xmlns:a16="http://schemas.microsoft.com/office/drawing/2014/main" id="{D5E8A081-FB14-2062-CAB9-D2866D6BAD8D}"/>
              </a:ext>
            </a:extLst>
          </p:cNvPr>
          <p:cNvGrpSpPr>
            <a:grpSpLocks noChangeAspect="1"/>
          </p:cNvGrpSpPr>
          <p:nvPr/>
        </p:nvGrpSpPr>
        <p:grpSpPr>
          <a:xfrm>
            <a:off x="2696469" y="3089130"/>
            <a:ext cx="3691007" cy="3690992"/>
            <a:chOff x="0" y="0"/>
            <a:chExt cx="6350000" cy="6349975"/>
          </a:xfrm>
        </p:grpSpPr>
        <p:sp>
          <p:nvSpPr>
            <p:cNvPr id="20" name="Freeform 13">
              <a:extLst>
                <a:ext uri="{FF2B5EF4-FFF2-40B4-BE49-F238E27FC236}">
                  <a16:creationId xmlns:a16="http://schemas.microsoft.com/office/drawing/2014/main" id="{8B57F048-DDFF-5101-BD7E-4B971B47AB08}"/>
                </a:ext>
              </a:extLst>
            </p:cNvPr>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7"/>
              <a:stretch>
                <a:fillRect l="-16666" r="-16666"/>
              </a:stretch>
            </a:blipFill>
          </p:spPr>
        </p:sp>
      </p:grpSp>
      <p:pic>
        <p:nvPicPr>
          <p:cNvPr id="5" name="Picture 4">
            <a:extLst>
              <a:ext uri="{FF2B5EF4-FFF2-40B4-BE49-F238E27FC236}">
                <a16:creationId xmlns:a16="http://schemas.microsoft.com/office/drawing/2014/main" id="{AD453224-0F24-3143-7E8E-3B050DA8AE8E}"/>
              </a:ext>
            </a:extLst>
          </p:cNvPr>
          <p:cNvPicPr>
            <a:picLocks noChangeAspect="1"/>
          </p:cNvPicPr>
          <p:nvPr/>
        </p:nvPicPr>
        <p:blipFill rotWithShape="1">
          <a:blip r:embed="rId8">
            <a:extLst>
              <a:ext uri="{28A0092B-C50C-407E-A947-70E740481C1C}">
                <a14:useLocalDpi xmlns:a14="http://schemas.microsoft.com/office/drawing/2010/main" val="0"/>
              </a:ext>
            </a:extLst>
          </a:blip>
          <a:srcRect r="23085"/>
          <a:stretch/>
        </p:blipFill>
        <p:spPr>
          <a:xfrm>
            <a:off x="6837720" y="412949"/>
            <a:ext cx="11120304" cy="6838202"/>
          </a:xfrm>
          <a:prstGeom prst="rect">
            <a:avLst/>
          </a:prstGeom>
        </p:spPr>
      </p:pic>
      <p:graphicFrame>
        <p:nvGraphicFramePr>
          <p:cNvPr id="8" name="Diagram 7">
            <a:extLst>
              <a:ext uri="{FF2B5EF4-FFF2-40B4-BE49-F238E27FC236}">
                <a16:creationId xmlns:a16="http://schemas.microsoft.com/office/drawing/2014/main" id="{56F66E85-D0BB-5AC1-7588-BBC434F79BCB}"/>
              </a:ext>
            </a:extLst>
          </p:cNvPr>
          <p:cNvGraphicFramePr/>
          <p:nvPr>
            <p:extLst>
              <p:ext uri="{D42A27DB-BD31-4B8C-83A1-F6EECF244321}">
                <p14:modId xmlns:p14="http://schemas.microsoft.com/office/powerpoint/2010/main" val="2380508816"/>
              </p:ext>
            </p:extLst>
          </p:nvPr>
        </p:nvGraphicFramePr>
        <p:xfrm>
          <a:off x="6518347" y="6513095"/>
          <a:ext cx="5497190" cy="336095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9" name="Picture 2" descr="Image result for Safe Tech Test space">
            <a:extLst>
              <a:ext uri="{FF2B5EF4-FFF2-40B4-BE49-F238E27FC236}">
                <a16:creationId xmlns:a16="http://schemas.microsoft.com/office/drawing/2014/main" id="{A5293465-437F-4D6A-9A69-3C7FFD72BC3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043529" y="6454248"/>
            <a:ext cx="3687075" cy="186379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what's possible?">
            <a:extLst>
              <a:ext uri="{FF2B5EF4-FFF2-40B4-BE49-F238E27FC236}">
                <a16:creationId xmlns:a16="http://schemas.microsoft.com/office/drawing/2014/main" id="{65B0C52A-7932-4D03-D0AA-4F93ED77D4F7}"/>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835925" y="8585273"/>
            <a:ext cx="3452075" cy="17017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9"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dissolv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Graphic spid="8"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26658B0EC0F334BA57B5C4BF4FA95E3" ma:contentTypeVersion="14" ma:contentTypeDescription="Create a new document." ma:contentTypeScope="" ma:versionID="7fc3761d9273225763067eab0f4719be">
  <xsd:schema xmlns:xsd="http://www.w3.org/2001/XMLSchema" xmlns:xs="http://www.w3.org/2001/XMLSchema" xmlns:p="http://schemas.microsoft.com/office/2006/metadata/properties" xmlns:ns2="2753745c-f58b-4e25-a707-33736c4d1cbb" xmlns:ns3="9ef96922-22b1-4c5a-a191-266165c5ccc2" targetNamespace="http://schemas.microsoft.com/office/2006/metadata/properties" ma:root="true" ma:fieldsID="228330ae9c91d9e3fe90eac0e5c320f3" ns2:_="" ns3:_="">
    <xsd:import namespace="2753745c-f58b-4e25-a707-33736c4d1cbb"/>
    <xsd:import namespace="9ef96922-22b1-4c5a-a191-266165c5ccc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53745c-f58b-4e25-a707-33736c4d1c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f96922-22b1-4c5a-a191-266165c5ccc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8a68ad68-85c3-49bb-9aef-028ed4fdd519}" ma:internalName="TaxCatchAll" ma:showField="CatchAllData" ma:web="9ef96922-22b1-4c5a-a191-266165c5cc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ef96922-22b1-4c5a-a191-266165c5ccc2" xsi:nil="true"/>
    <lcf76f155ced4ddcb4097134ff3c332f xmlns="2753745c-f58b-4e25-a707-33736c4d1cb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EF6ED98-BB10-464A-B22C-8A1457FC5A20}">
  <ds:schemaRefs>
    <ds:schemaRef ds:uri="http://schemas.microsoft.com/sharepoint/v3/contenttype/forms"/>
  </ds:schemaRefs>
</ds:datastoreItem>
</file>

<file path=customXml/itemProps2.xml><?xml version="1.0" encoding="utf-8"?>
<ds:datastoreItem xmlns:ds="http://schemas.openxmlformats.org/officeDocument/2006/customXml" ds:itemID="{680CBEEE-32E8-41F2-A7C2-D9A5BFE5145B}">
  <ds:schemaRefs>
    <ds:schemaRef ds:uri="2753745c-f58b-4e25-a707-33736c4d1cbb"/>
    <ds:schemaRef ds:uri="9ef96922-22b1-4c5a-a191-266165c5ccc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B83A92A-13E7-4565-AAA4-174C5DAD32C7}">
  <ds:schemaRefs>
    <ds:schemaRef ds:uri="2753745c-f58b-4e25-a707-33736c4d1cbb"/>
    <ds:schemaRef ds:uri="9ef96922-22b1-4c5a-a191-266165c5ccc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1603</TotalTime>
  <Words>919</Words>
  <Application>Microsoft Office PowerPoint</Application>
  <PresentationFormat>Custom</PresentationFormat>
  <Paragraphs>117</Paragraphs>
  <Slides>14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Courier New</vt:lpstr>
      <vt:lpstr>Canva Sans Bold</vt:lpstr>
      <vt:lpstr>Arial</vt:lpstr>
      <vt:lpstr>Calibri</vt:lpstr>
      <vt:lpstr>Wingdings</vt:lpstr>
      <vt:lpstr>Verdana</vt:lpstr>
      <vt:lpstr>Calibri Light</vt:lpstr>
      <vt:lpstr>Sen</vt:lpstr>
      <vt:lpstr>Office Theme</vt:lpstr>
      <vt:lpstr>PowerPoint Presentation</vt:lpstr>
      <vt:lpstr>PowerPoint Presentation</vt:lpstr>
      <vt:lpstr> Value Based Health Care (VBHC) – the clinical context: </vt:lpstr>
      <vt:lpstr>Creating Value, BI, clinical-evidence - “analysis of domains” </vt:lpstr>
      <vt:lpstr>Value-based HC Opportunities – Cataracts</vt:lpstr>
      <vt:lpstr>Value-based HC opportunities – Wet AMD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Radical Powys, Brave Powys</dc:title>
  <dc:creator>Paul Buss (PTHB - Director)</dc:creator>
  <cp:lastModifiedBy>Amanda Edwards (PTHB - Corporate Hub)</cp:lastModifiedBy>
  <cp:revision>4</cp:revision>
  <dcterms:created xsi:type="dcterms:W3CDTF">2006-08-16T00:00:00Z</dcterms:created>
  <dcterms:modified xsi:type="dcterms:W3CDTF">2023-11-14T16:51:09Z</dcterms:modified>
  <dc:identifier>DAFibkRxC8Y</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0x010100326658B0EC0F334BA57B5C4BF4FA95E3</vt:lpwstr>
  </property>
  <property fmtid="{D5CDD505-2E9C-101B-9397-08002B2CF9AE}" pid="4" name="MediaServiceImageTags">
    <vt:lpwstr/>
  </property>
</Properties>
</file>