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6"/>
    <p:sldMasterId id="2147483660" r:id="rId7"/>
    <p:sldMasterId id="2147483735" r:id="rId8"/>
  </p:sldMasterIdLst>
  <p:notesMasterIdLst>
    <p:notesMasterId r:id="rId18"/>
  </p:notesMasterIdLst>
  <p:handoutMasterIdLst>
    <p:handoutMasterId r:id="rId19"/>
  </p:handoutMasterIdLst>
  <p:sldIdLst>
    <p:sldId id="2076137775" r:id="rId9"/>
    <p:sldId id="2076137770" r:id="rId10"/>
    <p:sldId id="2147470336" r:id="rId11"/>
    <p:sldId id="2147470361" r:id="rId12"/>
    <p:sldId id="2147470505" r:id="rId13"/>
    <p:sldId id="2147470381" r:id="rId14"/>
    <p:sldId id="2147470274" r:id="rId15"/>
    <p:sldId id="2147470506" r:id="rId16"/>
    <p:sldId id="2147470328" r:id="rId17"/>
  </p:sldIdLst>
  <p:sldSz cx="12192000" cy="6858000"/>
  <p:notesSz cx="6858000" cy="9144000"/>
  <p:custDataLst>
    <p:tags r:id="rId20"/>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40">
          <p15:clr>
            <a:srgbClr val="9AA0A6"/>
          </p15:clr>
        </p15:guide>
        <p15:guide id="2" pos="3840">
          <p15:clr>
            <a:srgbClr val="000000"/>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 Warm (Hywel Dda UHB - Strategic Planning Manager)" initials="DM" lastIdx="11" clrIdx="3">
    <p:extLst>
      <p:ext uri="{19B8F6BF-5375-455C-9EA6-DF929625EA0E}">
        <p15:presenceInfo xmlns:p15="http://schemas.microsoft.com/office/powerpoint/2012/main" userId="S::daniel.warm@wales.nhs.uk::0988e5f9-5f8f-44b7-9a57-299cf81c7cf6" providerId="AD"/>
      </p:ext>
    </p:extLst>
  </p:cmAuthor>
  <p:cmAuthor id="2" name="Huw Thomas (Hywel Dda UHB - Director of Finance)" initials="HT(DU-DoF" lastIdx="4" clrIdx="1">
    <p:extLst>
      <p:ext uri="{19B8F6BF-5375-455C-9EA6-DF929625EA0E}">
        <p15:presenceInfo xmlns:p15="http://schemas.microsoft.com/office/powerpoint/2012/main" userId="S::Huw.Thomas6@wales.nhs.uk::ba51c464-a8f7-40a5-96ff-32ca76b331b2" providerId="AD"/>
      </p:ext>
    </p:extLst>
  </p:cmAuthor>
  <p:cmAuthor id="3" name="Rhian Dawson (Hywel Dda UHB - County Director Carmarthenshire)" initials="RD(DU-CDC" lastIdx="5" clrIdx="4">
    <p:extLst>
      <p:ext uri="{19B8F6BF-5375-455C-9EA6-DF929625EA0E}">
        <p15:presenceInfo xmlns:p15="http://schemas.microsoft.com/office/powerpoint/2012/main" userId="S-1-5-21-978635462-3828570294-627434887-226711" providerId="AD"/>
      </p:ext>
    </p:extLst>
  </p:cmAuthor>
  <p:cmAuthor id="4" name="Sarah Bevan (Hywel Dda UHB - Committee Services Officer)" initials="SB(DUCSO" lastIdx="1" clrIdx="5">
    <p:extLst>
      <p:ext uri="{19B8F6BF-5375-455C-9EA6-DF929625EA0E}">
        <p15:presenceInfo xmlns:p15="http://schemas.microsoft.com/office/powerpoint/2012/main" userId="S::Sarah.Bevan4@wales.nhs.uk::c40adcdd-5cd6-4a37-b2e5-f1db30d679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F5F5F"/>
    <a:srgbClr val="808080"/>
    <a:srgbClr val="A1C4D0"/>
    <a:srgbClr val="4A8DBD"/>
    <a:srgbClr val="991F3D"/>
    <a:srgbClr val="5236AB"/>
    <a:srgbClr val="CC5400"/>
    <a:srgbClr val="E31937"/>
    <a:srgbClr val="2F50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92218C-13AF-441B-BF8F-94B8A8ECE8BD}" v="7" dt="2023-11-01T10:12:47.041"/>
  </p1510:revLst>
</p1510:revInfo>
</file>

<file path=ppt/tableStyles.xml><?xml version="1.0" encoding="utf-8"?>
<a:tblStyleLst xmlns:a="http://schemas.openxmlformats.org/drawingml/2006/main" def="{172A8BC6-6ADF-4849-97A7-4D394EE242A6}">
  <a:tblStyle styleId="{172A8BC6-6ADF-4849-97A7-4D394EE242A6}"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310" autoAdjust="0"/>
    <p:restoredTop sz="94980" autoAdjust="0"/>
  </p:normalViewPr>
  <p:slideViewPr>
    <p:cSldViewPr snapToGrid="0">
      <p:cViewPr varScale="1">
        <p:scale>
          <a:sx n="100" d="100"/>
          <a:sy n="100" d="100"/>
        </p:scale>
        <p:origin x="90" y="288"/>
      </p:cViewPr>
      <p:guideLst>
        <p:guide orient="horz" pos="34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1" d="100"/>
          <a:sy n="51" d="100"/>
        </p:scale>
        <p:origin x="2692" y="6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3.xml"/><Relationship Id="rId13" Type="http://schemas.openxmlformats.org/officeDocument/2006/relationships/slide" Target="slides/slide5.xml"/><Relationship Id="rId1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Master" Target="slideMasters/slideMaster2.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3.xml"/><Relationship Id="rId24"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y Tracey (Hywel Dda UHB - Digital Director)" userId="a4edcaa6-2b6c-45f6-b309-f5497c09ee2c" providerId="ADAL" clId="{9092218C-13AF-441B-BF8F-94B8A8ECE8BD}"/>
    <pc:docChg chg="addSld delSld modSld sldOrd">
      <pc:chgData name="Anthony Tracey (Hywel Dda UHB - Digital Director)" userId="a4edcaa6-2b6c-45f6-b309-f5497c09ee2c" providerId="ADAL" clId="{9092218C-13AF-441B-BF8F-94B8A8ECE8BD}" dt="2023-11-01T10:13:11.856" v="32" actId="6549"/>
      <pc:docMkLst>
        <pc:docMk/>
      </pc:docMkLst>
      <pc:sldChg chg="del">
        <pc:chgData name="Anthony Tracey (Hywel Dda UHB - Digital Director)" userId="a4edcaa6-2b6c-45f6-b309-f5497c09ee2c" providerId="ADAL" clId="{9092218C-13AF-441B-BF8F-94B8A8ECE8BD}" dt="2023-11-01T10:08:37.322" v="0" actId="47"/>
        <pc:sldMkLst>
          <pc:docMk/>
          <pc:sldMk cId="1087634113" sldId="2076137711"/>
        </pc:sldMkLst>
      </pc:sldChg>
      <pc:sldChg chg="del">
        <pc:chgData name="Anthony Tracey (Hywel Dda UHB - Digital Director)" userId="a4edcaa6-2b6c-45f6-b309-f5497c09ee2c" providerId="ADAL" clId="{9092218C-13AF-441B-BF8F-94B8A8ECE8BD}" dt="2023-11-01T10:08:37.934" v="1" actId="47"/>
        <pc:sldMkLst>
          <pc:docMk/>
          <pc:sldMk cId="352101282" sldId="2076137712"/>
        </pc:sldMkLst>
      </pc:sldChg>
      <pc:sldChg chg="modSp mod">
        <pc:chgData name="Anthony Tracey (Hywel Dda UHB - Digital Director)" userId="a4edcaa6-2b6c-45f6-b309-f5497c09ee2c" providerId="ADAL" clId="{9092218C-13AF-441B-BF8F-94B8A8ECE8BD}" dt="2023-11-01T10:13:11.856" v="32" actId="6549"/>
        <pc:sldMkLst>
          <pc:docMk/>
          <pc:sldMk cId="3618066318" sldId="2076137775"/>
        </pc:sldMkLst>
        <pc:spChg chg="mod">
          <ac:chgData name="Anthony Tracey (Hywel Dda UHB - Digital Director)" userId="a4edcaa6-2b6c-45f6-b309-f5497c09ee2c" providerId="ADAL" clId="{9092218C-13AF-441B-BF8F-94B8A8ECE8BD}" dt="2023-11-01T10:13:11.856" v="32" actId="6549"/>
          <ac:spMkLst>
            <pc:docMk/>
            <pc:sldMk cId="3618066318" sldId="2076137775"/>
            <ac:spMk id="7" creationId="{49A8DCA9-FF6E-1200-0DFD-234EB2C3FC35}"/>
          </ac:spMkLst>
        </pc:spChg>
      </pc:sldChg>
      <pc:sldChg chg="del">
        <pc:chgData name="Anthony Tracey (Hywel Dda UHB - Digital Director)" userId="a4edcaa6-2b6c-45f6-b309-f5497c09ee2c" providerId="ADAL" clId="{9092218C-13AF-441B-BF8F-94B8A8ECE8BD}" dt="2023-11-01T10:08:40.744" v="2" actId="47"/>
        <pc:sldMkLst>
          <pc:docMk/>
          <pc:sldMk cId="2605062011" sldId="2147470277"/>
        </pc:sldMkLst>
      </pc:sldChg>
      <pc:sldChg chg="del">
        <pc:chgData name="Anthony Tracey (Hywel Dda UHB - Digital Director)" userId="a4edcaa6-2b6c-45f6-b309-f5497c09ee2c" providerId="ADAL" clId="{9092218C-13AF-441B-BF8F-94B8A8ECE8BD}" dt="2023-11-01T10:08:41.422" v="3" actId="47"/>
        <pc:sldMkLst>
          <pc:docMk/>
          <pc:sldMk cId="3907165921" sldId="2147470295"/>
        </pc:sldMkLst>
      </pc:sldChg>
      <pc:sldChg chg="del">
        <pc:chgData name="Anthony Tracey (Hywel Dda UHB - Digital Director)" userId="a4edcaa6-2b6c-45f6-b309-f5497c09ee2c" providerId="ADAL" clId="{9092218C-13AF-441B-BF8F-94B8A8ECE8BD}" dt="2023-11-01T10:08:47.035" v="4" actId="47"/>
        <pc:sldMkLst>
          <pc:docMk/>
          <pc:sldMk cId="598704013" sldId="2147470310"/>
        </pc:sldMkLst>
      </pc:sldChg>
      <pc:sldChg chg="add ord">
        <pc:chgData name="Anthony Tracey (Hywel Dda UHB - Digital Director)" userId="a4edcaa6-2b6c-45f6-b309-f5497c09ee2c" providerId="ADAL" clId="{9092218C-13AF-441B-BF8F-94B8A8ECE8BD}" dt="2023-11-01T10:12:27.804" v="17"/>
        <pc:sldMkLst>
          <pc:docMk/>
          <pc:sldMk cId="3383001475" sldId="2147470336"/>
        </pc:sldMkLst>
      </pc:sldChg>
      <pc:sldChg chg="modSp add mod">
        <pc:chgData name="Anthony Tracey (Hywel Dda UHB - Digital Director)" userId="a4edcaa6-2b6c-45f6-b309-f5497c09ee2c" providerId="ADAL" clId="{9092218C-13AF-441B-BF8F-94B8A8ECE8BD}" dt="2023-11-01T10:12:03.842" v="14" actId="2711"/>
        <pc:sldMkLst>
          <pc:docMk/>
          <pc:sldMk cId="1335211494" sldId="2147470361"/>
        </pc:sldMkLst>
        <pc:spChg chg="mod">
          <ac:chgData name="Anthony Tracey (Hywel Dda UHB - Digital Director)" userId="a4edcaa6-2b6c-45f6-b309-f5497c09ee2c" providerId="ADAL" clId="{9092218C-13AF-441B-BF8F-94B8A8ECE8BD}" dt="2023-11-01T10:12:03.842" v="14" actId="2711"/>
          <ac:spMkLst>
            <pc:docMk/>
            <pc:sldMk cId="1335211494" sldId="2147470361"/>
            <ac:spMk id="2" creationId="{EF902319-DA56-6E05-CBE4-80FD8C5A6659}"/>
          </ac:spMkLst>
        </pc:spChg>
        <pc:spChg chg="mod">
          <ac:chgData name="Anthony Tracey (Hywel Dda UHB - Digital Director)" userId="a4edcaa6-2b6c-45f6-b309-f5497c09ee2c" providerId="ADAL" clId="{9092218C-13AF-441B-BF8F-94B8A8ECE8BD}" dt="2023-11-01T10:12:03.842" v="14" actId="2711"/>
          <ac:spMkLst>
            <pc:docMk/>
            <pc:sldMk cId="1335211494" sldId="2147470361"/>
            <ac:spMk id="3" creationId="{32CE9A54-1F70-8CD2-A40E-F1A3A5DD6229}"/>
          </ac:spMkLst>
        </pc:spChg>
        <pc:spChg chg="mod">
          <ac:chgData name="Anthony Tracey (Hywel Dda UHB - Digital Director)" userId="a4edcaa6-2b6c-45f6-b309-f5497c09ee2c" providerId="ADAL" clId="{9092218C-13AF-441B-BF8F-94B8A8ECE8BD}" dt="2023-11-01T10:12:03.842" v="14" actId="2711"/>
          <ac:spMkLst>
            <pc:docMk/>
            <pc:sldMk cId="1335211494" sldId="2147470361"/>
            <ac:spMk id="4" creationId="{5047B2FC-42BE-0AC6-4F7A-3A939DE9B2E1}"/>
          </ac:spMkLst>
        </pc:spChg>
        <pc:spChg chg="mod">
          <ac:chgData name="Anthony Tracey (Hywel Dda UHB - Digital Director)" userId="a4edcaa6-2b6c-45f6-b309-f5497c09ee2c" providerId="ADAL" clId="{9092218C-13AF-441B-BF8F-94B8A8ECE8BD}" dt="2023-11-01T10:12:03.842" v="14" actId="2711"/>
          <ac:spMkLst>
            <pc:docMk/>
            <pc:sldMk cId="1335211494" sldId="2147470361"/>
            <ac:spMk id="7" creationId="{F7355332-A665-B044-EE92-7A756873F7F6}"/>
          </ac:spMkLst>
        </pc:spChg>
      </pc:sldChg>
      <pc:sldChg chg="modSp add">
        <pc:chgData name="Anthony Tracey (Hywel Dda UHB - Digital Director)" userId="a4edcaa6-2b6c-45f6-b309-f5497c09ee2c" providerId="ADAL" clId="{9092218C-13AF-441B-BF8F-94B8A8ECE8BD}" dt="2023-11-01T10:12:16.915" v="15" actId="2711"/>
        <pc:sldMkLst>
          <pc:docMk/>
          <pc:sldMk cId="2739709948" sldId="2147470381"/>
        </pc:sldMkLst>
        <pc:spChg chg="mod">
          <ac:chgData name="Anthony Tracey (Hywel Dda UHB - Digital Director)" userId="a4edcaa6-2b6c-45f6-b309-f5497c09ee2c" providerId="ADAL" clId="{9092218C-13AF-441B-BF8F-94B8A8ECE8BD}" dt="2023-11-01T10:12:16.915" v="15" actId="2711"/>
          <ac:spMkLst>
            <pc:docMk/>
            <pc:sldMk cId="2739709948" sldId="2147470381"/>
            <ac:spMk id="2" creationId="{88E53A25-7F58-F86F-2D76-A349CC14BEDB}"/>
          </ac:spMkLst>
        </pc:spChg>
        <pc:spChg chg="mod">
          <ac:chgData name="Anthony Tracey (Hywel Dda UHB - Digital Director)" userId="a4edcaa6-2b6c-45f6-b309-f5497c09ee2c" providerId="ADAL" clId="{9092218C-13AF-441B-BF8F-94B8A8ECE8BD}" dt="2023-11-01T10:12:16.915" v="15" actId="2711"/>
          <ac:spMkLst>
            <pc:docMk/>
            <pc:sldMk cId="2739709948" sldId="2147470381"/>
            <ac:spMk id="4" creationId="{BB1CD27C-5D5C-0802-1357-F37654C017FD}"/>
          </ac:spMkLst>
        </pc:spChg>
        <pc:spChg chg="mod">
          <ac:chgData name="Anthony Tracey (Hywel Dda UHB - Digital Director)" userId="a4edcaa6-2b6c-45f6-b309-f5497c09ee2c" providerId="ADAL" clId="{9092218C-13AF-441B-BF8F-94B8A8ECE8BD}" dt="2023-11-01T10:12:16.915" v="15" actId="2711"/>
          <ac:spMkLst>
            <pc:docMk/>
            <pc:sldMk cId="2739709948" sldId="2147470381"/>
            <ac:spMk id="7" creationId="{8A83B39C-9ACC-61C7-0DF7-F410641D5103}"/>
          </ac:spMkLst>
        </pc:spChg>
        <pc:spChg chg="mod">
          <ac:chgData name="Anthony Tracey (Hywel Dda UHB - Digital Director)" userId="a4edcaa6-2b6c-45f6-b309-f5497c09ee2c" providerId="ADAL" clId="{9092218C-13AF-441B-BF8F-94B8A8ECE8BD}" dt="2023-11-01T10:12:16.915" v="15" actId="2711"/>
          <ac:spMkLst>
            <pc:docMk/>
            <pc:sldMk cId="2739709948" sldId="2147470381"/>
            <ac:spMk id="10" creationId="{4D48B895-AEA6-B6B0-8A38-C05FBAB26726}"/>
          </ac:spMkLst>
        </pc:spChg>
        <pc:spChg chg="mod">
          <ac:chgData name="Anthony Tracey (Hywel Dda UHB - Digital Director)" userId="a4edcaa6-2b6c-45f6-b309-f5497c09ee2c" providerId="ADAL" clId="{9092218C-13AF-441B-BF8F-94B8A8ECE8BD}" dt="2023-11-01T10:12:16.915" v="15" actId="2711"/>
          <ac:spMkLst>
            <pc:docMk/>
            <pc:sldMk cId="2739709948" sldId="2147470381"/>
            <ac:spMk id="11" creationId="{BE366307-E905-19E1-CCF3-B9A1AC9F5CF0}"/>
          </ac:spMkLst>
        </pc:spChg>
        <pc:picChg chg="mod">
          <ac:chgData name="Anthony Tracey (Hywel Dda UHB - Digital Director)" userId="a4edcaa6-2b6c-45f6-b309-f5497c09ee2c" providerId="ADAL" clId="{9092218C-13AF-441B-BF8F-94B8A8ECE8BD}" dt="2023-11-01T10:12:16.915" v="15" actId="2711"/>
          <ac:picMkLst>
            <pc:docMk/>
            <pc:sldMk cId="2739709948" sldId="2147470381"/>
            <ac:picMk id="3" creationId="{1D1707FF-A582-EA57-9CB6-FFFF2C53EB96}"/>
          </ac:picMkLst>
        </pc:picChg>
        <pc:picChg chg="mod">
          <ac:chgData name="Anthony Tracey (Hywel Dda UHB - Digital Director)" userId="a4edcaa6-2b6c-45f6-b309-f5497c09ee2c" providerId="ADAL" clId="{9092218C-13AF-441B-BF8F-94B8A8ECE8BD}" dt="2023-11-01T10:12:16.915" v="15" actId="2711"/>
          <ac:picMkLst>
            <pc:docMk/>
            <pc:sldMk cId="2739709948" sldId="2147470381"/>
            <ac:picMk id="9" creationId="{FE3B5FA3-09B7-01C8-B244-28776F88F6A2}"/>
          </ac:picMkLst>
        </pc:picChg>
        <pc:picChg chg="mod">
          <ac:chgData name="Anthony Tracey (Hywel Dda UHB - Digital Director)" userId="a4edcaa6-2b6c-45f6-b309-f5497c09ee2c" providerId="ADAL" clId="{9092218C-13AF-441B-BF8F-94B8A8ECE8BD}" dt="2023-11-01T10:12:16.915" v="15" actId="2711"/>
          <ac:picMkLst>
            <pc:docMk/>
            <pc:sldMk cId="2739709948" sldId="2147470381"/>
            <ac:picMk id="2050" creationId="{5CEBE870-1800-AD07-7A2C-64F19B9B2DAF}"/>
          </ac:picMkLst>
        </pc:picChg>
      </pc:sldChg>
      <pc:sldChg chg="addSp modSp add mod ord">
        <pc:chgData name="Anthony Tracey (Hywel Dda UHB - Digital Director)" userId="a4edcaa6-2b6c-45f6-b309-f5497c09ee2c" providerId="ADAL" clId="{9092218C-13AF-441B-BF8F-94B8A8ECE8BD}" dt="2023-11-01T10:12:52.592" v="21" actId="2711"/>
        <pc:sldMkLst>
          <pc:docMk/>
          <pc:sldMk cId="1008935577" sldId="2147470505"/>
        </pc:sldMkLst>
        <pc:spChg chg="add mod">
          <ac:chgData name="Anthony Tracey (Hywel Dda UHB - Digital Director)" userId="a4edcaa6-2b6c-45f6-b309-f5497c09ee2c" providerId="ADAL" clId="{9092218C-13AF-441B-BF8F-94B8A8ECE8BD}" dt="2023-11-01T10:12:52.592" v="21" actId="2711"/>
          <ac:spMkLst>
            <pc:docMk/>
            <pc:sldMk cId="1008935577" sldId="2147470505"/>
            <ac:spMk id="2" creationId="{2FC0A147-74B1-EE87-8FFB-3848CB51DE94}"/>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5" creationId="{8A10E6FB-85FC-4B01-8B3A-D86BF0B660A5}"/>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9" creationId="{59A24136-2CB4-483F-A494-ADF0AAB65609}"/>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10" creationId="{F41BF529-B3A3-4F3C-AF0E-199E1D9A3EFA}"/>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11" creationId="{AA3270ED-8768-416B-8AF0-37EA32D099BE}"/>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12" creationId="{2A4DC7FA-8D76-48C9-B146-2E8D9C003D3C}"/>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15" creationId="{D2383A95-1F3C-4D42-8D1F-7BC6B9AC509C}"/>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17" creationId="{BBCD815B-35E4-4A8C-8974-ED6453DC45DF}"/>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19" creationId="{BCC1B4CB-7805-4032-B75D-844901C0627E}"/>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21" creationId="{E34675D4-67E3-4568-9F26-2C2B98F7C6B6}"/>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25" creationId="{D3FC5753-4F7F-442B-8CE6-616F0CAEE696}"/>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27" creationId="{2AB5605A-19BC-4502-A78E-68745BC52100}"/>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28" creationId="{19192BC0-ADF8-4FD2-84B2-1CF97FDD5330}"/>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30" creationId="{C3AAFDC7-A879-497A-8FBF-802AC6BC7D6B}"/>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31" creationId="{118EB88D-2764-4AFE-909D-43DD0563F41E}"/>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34" creationId="{DF7BF222-F048-4EA7-A7BC-7E97698D4DD7}"/>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35" creationId="{24CB4AF7-EF63-4AC2-B868-E4D4E398A7AC}"/>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36" creationId="{5E55AD85-014F-489E-BEC6-63755F799F3E}"/>
          </ac:spMkLst>
        </pc:spChg>
        <pc:spChg chg="mod">
          <ac:chgData name="Anthony Tracey (Hywel Dda UHB - Digital Director)" userId="a4edcaa6-2b6c-45f6-b309-f5497c09ee2c" providerId="ADAL" clId="{9092218C-13AF-441B-BF8F-94B8A8ECE8BD}" dt="2023-11-01T10:12:52.592" v="21" actId="2711"/>
          <ac:spMkLst>
            <pc:docMk/>
            <pc:sldMk cId="1008935577" sldId="2147470505"/>
            <ac:spMk id="37" creationId="{46D7506A-288F-4B57-B9B6-2F3FA7AACB12}"/>
          </ac:spMkLst>
        </pc:spChg>
      </pc:sldChg>
      <pc:sldChg chg="add">
        <pc:chgData name="Anthony Tracey (Hywel Dda UHB - Digital Director)" userId="a4edcaa6-2b6c-45f6-b309-f5497c09ee2c" providerId="ADAL" clId="{9092218C-13AF-441B-BF8F-94B8A8ECE8BD}" dt="2023-11-01T10:09:53.433" v="11"/>
        <pc:sldMkLst>
          <pc:docMk/>
          <pc:sldMk cId="1215933213" sldId="214747050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4622B5-C664-4665-9096-66EB09A123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6C30B8E6-8EAE-4523-AA8C-9E73605A0F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B869D68-1033-4703-BAA3-9A7D9025EB59}" type="datetimeFigureOut">
              <a:rPr lang="en-GB" smtClean="0"/>
              <a:t>01/11/2023</a:t>
            </a:fld>
            <a:endParaRPr lang="en-GB" dirty="0"/>
          </a:p>
        </p:txBody>
      </p:sp>
      <p:sp>
        <p:nvSpPr>
          <p:cNvPr id="4" name="Footer Placeholder 3">
            <a:extLst>
              <a:ext uri="{FF2B5EF4-FFF2-40B4-BE49-F238E27FC236}">
                <a16:creationId xmlns:a16="http://schemas.microsoft.com/office/drawing/2014/main" id="{D2CDC98B-FB21-463A-B1DD-4E983B04EEE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0F155EF8-5EB8-4CDD-A084-A836CBB4F9C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A4124D-E194-4801-AB16-7022F158380B}" type="slidenum">
              <a:rPr lang="en-GB" smtClean="0"/>
              <a:t>‹#›</a:t>
            </a:fld>
            <a:endParaRPr lang="en-GB" dirty="0"/>
          </a:p>
        </p:txBody>
      </p:sp>
    </p:spTree>
    <p:extLst>
      <p:ext uri="{BB962C8B-B14F-4D97-AF65-F5344CB8AC3E}">
        <p14:creationId xmlns:p14="http://schemas.microsoft.com/office/powerpoint/2010/main" val="184506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dirty="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
        <p:cNvGrpSpPr/>
        <p:nvPr/>
      </p:nvGrpSpPr>
      <p:grpSpPr>
        <a:xfrm>
          <a:off x="0" y="0"/>
          <a:ext cx="0" cy="0"/>
          <a:chOff x="0" y="0"/>
          <a:chExt cx="0" cy="0"/>
        </a:xfrm>
      </p:grpSpPr>
      <p:sp>
        <p:nvSpPr>
          <p:cNvPr id="21" name="Google Shape;21;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dirty="0"/>
          </a:p>
        </p:txBody>
      </p:sp>
      <p:sp>
        <p:nvSpPr>
          <p:cNvPr id="22" name="Google Shape;22;p3"/>
          <p:cNvSpPr txBox="1">
            <a:spLocks noGrp="1"/>
          </p:cNvSpPr>
          <p:nvPr>
            <p:ph type="sldNum" idx="2"/>
          </p:nvPr>
        </p:nvSpPr>
        <p:spPr>
          <a:xfrm>
            <a:off x="4724400" y="6356363"/>
            <a:ext cx="2743200" cy="365100"/>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a:solidFill>
                  <a:srgbClr val="8E919E"/>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1200"/>
              <a:buFont typeface="Arial"/>
              <a:buNone/>
              <a:defRPr sz="1200">
                <a:solidFill>
                  <a:srgbClr val="8E919E"/>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1200"/>
              <a:buFont typeface="Arial"/>
              <a:buNone/>
              <a:defRPr sz="1200">
                <a:solidFill>
                  <a:srgbClr val="8E919E"/>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1200"/>
              <a:buFont typeface="Arial"/>
              <a:buNone/>
              <a:defRPr sz="1200">
                <a:solidFill>
                  <a:srgbClr val="8E919E"/>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1200"/>
              <a:buFont typeface="Arial"/>
              <a:buNone/>
              <a:defRPr sz="1200">
                <a:solidFill>
                  <a:srgbClr val="8E919E"/>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1200"/>
              <a:buFont typeface="Arial"/>
              <a:buNone/>
              <a:defRPr sz="1200">
                <a:solidFill>
                  <a:srgbClr val="8E919E"/>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1200"/>
              <a:buFont typeface="Arial"/>
              <a:buNone/>
              <a:defRPr sz="1200">
                <a:solidFill>
                  <a:srgbClr val="8E919E"/>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1200"/>
              <a:buFont typeface="Arial"/>
              <a:buNone/>
              <a:defRPr sz="1200">
                <a:solidFill>
                  <a:srgbClr val="8E919E"/>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1200"/>
              <a:buFont typeface="Arial"/>
              <a:buNone/>
              <a:defRPr sz="1200">
                <a:solidFill>
                  <a:srgbClr val="8E919E"/>
                </a:solidFill>
                <a:latin typeface="Calibri"/>
                <a:ea typeface="Calibri"/>
                <a:cs typeface="Calibri"/>
                <a:sym typeface="Calibri"/>
              </a:defRPr>
            </a:lvl9pPr>
          </a:lstStyle>
          <a:p>
            <a:pPr marL="0" lvl="0" indent="0" algn="ctr" rtl="0">
              <a:spcBef>
                <a:spcPts val="0"/>
              </a:spcBef>
              <a:spcAft>
                <a:spcPts val="0"/>
              </a:spcAft>
              <a:buNone/>
            </a:pPr>
            <a:r>
              <a:rPr lang="en-GB" dirty="0"/>
              <a:t>DRAFT</a:t>
            </a:r>
            <a:endParaRPr b="0" i="0" u="none" strike="noStrike" cap="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35360" y="260648"/>
            <a:ext cx="11521280" cy="562074"/>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05553277"/>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78626010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657864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75807750"/>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6525664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7260869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20713"/>
            <a:ext cx="2743200" cy="55054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620713"/>
            <a:ext cx="8026400" cy="5505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06067188"/>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sz="3600"/>
            </a:lvl1p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252767846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31368612"/>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178197936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6"/>
        <p:cNvGrpSpPr/>
        <p:nvPr/>
      </p:nvGrpSpPr>
      <p:grpSpPr>
        <a:xfrm>
          <a:off x="0" y="0"/>
          <a:ext cx="0" cy="0"/>
          <a:chOff x="0" y="0"/>
          <a:chExt cx="0" cy="0"/>
        </a:xfrm>
      </p:grpSpPr>
      <p:sp>
        <p:nvSpPr>
          <p:cNvPr id="77" name="Google Shape;77;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8" name="Google Shape;78;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 name="Google Shape;79;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80" name="Google Shape;80;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81" name="Google Shape;81;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0850" y="427788"/>
            <a:ext cx="11493500" cy="578742"/>
          </a:xfrm>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9681007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436826"/>
            <a:ext cx="11521280" cy="562074"/>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7250619"/>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99384" y="453914"/>
            <a:ext cx="11493500" cy="578742"/>
          </a:xfrm>
        </p:spPr>
        <p:txBody>
          <a:bodyPr/>
          <a:lstStyle/>
          <a:p>
            <a:r>
              <a:rPr lang="en-US"/>
              <a:t>Click to edit Master title style</a:t>
            </a:r>
            <a:endParaRPr lang="en-GB"/>
          </a:p>
        </p:txBody>
      </p:sp>
    </p:spTree>
    <p:extLst>
      <p:ext uri="{BB962C8B-B14F-4D97-AF65-F5344CB8AC3E}">
        <p14:creationId xmlns:p14="http://schemas.microsoft.com/office/powerpoint/2010/main" val="2430616016"/>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3497018"/>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5685550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45097487"/>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47132" y="451989"/>
            <a:ext cx="11493500" cy="578742"/>
          </a:xfrm>
        </p:spPr>
        <p:txBody>
          <a:bodyPr/>
          <a:lstStyle/>
          <a:p>
            <a:r>
              <a:rPr lang="en-US" dirty="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26070073"/>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20713"/>
            <a:ext cx="2743200" cy="55054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620713"/>
            <a:ext cx="8026400" cy="5505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17808990"/>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9AF54B69-F2F9-F04B-B242-EB97229446DE}"/>
              </a:ext>
            </a:extLst>
          </p:cNvPr>
          <p:cNvSpPr>
            <a:spLocks noGrp="1"/>
          </p:cNvSpPr>
          <p:nvPr>
            <p:ph type="title" hasCustomPrompt="1"/>
          </p:nvPr>
        </p:nvSpPr>
        <p:spPr>
          <a:xfrm>
            <a:off x="766763" y="684000"/>
            <a:ext cx="10658475" cy="541112"/>
          </a:xfrm>
          <a:prstGeom prst="rect">
            <a:avLst/>
          </a:prstGeom>
        </p:spPr>
        <p:txBody>
          <a:bodyPr vert="horz" lIns="0" tIns="0" rIns="0" bIns="0" rtlCol="0" anchor="t" anchorCtr="0">
            <a:noAutofit/>
          </a:bodyPr>
          <a:lstStyle>
            <a:lvl1pPr>
              <a:defRPr>
                <a:solidFill>
                  <a:srgbClr val="200A58"/>
                </a:solidFill>
              </a:defRPr>
            </a:lvl1pPr>
          </a:lstStyle>
          <a:p>
            <a:r>
              <a:rPr lang="en-CA" dirty="0"/>
              <a:t>Standard text slide</a:t>
            </a:r>
            <a:endParaRPr lang="en-US" noProof="0" dirty="0"/>
          </a:p>
        </p:txBody>
      </p:sp>
      <p:sp>
        <p:nvSpPr>
          <p:cNvPr id="5" name="Content Placeholder 20">
            <a:extLst>
              <a:ext uri="{FF2B5EF4-FFF2-40B4-BE49-F238E27FC236}">
                <a16:creationId xmlns:a16="http://schemas.microsoft.com/office/drawing/2014/main" id="{6A54173B-8497-A140-8F24-1AF3E1B758D8}"/>
              </a:ext>
            </a:extLst>
          </p:cNvPr>
          <p:cNvSpPr>
            <a:spLocks noGrp="1"/>
          </p:cNvSpPr>
          <p:nvPr>
            <p:ph sz="quarter" idx="17"/>
          </p:nvPr>
        </p:nvSpPr>
        <p:spPr>
          <a:xfrm>
            <a:off x="766763" y="1557338"/>
            <a:ext cx="10658475" cy="4535487"/>
          </a:xfrm>
          <a:prstGeom prst="rect">
            <a:avLst/>
          </a:prstGeom>
        </p:spPr>
        <p:txBody>
          <a:bodyPr lIns="0" tIns="0" rIns="0" bIns="0">
            <a:noAutofit/>
          </a:bodyPr>
          <a:lstStyle>
            <a:lvl1pPr marL="0" indent="0">
              <a:spcBef>
                <a:spcPts val="500"/>
              </a:spcBef>
              <a:buClr>
                <a:schemeClr val="tx1"/>
              </a:buClr>
              <a:buSzPct val="110000"/>
              <a:buFont typeface="Arial" panose="020B0604020202020204" pitchFamily="34" charset="0"/>
              <a:buNone/>
              <a:defRPr sz="2000">
                <a:solidFill>
                  <a:srgbClr val="200A58"/>
                </a:solidFill>
                <a:latin typeface="Arial" pitchFamily="34" charset="0"/>
              </a:defRPr>
            </a:lvl1pPr>
            <a:lvl2pPr marL="263525" indent="-263525">
              <a:spcBef>
                <a:spcPts val="500"/>
              </a:spcBef>
              <a:buClr>
                <a:schemeClr val="tx1"/>
              </a:buClr>
              <a:buSzPct val="110000"/>
              <a:buFont typeface="Arial" pitchFamily="34" charset="0"/>
              <a:buChar char="•"/>
              <a:defRPr sz="2000" baseline="0">
                <a:solidFill>
                  <a:srgbClr val="200A58"/>
                </a:solidFill>
                <a:latin typeface="Arial" pitchFamily="34" charset="0"/>
              </a:defRPr>
            </a:lvl2pPr>
            <a:lvl3pPr marL="536575" indent="-273050">
              <a:spcBef>
                <a:spcPts val="500"/>
              </a:spcBef>
              <a:buClr>
                <a:schemeClr val="tx1"/>
              </a:buClr>
              <a:buSzPct val="100000"/>
              <a:buFont typeface="Calibri" panose="020F0502020204030204" pitchFamily="34" charset="0"/>
              <a:buChar char="–"/>
              <a:defRPr sz="1800">
                <a:solidFill>
                  <a:srgbClr val="200A58"/>
                </a:solidFill>
                <a:latin typeface="Arial" pitchFamily="34" charset="0"/>
              </a:defRPr>
            </a:lvl3pPr>
            <a:lvl4pPr marL="811213" indent="-274638">
              <a:spcBef>
                <a:spcPts val="500"/>
              </a:spcBef>
              <a:buClr>
                <a:schemeClr val="tx1"/>
              </a:buClr>
              <a:buSzPct val="110000"/>
              <a:buFont typeface="Wingdings" pitchFamily="2" charset="2"/>
              <a:buChar char="§"/>
              <a:defRPr sz="1600">
                <a:solidFill>
                  <a:srgbClr val="200A58"/>
                </a:solidFill>
                <a:latin typeface="Arial" pitchFamily="34" charset="0"/>
              </a:defRPr>
            </a:lvl4pPr>
            <a:lvl5pPr marL="1074738" indent="-263525">
              <a:spcBef>
                <a:spcPts val="500"/>
              </a:spcBef>
              <a:buClr>
                <a:schemeClr val="tx1"/>
              </a:buClr>
              <a:buSzPct val="110000"/>
              <a:buFont typeface="Courier New" panose="02070309020205020404" pitchFamily="49" charset="0"/>
              <a:buChar char="o"/>
              <a:defRPr sz="1400">
                <a:solidFill>
                  <a:srgbClr val="200A58"/>
                </a:solidFill>
                <a:latin typeface="Arial" pitchFamily="34" charset="0"/>
              </a:defRPr>
            </a:lvl5pPr>
            <a:lvl6pPr marL="1136650" indent="-215900">
              <a:spcBef>
                <a:spcPts val="500"/>
              </a:spcBef>
              <a:buClr>
                <a:schemeClr val="accent1"/>
              </a:buClr>
              <a:buFont typeface="Verdana" pitchFamily="34" charset="0"/>
              <a:buChar char="•"/>
              <a:defRPr sz="1400" baseline="0">
                <a:solidFill>
                  <a:schemeClr val="tx1"/>
                </a:solidFill>
              </a:defRPr>
            </a:lvl6pPr>
            <a:lvl7pPr marL="1343025" indent="-228600">
              <a:spcBef>
                <a:spcPts val="500"/>
              </a:spcBef>
              <a:buClr>
                <a:schemeClr val="tx1">
                  <a:lumMod val="60000"/>
                  <a:lumOff val="40000"/>
                </a:schemeClr>
              </a:buClr>
              <a:buFont typeface="Verdana" pitchFamily="34" charset="0"/>
              <a:buChar char="•"/>
              <a:defRPr sz="1400" baseline="0">
                <a:solidFill>
                  <a:schemeClr val="tx1"/>
                </a:solidFill>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38220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3D2D8AF-452C-D94D-A560-DAD6A962E173}"/>
              </a:ext>
            </a:extLst>
          </p:cNvPr>
          <p:cNvSpPr>
            <a:spLocks noGrp="1"/>
          </p:cNvSpPr>
          <p:nvPr>
            <p:ph type="sldNum" sz="quarter" idx="4"/>
          </p:nvPr>
        </p:nvSpPr>
        <p:spPr>
          <a:xfrm>
            <a:off x="11163034" y="6264308"/>
            <a:ext cx="261660" cy="169200"/>
          </a:xfrm>
          <a:prstGeom prst="rect">
            <a:avLst/>
          </a:prstGeom>
        </p:spPr>
        <p:txBody>
          <a:bodyPr wrap="square" lIns="0" tIns="0" rIns="0" bIns="0" anchor="ctr" anchorCtr="0">
            <a:noAutofit/>
          </a:bodyPr>
          <a:lstStyle>
            <a:lvl1pPr algn="r">
              <a:defRPr lang="en-GB" sz="1000" kern="1200" noProof="0" dirty="0" smtClean="0">
                <a:solidFill>
                  <a:schemeClr val="tx1"/>
                </a:solidFill>
                <a:latin typeface="+mn-lt"/>
                <a:ea typeface="+mn-ea"/>
                <a:cs typeface="Arial" pitchFamily="34" charset="0"/>
              </a:defRPr>
            </a:lvl1p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525A3C56-E491-49B2-93F3-63532DF516BC}" type="slidenum">
              <a:rPr kumimoji="0" lang="en-CA" sz="1000" b="0" i="0" u="none" strike="noStrike" kern="1200" cap="none" spc="0" normalizeH="0" baseline="0" noProof="0" smtClean="0">
                <a:ln>
                  <a:noFill/>
                </a:ln>
                <a:solidFill>
                  <a:srgbClr val="374265"/>
                </a:solidFill>
                <a:effectLst/>
                <a:uLnTx/>
                <a:uFillTx/>
                <a:latin typeface="Arial"/>
                <a:ea typeface="+mn-ea"/>
                <a:cs typeface="Arial" pitchFamily="34" charset="0"/>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a:t>
            </a:fld>
            <a:endParaRPr kumimoji="0" lang="en-CA" sz="1000" b="0" i="0" u="none" strike="noStrike" kern="1200" cap="none" spc="0" normalizeH="0" baseline="0" noProof="0" dirty="0">
              <a:ln>
                <a:noFill/>
              </a:ln>
              <a:solidFill>
                <a:srgbClr val="374265"/>
              </a:solidFill>
              <a:effectLst/>
              <a:uLnTx/>
              <a:uFillTx/>
              <a:latin typeface="Arial"/>
              <a:ea typeface="+mn-ea"/>
              <a:cs typeface="Arial" pitchFamily="34" charset="0"/>
              <a:sym typeface="Calibri"/>
            </a:endParaRPr>
          </a:p>
        </p:txBody>
      </p:sp>
      <p:sp>
        <p:nvSpPr>
          <p:cNvPr id="8" name="Titre 1">
            <a:extLst>
              <a:ext uri="{FF2B5EF4-FFF2-40B4-BE49-F238E27FC236}">
                <a16:creationId xmlns:a16="http://schemas.microsoft.com/office/drawing/2014/main" id="{561C906F-FE73-EC4B-9D46-7CD1B4F04428}"/>
              </a:ext>
            </a:extLst>
          </p:cNvPr>
          <p:cNvSpPr>
            <a:spLocks noGrp="1"/>
          </p:cNvSpPr>
          <p:nvPr>
            <p:ph type="title" hasCustomPrompt="1"/>
          </p:nvPr>
        </p:nvSpPr>
        <p:spPr>
          <a:xfrm>
            <a:off x="765737" y="684000"/>
            <a:ext cx="10676438" cy="531097"/>
          </a:xfrm>
        </p:spPr>
        <p:txBody>
          <a:bodyPr>
            <a:noAutofit/>
          </a:bodyPr>
          <a:lstStyle>
            <a:lvl1pPr>
              <a:defRPr sz="2800">
                <a:solidFill>
                  <a:schemeClr val="tx1"/>
                </a:solidFill>
              </a:defRPr>
            </a:lvl1pPr>
          </a:lstStyle>
          <a:p>
            <a:r>
              <a:rPr lang="en-CA" dirty="0"/>
              <a:t>Title only slide</a:t>
            </a:r>
          </a:p>
        </p:txBody>
      </p:sp>
    </p:spTree>
    <p:extLst>
      <p:ext uri="{BB962C8B-B14F-4D97-AF65-F5344CB8AC3E}">
        <p14:creationId xmlns:p14="http://schemas.microsoft.com/office/powerpoint/2010/main" val="3541233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Content - High Content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2D2EE9D2-4EE1-E84A-8F59-9549A5FAD563}"/>
              </a:ext>
            </a:extLst>
          </p:cNvPr>
          <p:cNvSpPr>
            <a:spLocks noGrp="1"/>
          </p:cNvSpPr>
          <p:nvPr>
            <p:ph type="title" hasCustomPrompt="1"/>
          </p:nvPr>
        </p:nvSpPr>
        <p:spPr>
          <a:xfrm>
            <a:off x="766800" y="684000"/>
            <a:ext cx="10647638" cy="560042"/>
          </a:xfrm>
          <a:prstGeom prst="rect">
            <a:avLst/>
          </a:prstGeom>
        </p:spPr>
        <p:txBody>
          <a:bodyPr vert="horz" lIns="0" tIns="0" rIns="0" bIns="0" rtlCol="0" anchor="t" anchorCtr="0">
            <a:noAutofit/>
          </a:bodyPr>
          <a:lstStyle/>
          <a:p>
            <a:r>
              <a:rPr lang="en-US" noProof="0" dirty="0"/>
              <a:t>Title and Content - High Content slide</a:t>
            </a:r>
          </a:p>
        </p:txBody>
      </p:sp>
      <p:sp>
        <p:nvSpPr>
          <p:cNvPr id="5" name="Content Placeholder 20">
            <a:extLst>
              <a:ext uri="{FF2B5EF4-FFF2-40B4-BE49-F238E27FC236}">
                <a16:creationId xmlns:a16="http://schemas.microsoft.com/office/drawing/2014/main" id="{5F3BF5DA-644D-6C41-A47D-B83355A9712E}"/>
              </a:ext>
            </a:extLst>
          </p:cNvPr>
          <p:cNvSpPr>
            <a:spLocks noGrp="1"/>
          </p:cNvSpPr>
          <p:nvPr>
            <p:ph sz="quarter" idx="17"/>
          </p:nvPr>
        </p:nvSpPr>
        <p:spPr>
          <a:xfrm>
            <a:off x="766763" y="1557338"/>
            <a:ext cx="10658475" cy="4535487"/>
          </a:xfrm>
          <a:prstGeom prst="rect">
            <a:avLst/>
          </a:prstGeom>
        </p:spPr>
        <p:txBody>
          <a:bodyPr lIns="0" tIns="0" rIns="0" bIns="0">
            <a:noAutofit/>
          </a:bodyPr>
          <a:lstStyle>
            <a:lvl1pPr marL="0" indent="0">
              <a:spcBef>
                <a:spcPts val="600"/>
              </a:spcBef>
              <a:buClr>
                <a:schemeClr val="tx1"/>
              </a:buClr>
              <a:buSzPct val="110000"/>
              <a:buFont typeface="Arial" pitchFamily="34" charset="0"/>
              <a:buNone/>
              <a:defRPr sz="2000">
                <a:solidFill>
                  <a:schemeClr val="tx1"/>
                </a:solidFill>
                <a:latin typeface="Arial" pitchFamily="34" charset="0"/>
              </a:defRPr>
            </a:lvl1pPr>
            <a:lvl2pPr marL="179388" indent="-179388">
              <a:spcBef>
                <a:spcPts val="600"/>
              </a:spcBef>
              <a:buClr>
                <a:schemeClr val="tx1"/>
              </a:buClr>
              <a:buSzPct val="110000"/>
              <a:buFont typeface="Arial" pitchFamily="34" charset="0"/>
              <a:buChar char="•"/>
              <a:defRPr sz="2000" baseline="0">
                <a:solidFill>
                  <a:schemeClr val="tx1"/>
                </a:solidFill>
                <a:latin typeface="Arial" pitchFamily="34" charset="0"/>
              </a:defRPr>
            </a:lvl2pPr>
            <a:lvl3pPr marL="360363" indent="-180975">
              <a:spcBef>
                <a:spcPts val="600"/>
              </a:spcBef>
              <a:buClr>
                <a:schemeClr val="tx1"/>
              </a:buClr>
              <a:buSzPct val="100000"/>
              <a:buFont typeface="Calibri" panose="020F0502020204030204" pitchFamily="34" charset="0"/>
              <a:buChar char="–"/>
              <a:defRPr sz="1800">
                <a:solidFill>
                  <a:schemeClr val="tx1"/>
                </a:solidFill>
                <a:latin typeface="Arial" pitchFamily="34" charset="0"/>
              </a:defRPr>
            </a:lvl3pPr>
            <a:lvl4pPr marL="539750" indent="-179388">
              <a:spcBef>
                <a:spcPts val="600"/>
              </a:spcBef>
              <a:buClr>
                <a:schemeClr val="tx1"/>
              </a:buClr>
              <a:buSzPct val="110000"/>
              <a:buFont typeface="Wingdings" pitchFamily="2" charset="2"/>
              <a:buChar char="§"/>
              <a:defRPr sz="1600">
                <a:solidFill>
                  <a:schemeClr val="tx1"/>
                </a:solidFill>
                <a:latin typeface="Arial" pitchFamily="34" charset="0"/>
              </a:defRPr>
            </a:lvl4pPr>
            <a:lvl5pPr marL="719138" indent="-179388">
              <a:spcBef>
                <a:spcPts val="600"/>
              </a:spcBef>
              <a:buClr>
                <a:schemeClr val="tx1"/>
              </a:buClr>
              <a:buSzPct val="110000"/>
              <a:buFont typeface="Courier New" panose="02070309020205020404" pitchFamily="49" charset="0"/>
              <a:buChar char="o"/>
              <a:defRPr sz="1400">
                <a:solidFill>
                  <a:schemeClr val="tx1"/>
                </a:solidFill>
                <a:latin typeface="Arial" pitchFamily="34" charset="0"/>
              </a:defRPr>
            </a:lvl5pPr>
            <a:lvl6pPr marL="1136650" indent="-215900">
              <a:spcBef>
                <a:spcPts val="500"/>
              </a:spcBef>
              <a:buClr>
                <a:schemeClr val="accent1"/>
              </a:buClr>
              <a:buSzPct val="100000"/>
              <a:buFont typeface="Verdana" pitchFamily="34" charset="0"/>
              <a:buChar char="•"/>
              <a:defRPr sz="1050" baseline="0">
                <a:solidFill>
                  <a:schemeClr val="tx1"/>
                </a:solidFill>
              </a:defRPr>
            </a:lvl6pPr>
            <a:lvl7pPr marL="1343025" indent="-228600">
              <a:spcBef>
                <a:spcPts val="500"/>
              </a:spcBef>
              <a:buClr>
                <a:schemeClr val="tx1">
                  <a:lumMod val="60000"/>
                  <a:lumOff val="40000"/>
                </a:schemeClr>
              </a:buClr>
              <a:buFont typeface="Verdana" pitchFamily="34" charset="0"/>
              <a:buChar char="•"/>
              <a:defRPr sz="1400" baseline="0">
                <a:solidFill>
                  <a:schemeClr val="tx1"/>
                </a:solidFill>
              </a:defRPr>
            </a:lvl7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4ECAC11E-D167-EE4C-BF01-0C0C599D9F15}"/>
              </a:ext>
            </a:extLst>
          </p:cNvPr>
          <p:cNvSpPr>
            <a:spLocks noGrp="1"/>
          </p:cNvSpPr>
          <p:nvPr>
            <p:ph type="sldNum" sz="quarter" idx="4"/>
          </p:nvPr>
        </p:nvSpPr>
        <p:spPr>
          <a:xfrm>
            <a:off x="11163034" y="6264308"/>
            <a:ext cx="261660" cy="169200"/>
          </a:xfrm>
          <a:prstGeom prst="rect">
            <a:avLst/>
          </a:prstGeom>
        </p:spPr>
        <p:txBody>
          <a:bodyPr wrap="square" lIns="0" tIns="0" rIns="0" bIns="0" anchor="ctr" anchorCtr="0">
            <a:noAutofit/>
          </a:bodyPr>
          <a:lstStyle>
            <a:lvl1pPr algn="r">
              <a:defRPr lang="en-GB" sz="1000" kern="1200" noProof="0" dirty="0" smtClean="0">
                <a:solidFill>
                  <a:schemeClr val="tx1"/>
                </a:solidFill>
                <a:latin typeface="+mn-lt"/>
                <a:ea typeface="+mn-ea"/>
                <a:cs typeface="Arial" pitchFamily="34" charset="0"/>
              </a:defRPr>
            </a:lvl1pPr>
          </a:lstStyle>
          <a:p>
            <a:fld id="{525A3C56-E491-49B2-93F3-63532DF516BC}" type="slidenum">
              <a:rPr lang="en-CA" smtClean="0"/>
              <a:pPr/>
              <a:t>‹#›</a:t>
            </a:fld>
            <a:endParaRPr lang="en-CA" dirty="0"/>
          </a:p>
        </p:txBody>
      </p:sp>
    </p:spTree>
    <p:extLst>
      <p:ext uri="{BB962C8B-B14F-4D97-AF65-F5344CB8AC3E}">
        <p14:creationId xmlns:p14="http://schemas.microsoft.com/office/powerpoint/2010/main" val="3592507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3D2D8AF-452C-D94D-A560-DAD6A962E173}"/>
              </a:ext>
            </a:extLst>
          </p:cNvPr>
          <p:cNvSpPr>
            <a:spLocks noGrp="1"/>
          </p:cNvSpPr>
          <p:nvPr>
            <p:ph type="sldNum" sz="quarter" idx="4"/>
          </p:nvPr>
        </p:nvSpPr>
        <p:spPr>
          <a:xfrm>
            <a:off x="11163034" y="6264308"/>
            <a:ext cx="261660" cy="169200"/>
          </a:xfrm>
          <a:prstGeom prst="rect">
            <a:avLst/>
          </a:prstGeom>
        </p:spPr>
        <p:txBody>
          <a:bodyPr wrap="square" lIns="0" tIns="0" rIns="0" bIns="0" anchor="ctr" anchorCtr="0">
            <a:noAutofit/>
          </a:bodyPr>
          <a:lstStyle>
            <a:lvl1pPr algn="r">
              <a:defRPr lang="en-GB" sz="1000" kern="1200" noProof="0" dirty="0" smtClean="0">
                <a:solidFill>
                  <a:schemeClr val="tx1"/>
                </a:solidFill>
                <a:latin typeface="+mn-lt"/>
                <a:ea typeface="+mn-ea"/>
                <a:cs typeface="Arial" pitchFamily="34" charset="0"/>
              </a:defRPr>
            </a:lvl1pPr>
          </a:lstStyle>
          <a:p>
            <a:fld id="{525A3C56-E491-49B2-93F3-63532DF516BC}" type="slidenum">
              <a:rPr lang="en-CA" smtClean="0"/>
              <a:pPr/>
              <a:t>‹#›</a:t>
            </a:fld>
            <a:endParaRPr lang="en-CA" dirty="0"/>
          </a:p>
        </p:txBody>
      </p:sp>
      <p:sp>
        <p:nvSpPr>
          <p:cNvPr id="8" name="Titre 1">
            <a:extLst>
              <a:ext uri="{FF2B5EF4-FFF2-40B4-BE49-F238E27FC236}">
                <a16:creationId xmlns:a16="http://schemas.microsoft.com/office/drawing/2014/main" id="{561C906F-FE73-EC4B-9D46-7CD1B4F04428}"/>
              </a:ext>
            </a:extLst>
          </p:cNvPr>
          <p:cNvSpPr>
            <a:spLocks noGrp="1"/>
          </p:cNvSpPr>
          <p:nvPr>
            <p:ph type="title" hasCustomPrompt="1"/>
          </p:nvPr>
        </p:nvSpPr>
        <p:spPr>
          <a:xfrm>
            <a:off x="765737" y="684000"/>
            <a:ext cx="10676438" cy="531097"/>
          </a:xfrm>
        </p:spPr>
        <p:txBody>
          <a:bodyPr>
            <a:noAutofit/>
          </a:bodyPr>
          <a:lstStyle>
            <a:lvl1pPr>
              <a:defRPr sz="2800">
                <a:solidFill>
                  <a:schemeClr val="tx1"/>
                </a:solidFill>
              </a:defRPr>
            </a:lvl1pPr>
          </a:lstStyle>
          <a:p>
            <a:r>
              <a:rPr lang="en-CA" dirty="0"/>
              <a:t>Title only slide</a:t>
            </a:r>
          </a:p>
        </p:txBody>
      </p:sp>
    </p:spTree>
    <p:extLst>
      <p:ext uri="{BB962C8B-B14F-4D97-AF65-F5344CB8AC3E}">
        <p14:creationId xmlns:p14="http://schemas.microsoft.com/office/powerpoint/2010/main" val="2882258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sz="3600"/>
            </a:lvl1p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159901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89372803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385323340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21445342"/>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jpe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3.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dirty="0"/>
          </a:p>
        </p:txBody>
      </p:sp>
      <p:pic>
        <p:nvPicPr>
          <p:cNvPr id="11" name="Google Shape;11;p1" descr="hywel dda"/>
          <p:cNvPicPr preferRelativeResize="0"/>
          <p:nvPr/>
        </p:nvPicPr>
        <p:blipFill rotWithShape="1">
          <a:blip r:embed="rId7">
            <a:alphaModFix/>
          </a:blip>
          <a:srcRect/>
          <a:stretch/>
        </p:blipFill>
        <p:spPr>
          <a:xfrm>
            <a:off x="9543843" y="236705"/>
            <a:ext cx="2376487" cy="601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8" r:id="rId2"/>
    <p:sldLayoutId id="2147483748" r:id="rId3"/>
    <p:sldLayoutId id="2147483749" r:id="rId4"/>
    <p:sldLayoutId id="2147483750"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Line 3"/>
          <p:cNvSpPr>
            <a:spLocks noChangeShapeType="1"/>
          </p:cNvSpPr>
          <p:nvPr userDrawn="1"/>
        </p:nvSpPr>
        <p:spPr bwMode="auto">
          <a:xfrm>
            <a:off x="12145433" y="-1588"/>
            <a:ext cx="0" cy="6858001"/>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028" name="Line 4"/>
          <p:cNvSpPr>
            <a:spLocks noChangeShapeType="1"/>
          </p:cNvSpPr>
          <p:nvPr userDrawn="1"/>
        </p:nvSpPr>
        <p:spPr bwMode="auto">
          <a:xfrm>
            <a:off x="42333" y="1588"/>
            <a:ext cx="0" cy="685800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029" name="Line 5"/>
          <p:cNvSpPr>
            <a:spLocks noChangeShapeType="1"/>
          </p:cNvSpPr>
          <p:nvPr userDrawn="1"/>
        </p:nvSpPr>
        <p:spPr bwMode="auto">
          <a:xfrm>
            <a:off x="0" y="31750"/>
            <a:ext cx="12192000" cy="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030" name="Line 6"/>
          <p:cNvSpPr>
            <a:spLocks noChangeShapeType="1"/>
          </p:cNvSpPr>
          <p:nvPr userDrawn="1"/>
        </p:nvSpPr>
        <p:spPr bwMode="auto">
          <a:xfrm>
            <a:off x="-4233" y="6826250"/>
            <a:ext cx="12192000" cy="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031" name="Line 7"/>
          <p:cNvSpPr>
            <a:spLocks noChangeShapeType="1"/>
          </p:cNvSpPr>
          <p:nvPr userDrawn="1"/>
        </p:nvSpPr>
        <p:spPr bwMode="auto">
          <a:xfrm>
            <a:off x="192617" y="141288"/>
            <a:ext cx="11760200" cy="0"/>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032" name="Line 8"/>
          <p:cNvSpPr>
            <a:spLocks noChangeShapeType="1"/>
          </p:cNvSpPr>
          <p:nvPr userDrawn="1"/>
        </p:nvSpPr>
        <p:spPr bwMode="auto">
          <a:xfrm>
            <a:off x="11986684" y="115889"/>
            <a:ext cx="0" cy="6626225"/>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033" name="Arc 9"/>
          <p:cNvSpPr>
            <a:spLocks/>
          </p:cNvSpPr>
          <p:nvPr userDrawn="1"/>
        </p:nvSpPr>
        <p:spPr bwMode="auto">
          <a:xfrm>
            <a:off x="8104718" y="179389"/>
            <a:ext cx="3839633" cy="1584325"/>
          </a:xfrm>
          <a:custGeom>
            <a:avLst/>
            <a:gdLst>
              <a:gd name="T0" fmla="*/ 0 w 21600"/>
              <a:gd name="T1" fmla="*/ 0 h 21600"/>
              <a:gd name="T2" fmla="*/ 383926670 w 21600"/>
              <a:gd name="T3" fmla="*/ 116207672 h 21600"/>
              <a:gd name="T4" fmla="*/ 0 w 21600"/>
              <a:gd name="T5" fmla="*/ 116207672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dirty="0"/>
          </a:p>
        </p:txBody>
      </p:sp>
      <p:sp>
        <p:nvSpPr>
          <p:cNvPr id="1034" name="Line 11"/>
          <p:cNvSpPr>
            <a:spLocks noChangeShapeType="1"/>
          </p:cNvSpPr>
          <p:nvPr userDrawn="1"/>
        </p:nvSpPr>
        <p:spPr bwMode="auto">
          <a:xfrm>
            <a:off x="192617" y="6716713"/>
            <a:ext cx="11760200" cy="0"/>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1035" name="Line 12"/>
          <p:cNvSpPr>
            <a:spLocks noChangeShapeType="1"/>
          </p:cNvSpPr>
          <p:nvPr userDrawn="1"/>
        </p:nvSpPr>
        <p:spPr bwMode="auto">
          <a:xfrm>
            <a:off x="188384" y="115889"/>
            <a:ext cx="0" cy="6626225"/>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dirty="0"/>
          </a:p>
        </p:txBody>
      </p:sp>
      <p:grpSp>
        <p:nvGrpSpPr>
          <p:cNvPr id="1036" name="Group 29"/>
          <p:cNvGrpSpPr>
            <a:grpSpLocks/>
          </p:cNvGrpSpPr>
          <p:nvPr userDrawn="1"/>
        </p:nvGrpSpPr>
        <p:grpSpPr bwMode="auto">
          <a:xfrm>
            <a:off x="3299919" y="6231731"/>
            <a:ext cx="8607391" cy="368301"/>
            <a:chOff x="2989292" y="6315116"/>
            <a:chExt cx="5940426" cy="328594"/>
          </a:xfrm>
        </p:grpSpPr>
        <p:sp>
          <p:nvSpPr>
            <p:cNvPr id="1041" name="AutoShape 14"/>
            <p:cNvSpPr>
              <a:spLocks noChangeArrowheads="1"/>
            </p:cNvSpPr>
            <p:nvPr userDrawn="1"/>
          </p:nvSpPr>
          <p:spPr bwMode="auto">
            <a:xfrm rot="10800000">
              <a:off x="8347105" y="6315116"/>
              <a:ext cx="582613" cy="328594"/>
            </a:xfrm>
            <a:prstGeom prst="flowChartOnlineStorage">
              <a:avLst/>
            </a:prstGeom>
            <a:solidFill>
              <a:srgbClr val="C1A87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altLang="en-US" dirty="0"/>
            </a:p>
          </p:txBody>
        </p:sp>
        <p:sp>
          <p:nvSpPr>
            <p:cNvPr id="1042" name="Rectangle 16"/>
            <p:cNvSpPr>
              <a:spLocks noChangeArrowheads="1"/>
            </p:cNvSpPr>
            <p:nvPr userDrawn="1"/>
          </p:nvSpPr>
          <p:spPr bwMode="auto">
            <a:xfrm>
              <a:off x="2989292" y="6315116"/>
              <a:ext cx="5868988" cy="215888"/>
            </a:xfrm>
            <a:prstGeom prst="rect">
              <a:avLst/>
            </a:prstGeom>
            <a:gradFill rotWithShape="1">
              <a:gsLst>
                <a:gs pos="0">
                  <a:srgbClr val="F3EEE5"/>
                </a:gs>
                <a:gs pos="100000">
                  <a:srgbClr val="C1A875"/>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ltLang="en-US" sz="2400" dirty="0">
                <a:latin typeface="Trebuchet MS" panose="020B0603020202020204" pitchFamily="34" charset="0"/>
              </a:endParaRPr>
            </a:p>
          </p:txBody>
        </p:sp>
        <p:sp>
          <p:nvSpPr>
            <p:cNvPr id="1043" name="Rectangle 17"/>
            <p:cNvSpPr>
              <a:spLocks noChangeArrowheads="1"/>
            </p:cNvSpPr>
            <p:nvPr userDrawn="1"/>
          </p:nvSpPr>
          <p:spPr bwMode="auto">
            <a:xfrm>
              <a:off x="3000404" y="6499255"/>
              <a:ext cx="5929314" cy="144455"/>
            </a:xfrm>
            <a:prstGeom prst="rect">
              <a:avLst/>
            </a:prstGeom>
            <a:gradFill rotWithShape="1">
              <a:gsLst>
                <a:gs pos="0">
                  <a:srgbClr val="E6E9F2"/>
                </a:gs>
                <a:gs pos="100000">
                  <a:srgbClr val="3A497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endParaRPr lang="en-US" altLang="en-US" sz="1300" b="1" dirty="0">
                <a:solidFill>
                  <a:srgbClr val="C1A875"/>
                </a:solidFill>
                <a:sym typeface="Trebuchet MS" panose="020B0603020202020204" pitchFamily="34" charset="0"/>
              </a:endParaRPr>
            </a:p>
          </p:txBody>
        </p:sp>
      </p:grpSp>
      <p:sp>
        <p:nvSpPr>
          <p:cNvPr id="1037" name="Rectangle 21"/>
          <p:cNvSpPr>
            <a:spLocks noGrp="1" noChangeArrowheads="1"/>
          </p:cNvSpPr>
          <p:nvPr userDrawn="1">
            <p:ph type="title"/>
          </p:nvPr>
        </p:nvSpPr>
        <p:spPr bwMode="auto">
          <a:xfrm>
            <a:off x="347133" y="257971"/>
            <a:ext cx="11493500" cy="578742"/>
          </a:xfrm>
          <a:prstGeom prst="rect">
            <a:avLst/>
          </a:prstGeom>
          <a:solidFill>
            <a:schemeClr val="accent4">
              <a:lumMod val="90000"/>
              <a:lumOff val="10000"/>
            </a:schemeClr>
          </a:solidFill>
          <a:ln>
            <a:noFill/>
          </a:ln>
        </p:spPr>
        <p:txBody>
          <a:bodyPr vert="horz" wrap="square" lIns="91440" tIns="45720" rIns="91440" bIns="45720" numCol="1" anchor="ctr" anchorCtr="0" compatLnSpc="1">
            <a:prstTxWarp prst="textNoShape">
              <a:avLst/>
            </a:prstTxWarp>
          </a:bodyPr>
          <a:lstStyle/>
          <a:p>
            <a:pPr lvl="0"/>
            <a:r>
              <a:rPr lang="en-GB" altLang="en-US" dirty="0"/>
              <a:t>Click to edit Master title style</a:t>
            </a:r>
          </a:p>
        </p:txBody>
      </p:sp>
      <p:sp>
        <p:nvSpPr>
          <p:cNvPr id="1038" name="Rectangle 22"/>
          <p:cNvSpPr>
            <a:spLocks noGrp="1" noChangeArrowheads="1"/>
          </p:cNvSpPr>
          <p:nvPr userDrawn="1">
            <p:ph type="body" idx="1"/>
          </p:nvPr>
        </p:nvSpPr>
        <p:spPr bwMode="auto">
          <a:xfrm>
            <a:off x="347132" y="1043104"/>
            <a:ext cx="11456667" cy="508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pic>
        <p:nvPicPr>
          <p:cNvPr id="1039" name="Picture 19" descr="hywel dda"/>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40585" y="6170613"/>
            <a:ext cx="2547443" cy="483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496DD76E-0741-BC93-68BF-45231E455134}"/>
              </a:ext>
            </a:extLst>
          </p:cNvPr>
          <p:cNvSpPr txBox="1"/>
          <p:nvPr userDrawn="1">
            <p:extLst>
              <p:ext uri="{1162E1C5-73C7-4A58-AE30-91384D911F3F}">
                <p184:classification xmlns:p184="http://schemas.microsoft.com/office/powerpoint/2018/4/main" val="ftr"/>
              </p:ext>
            </p:extLst>
          </p:nvPr>
        </p:nvSpPr>
        <p:spPr>
          <a:xfrm>
            <a:off x="5762625" y="6705600"/>
            <a:ext cx="701675" cy="152400"/>
          </a:xfrm>
          <a:prstGeom prst="rect">
            <a:avLst/>
          </a:prstGeom>
        </p:spPr>
        <p:txBody>
          <a:bodyPr horzOverflow="overflow" lIns="0" tIns="0" rIns="0" bIns="0">
            <a:spAutoFit/>
          </a:bodyPr>
          <a:lstStyle/>
          <a:p>
            <a:pPr algn="l"/>
            <a:r>
              <a:rPr lang="en-GB" sz="1000" dirty="0">
                <a:solidFill>
                  <a:srgbClr val="000000"/>
                </a:solidFill>
                <a:latin typeface="Arial" panose="020B0604020202020204" pitchFamily="34" charset="0"/>
                <a:cs typeface="Arial" panose="020B0604020202020204" pitchFamily="34" charset="0"/>
              </a:rPr>
              <a:t>Confidential</a:t>
            </a:r>
          </a:p>
        </p:txBody>
      </p:sp>
      <p:sp>
        <p:nvSpPr>
          <p:cNvPr id="3" name="Google Shape;10;p1">
            <a:extLst>
              <a:ext uri="{FF2B5EF4-FFF2-40B4-BE49-F238E27FC236}">
                <a16:creationId xmlns:a16="http://schemas.microsoft.com/office/drawing/2014/main" id="{B3191ECD-6937-833F-1FBC-A9E391D455F8}"/>
              </a:ext>
            </a:extLst>
          </p:cNvPr>
          <p:cNvSpPr txBox="1">
            <a:spLocks noGrp="1"/>
          </p:cNvSpPr>
          <p:nvPr>
            <p:ph type="sldNum" idx="4"/>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E919E"/>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dirty="0"/>
          </a:p>
        </p:txBody>
      </p:sp>
    </p:spTree>
    <p:extLst>
      <p:ext uri="{BB962C8B-B14F-4D97-AF65-F5344CB8AC3E}">
        <p14:creationId xmlns:p14="http://schemas.microsoft.com/office/powerpoint/2010/main" val="17591409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ctr" rtl="0" eaLnBrk="0" fontAlgn="base" hangingPunct="0">
        <a:lnSpc>
          <a:spcPct val="90000"/>
        </a:lnSpc>
        <a:spcBef>
          <a:spcPct val="0"/>
        </a:spcBef>
        <a:spcAft>
          <a:spcPct val="0"/>
        </a:spcAft>
        <a:defRPr sz="3200" b="1">
          <a:solidFill>
            <a:schemeClr val="bg1"/>
          </a:solidFill>
          <a:latin typeface="Verdana" panose="020B0604030504040204" pitchFamily="34" charset="0"/>
          <a:ea typeface="Verdana" panose="020B0604030504040204" pitchFamily="34" charset="0"/>
          <a:cs typeface="+mj-cs"/>
        </a:defRPr>
      </a:lvl1pPr>
      <a:lvl2pPr algn="ctr" rtl="0" eaLnBrk="0" fontAlgn="base" hangingPunct="0">
        <a:lnSpc>
          <a:spcPct val="90000"/>
        </a:lnSpc>
        <a:spcBef>
          <a:spcPct val="0"/>
        </a:spcBef>
        <a:spcAft>
          <a:spcPct val="0"/>
        </a:spcAft>
        <a:defRPr sz="3600" b="1">
          <a:solidFill>
            <a:srgbClr val="3A4A72"/>
          </a:solidFill>
          <a:latin typeface="Arial" charset="0"/>
        </a:defRPr>
      </a:lvl2pPr>
      <a:lvl3pPr algn="ctr" rtl="0" eaLnBrk="0" fontAlgn="base" hangingPunct="0">
        <a:lnSpc>
          <a:spcPct val="90000"/>
        </a:lnSpc>
        <a:spcBef>
          <a:spcPct val="0"/>
        </a:spcBef>
        <a:spcAft>
          <a:spcPct val="0"/>
        </a:spcAft>
        <a:defRPr sz="3600" b="1">
          <a:solidFill>
            <a:srgbClr val="3A4A72"/>
          </a:solidFill>
          <a:latin typeface="Arial" charset="0"/>
        </a:defRPr>
      </a:lvl3pPr>
      <a:lvl4pPr algn="ctr" rtl="0" eaLnBrk="0" fontAlgn="base" hangingPunct="0">
        <a:lnSpc>
          <a:spcPct val="90000"/>
        </a:lnSpc>
        <a:spcBef>
          <a:spcPct val="0"/>
        </a:spcBef>
        <a:spcAft>
          <a:spcPct val="0"/>
        </a:spcAft>
        <a:defRPr sz="3600" b="1">
          <a:solidFill>
            <a:srgbClr val="3A4A72"/>
          </a:solidFill>
          <a:latin typeface="Arial" charset="0"/>
        </a:defRPr>
      </a:lvl4pPr>
      <a:lvl5pPr algn="ctr" rtl="0" eaLnBrk="0" fontAlgn="base" hangingPunct="0">
        <a:lnSpc>
          <a:spcPct val="90000"/>
        </a:lnSpc>
        <a:spcBef>
          <a:spcPct val="0"/>
        </a:spcBef>
        <a:spcAft>
          <a:spcPct val="0"/>
        </a:spcAft>
        <a:defRPr sz="3600" b="1">
          <a:solidFill>
            <a:srgbClr val="3A4A72"/>
          </a:solidFill>
          <a:latin typeface="Arial" charset="0"/>
        </a:defRPr>
      </a:lvl5pPr>
      <a:lvl6pPr marL="457200" algn="ctr" rtl="0" fontAlgn="base">
        <a:lnSpc>
          <a:spcPct val="90000"/>
        </a:lnSpc>
        <a:spcBef>
          <a:spcPct val="0"/>
        </a:spcBef>
        <a:spcAft>
          <a:spcPct val="0"/>
        </a:spcAft>
        <a:defRPr sz="3600" b="1">
          <a:solidFill>
            <a:srgbClr val="3A4A72"/>
          </a:solidFill>
          <a:latin typeface="Arial" charset="0"/>
        </a:defRPr>
      </a:lvl6pPr>
      <a:lvl7pPr marL="914400" algn="ctr" rtl="0" fontAlgn="base">
        <a:lnSpc>
          <a:spcPct val="90000"/>
        </a:lnSpc>
        <a:spcBef>
          <a:spcPct val="0"/>
        </a:spcBef>
        <a:spcAft>
          <a:spcPct val="0"/>
        </a:spcAft>
        <a:defRPr sz="3600" b="1">
          <a:solidFill>
            <a:srgbClr val="3A4A72"/>
          </a:solidFill>
          <a:latin typeface="Arial" charset="0"/>
        </a:defRPr>
      </a:lvl7pPr>
      <a:lvl8pPr marL="1371600" algn="ctr" rtl="0" fontAlgn="base">
        <a:lnSpc>
          <a:spcPct val="90000"/>
        </a:lnSpc>
        <a:spcBef>
          <a:spcPct val="0"/>
        </a:spcBef>
        <a:spcAft>
          <a:spcPct val="0"/>
        </a:spcAft>
        <a:defRPr sz="3600" b="1">
          <a:solidFill>
            <a:srgbClr val="3A4A72"/>
          </a:solidFill>
          <a:latin typeface="Arial" charset="0"/>
        </a:defRPr>
      </a:lvl8pPr>
      <a:lvl9pPr marL="1828800" algn="ctr" rtl="0" fontAlgn="base">
        <a:lnSpc>
          <a:spcPct val="90000"/>
        </a:lnSpc>
        <a:spcBef>
          <a:spcPct val="0"/>
        </a:spcBef>
        <a:spcAft>
          <a:spcPct val="0"/>
        </a:spcAft>
        <a:defRPr sz="3600" b="1">
          <a:solidFill>
            <a:srgbClr val="3A4A7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rgbClr val="3A4A72"/>
          </a:solidFill>
          <a:latin typeface="Verdana" panose="020B0604030504040204" pitchFamily="34" charset="0"/>
          <a:ea typeface="Verdana" panose="020B0604030504040204" pitchFamily="34" charset="0"/>
          <a:cs typeface="+mn-cs"/>
        </a:defRPr>
      </a:lvl1pPr>
      <a:lvl2pPr marL="742950" indent="-285750" algn="l" rtl="0" eaLnBrk="0" fontAlgn="base" hangingPunct="0">
        <a:spcBef>
          <a:spcPct val="20000"/>
        </a:spcBef>
        <a:spcAft>
          <a:spcPct val="0"/>
        </a:spcAft>
        <a:buClr>
          <a:schemeClr val="tx1"/>
        </a:buClr>
        <a:buSzPct val="75000"/>
        <a:buChar char="–"/>
        <a:defRPr sz="2400">
          <a:solidFill>
            <a:srgbClr val="3A4A72"/>
          </a:solidFill>
          <a:latin typeface="Verdana" panose="020B0604030504040204" pitchFamily="34" charset="0"/>
          <a:ea typeface="Verdana" panose="020B0604030504040204" pitchFamily="34" charset="0"/>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rgbClr val="3A4A72"/>
          </a:solidFill>
          <a:latin typeface="Verdana" panose="020B0604030504040204" pitchFamily="34" charset="0"/>
          <a:ea typeface="Verdana" panose="020B0604030504040204" pitchFamily="34" charset="0"/>
        </a:defRPr>
      </a:lvl3pPr>
      <a:lvl4pPr marL="1600200" indent="-228600" algn="l" rtl="0" eaLnBrk="0" fontAlgn="base" hangingPunct="0">
        <a:spcBef>
          <a:spcPct val="20000"/>
        </a:spcBef>
        <a:spcAft>
          <a:spcPct val="0"/>
        </a:spcAft>
        <a:buClr>
          <a:schemeClr val="tx1"/>
        </a:buClr>
        <a:buSzPct val="80000"/>
        <a:buChar char="–"/>
        <a:defRPr>
          <a:solidFill>
            <a:srgbClr val="3A4A72"/>
          </a:solidFill>
          <a:latin typeface="Verdana" panose="020B0604030504040204" pitchFamily="34" charset="0"/>
          <a:ea typeface="Verdana" panose="020B0604030504040204" pitchFamily="34" charset="0"/>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a:solidFill>
            <a:srgbClr val="3A4A72"/>
          </a:solidFill>
          <a:latin typeface="Verdana" panose="020B0604030504040204" pitchFamily="34" charset="0"/>
          <a:ea typeface="Verdana" panose="020B0604030504040204" pitchFamily="34" charset="0"/>
        </a:defRPr>
      </a:lvl5pPr>
      <a:lvl6pPr marL="25146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3" name="Arc 9"/>
          <p:cNvSpPr>
            <a:spLocks/>
          </p:cNvSpPr>
          <p:nvPr userDrawn="1"/>
        </p:nvSpPr>
        <p:spPr bwMode="auto">
          <a:xfrm>
            <a:off x="8104718" y="179389"/>
            <a:ext cx="3839633" cy="1584325"/>
          </a:xfrm>
          <a:custGeom>
            <a:avLst/>
            <a:gdLst>
              <a:gd name="T0" fmla="*/ 0 w 21600"/>
              <a:gd name="T1" fmla="*/ 0 h 21600"/>
              <a:gd name="T2" fmla="*/ 383926670 w 21600"/>
              <a:gd name="T3" fmla="*/ 116207672 h 21600"/>
              <a:gd name="T4" fmla="*/ 0 w 21600"/>
              <a:gd name="T5" fmla="*/ 116207672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dirty="0"/>
          </a:p>
        </p:txBody>
      </p:sp>
      <p:sp>
        <p:nvSpPr>
          <p:cNvPr id="1037" name="Rectangle 21"/>
          <p:cNvSpPr>
            <a:spLocks noGrp="1" noChangeArrowheads="1"/>
          </p:cNvSpPr>
          <p:nvPr userDrawn="1">
            <p:ph type="title"/>
          </p:nvPr>
        </p:nvSpPr>
        <p:spPr bwMode="auto">
          <a:xfrm>
            <a:off x="347133" y="257971"/>
            <a:ext cx="11493500" cy="578742"/>
          </a:xfrm>
          <a:prstGeom prst="rect">
            <a:avLst/>
          </a:prstGeom>
          <a:noFill/>
          <a:ln>
            <a:noFill/>
          </a:ln>
        </p:spPr>
        <p:txBody>
          <a:bodyPr vert="horz" wrap="square" lIns="91440" tIns="45720" rIns="91440" bIns="45720" numCol="1" anchor="ctr" anchorCtr="0" compatLnSpc="1">
            <a:prstTxWarp prst="textNoShape">
              <a:avLst/>
            </a:prstTxWarp>
          </a:bodyPr>
          <a:lstStyle/>
          <a:p>
            <a:pPr lvl="0"/>
            <a:r>
              <a:rPr lang="en-GB" altLang="en-US" dirty="0"/>
              <a:t>Click to edit Master title style</a:t>
            </a:r>
          </a:p>
        </p:txBody>
      </p:sp>
      <p:sp>
        <p:nvSpPr>
          <p:cNvPr id="1038" name="Rectangle 22"/>
          <p:cNvSpPr>
            <a:spLocks noGrp="1" noChangeArrowheads="1"/>
          </p:cNvSpPr>
          <p:nvPr userDrawn="1">
            <p:ph type="body" idx="1"/>
          </p:nvPr>
        </p:nvSpPr>
        <p:spPr bwMode="auto">
          <a:xfrm>
            <a:off x="347132" y="1043104"/>
            <a:ext cx="11456667" cy="508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sp>
        <p:nvSpPr>
          <p:cNvPr id="2" name="TextBox 1">
            <a:extLst>
              <a:ext uri="{FF2B5EF4-FFF2-40B4-BE49-F238E27FC236}">
                <a16:creationId xmlns:a16="http://schemas.microsoft.com/office/drawing/2014/main" id="{5E26A759-15A9-4D78-AD16-7E1275D498B3}"/>
              </a:ext>
            </a:extLst>
          </p:cNvPr>
          <p:cNvSpPr txBox="1"/>
          <p:nvPr userDrawn="1"/>
        </p:nvSpPr>
        <p:spPr>
          <a:xfrm>
            <a:off x="10528300" y="6269380"/>
            <a:ext cx="1040301" cy="276999"/>
          </a:xfrm>
          <a:prstGeom prst="rect">
            <a:avLst/>
          </a:prstGeom>
          <a:solidFill>
            <a:schemeClr val="bg1"/>
          </a:solidFill>
          <a:ln>
            <a:noFill/>
          </a:ln>
        </p:spPr>
        <p:txBody>
          <a:bodyPr wrap="square" rtlCol="0" anchor="ctr">
            <a:spAutoFit/>
          </a:bodyPr>
          <a:lstStyle/>
          <a:p>
            <a:pPr algn="ctr"/>
            <a:fld id="{2E315DAA-0930-4D30-874B-4ADCD1831612}" type="slidenum">
              <a:rPr lang="en-GB" sz="1200" smtClean="0">
                <a:latin typeface="Calibri" panose="020F0502020204030204" pitchFamily="34" charset="0"/>
                <a:ea typeface="Verdana" panose="020B0604030504040204" pitchFamily="34" charset="0"/>
                <a:cs typeface="Calibri" panose="020F0502020204030204" pitchFamily="34" charset="0"/>
              </a:rPr>
              <a:pPr algn="ctr"/>
              <a:t>‹#›</a:t>
            </a:fld>
            <a:endParaRPr lang="en-GB" sz="1200" dirty="0">
              <a:latin typeface="Calibri" panose="020F0502020204030204" pitchFamily="34" charset="0"/>
              <a:ea typeface="Verdana" panose="020B0604030504040204" pitchFamily="34" charset="0"/>
              <a:cs typeface="Calibri" panose="020F0502020204030204" pitchFamily="34" charset="0"/>
            </a:endParaRPr>
          </a:p>
        </p:txBody>
      </p:sp>
      <p:pic>
        <p:nvPicPr>
          <p:cNvPr id="20" name="Google Shape;11;p1" descr="hywel dda"/>
          <p:cNvPicPr preferRelativeResize="0"/>
          <p:nvPr userDrawn="1"/>
        </p:nvPicPr>
        <p:blipFill rotWithShape="1">
          <a:blip r:embed="rId14">
            <a:alphaModFix/>
          </a:blip>
          <a:srcRect/>
          <a:stretch/>
        </p:blipFill>
        <p:spPr>
          <a:xfrm>
            <a:off x="9543843" y="236705"/>
            <a:ext cx="2376487" cy="601662"/>
          </a:xfrm>
          <a:prstGeom prst="rect">
            <a:avLst/>
          </a:prstGeom>
          <a:noFill/>
          <a:ln>
            <a:noFill/>
          </a:ln>
        </p:spPr>
      </p:pic>
      <p:sp>
        <p:nvSpPr>
          <p:cNvPr id="21" name="Half Frame 20">
            <a:extLst>
              <a:ext uri="{FF2B5EF4-FFF2-40B4-BE49-F238E27FC236}">
                <a16:creationId xmlns:a16="http://schemas.microsoft.com/office/drawing/2014/main" id="{0D3DA830-6DCF-912F-055B-3FCC70D1229A}"/>
              </a:ext>
            </a:extLst>
          </p:cNvPr>
          <p:cNvSpPr/>
          <p:nvPr userDrawn="1"/>
        </p:nvSpPr>
        <p:spPr>
          <a:xfrm>
            <a:off x="212129" y="240610"/>
            <a:ext cx="964078" cy="964078"/>
          </a:xfrm>
          <a:prstGeom prst="halfFrame">
            <a:avLst>
              <a:gd name="adj1" fmla="val 11527"/>
              <a:gd name="adj2" fmla="val 11191"/>
            </a:avLst>
          </a:prstGeom>
          <a:solidFill>
            <a:srgbClr val="200A58"/>
          </a:solidFill>
          <a:ln w="12700" cap="flat" cmpd="sng" algn="ctr">
            <a:no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732" b="0" i="0" u="none" strike="noStrike" kern="1200" cap="none" spc="0" normalizeH="0" baseline="0" noProof="0" dirty="0">
              <a:ln>
                <a:noFill/>
              </a:ln>
              <a:solidFill>
                <a:srgbClr val="374265"/>
              </a:solidFill>
              <a:effectLst/>
              <a:uLnTx/>
              <a:uFillTx/>
              <a:latin typeface="Arial"/>
              <a:ea typeface="+mn-ea"/>
              <a:cs typeface="Arial"/>
              <a:sym typeface="Arial"/>
            </a:endParaRPr>
          </a:p>
        </p:txBody>
      </p:sp>
    </p:spTree>
    <p:extLst>
      <p:ext uri="{BB962C8B-B14F-4D97-AF65-F5344CB8AC3E}">
        <p14:creationId xmlns:p14="http://schemas.microsoft.com/office/powerpoint/2010/main" val="2766894283"/>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Lst>
  <p:transition/>
  <p:txStyles>
    <p:titleStyle>
      <a:lvl1pPr algn="l" rtl="0" eaLnBrk="0" fontAlgn="base" hangingPunct="0">
        <a:lnSpc>
          <a:spcPct val="90000"/>
        </a:lnSpc>
        <a:spcBef>
          <a:spcPct val="0"/>
        </a:spcBef>
        <a:spcAft>
          <a:spcPct val="0"/>
        </a:spcAft>
        <a:defRPr sz="2100" b="1">
          <a:solidFill>
            <a:srgbClr val="002060"/>
          </a:solidFill>
          <a:latin typeface="+mn-lt"/>
          <a:ea typeface="Verdana" panose="020B0604030504040204" pitchFamily="34" charset="0"/>
          <a:cs typeface="+mj-cs"/>
        </a:defRPr>
      </a:lvl1pPr>
      <a:lvl2pPr algn="ctr" rtl="0" eaLnBrk="0" fontAlgn="base" hangingPunct="0">
        <a:lnSpc>
          <a:spcPct val="90000"/>
        </a:lnSpc>
        <a:spcBef>
          <a:spcPct val="0"/>
        </a:spcBef>
        <a:spcAft>
          <a:spcPct val="0"/>
        </a:spcAft>
        <a:defRPr sz="3600" b="1">
          <a:solidFill>
            <a:srgbClr val="3A4A72"/>
          </a:solidFill>
          <a:latin typeface="Arial" charset="0"/>
        </a:defRPr>
      </a:lvl2pPr>
      <a:lvl3pPr algn="ctr" rtl="0" eaLnBrk="0" fontAlgn="base" hangingPunct="0">
        <a:lnSpc>
          <a:spcPct val="90000"/>
        </a:lnSpc>
        <a:spcBef>
          <a:spcPct val="0"/>
        </a:spcBef>
        <a:spcAft>
          <a:spcPct val="0"/>
        </a:spcAft>
        <a:defRPr sz="3600" b="1">
          <a:solidFill>
            <a:srgbClr val="3A4A72"/>
          </a:solidFill>
          <a:latin typeface="Arial" charset="0"/>
        </a:defRPr>
      </a:lvl3pPr>
      <a:lvl4pPr algn="ctr" rtl="0" eaLnBrk="0" fontAlgn="base" hangingPunct="0">
        <a:lnSpc>
          <a:spcPct val="90000"/>
        </a:lnSpc>
        <a:spcBef>
          <a:spcPct val="0"/>
        </a:spcBef>
        <a:spcAft>
          <a:spcPct val="0"/>
        </a:spcAft>
        <a:defRPr sz="3600" b="1">
          <a:solidFill>
            <a:srgbClr val="3A4A72"/>
          </a:solidFill>
          <a:latin typeface="Arial" charset="0"/>
        </a:defRPr>
      </a:lvl4pPr>
      <a:lvl5pPr algn="ctr" rtl="0" eaLnBrk="0" fontAlgn="base" hangingPunct="0">
        <a:lnSpc>
          <a:spcPct val="90000"/>
        </a:lnSpc>
        <a:spcBef>
          <a:spcPct val="0"/>
        </a:spcBef>
        <a:spcAft>
          <a:spcPct val="0"/>
        </a:spcAft>
        <a:defRPr sz="3600" b="1">
          <a:solidFill>
            <a:srgbClr val="3A4A72"/>
          </a:solidFill>
          <a:latin typeface="Arial" charset="0"/>
        </a:defRPr>
      </a:lvl5pPr>
      <a:lvl6pPr marL="457200" algn="ctr" rtl="0" fontAlgn="base">
        <a:lnSpc>
          <a:spcPct val="90000"/>
        </a:lnSpc>
        <a:spcBef>
          <a:spcPct val="0"/>
        </a:spcBef>
        <a:spcAft>
          <a:spcPct val="0"/>
        </a:spcAft>
        <a:defRPr sz="3600" b="1">
          <a:solidFill>
            <a:srgbClr val="3A4A72"/>
          </a:solidFill>
          <a:latin typeface="Arial" charset="0"/>
        </a:defRPr>
      </a:lvl6pPr>
      <a:lvl7pPr marL="914400" algn="ctr" rtl="0" fontAlgn="base">
        <a:lnSpc>
          <a:spcPct val="90000"/>
        </a:lnSpc>
        <a:spcBef>
          <a:spcPct val="0"/>
        </a:spcBef>
        <a:spcAft>
          <a:spcPct val="0"/>
        </a:spcAft>
        <a:defRPr sz="3600" b="1">
          <a:solidFill>
            <a:srgbClr val="3A4A72"/>
          </a:solidFill>
          <a:latin typeface="Arial" charset="0"/>
        </a:defRPr>
      </a:lvl7pPr>
      <a:lvl8pPr marL="1371600" algn="ctr" rtl="0" fontAlgn="base">
        <a:lnSpc>
          <a:spcPct val="90000"/>
        </a:lnSpc>
        <a:spcBef>
          <a:spcPct val="0"/>
        </a:spcBef>
        <a:spcAft>
          <a:spcPct val="0"/>
        </a:spcAft>
        <a:defRPr sz="3600" b="1">
          <a:solidFill>
            <a:srgbClr val="3A4A72"/>
          </a:solidFill>
          <a:latin typeface="Arial" charset="0"/>
        </a:defRPr>
      </a:lvl8pPr>
      <a:lvl9pPr marL="1828800" algn="ctr" rtl="0" fontAlgn="base">
        <a:lnSpc>
          <a:spcPct val="90000"/>
        </a:lnSpc>
        <a:spcBef>
          <a:spcPct val="0"/>
        </a:spcBef>
        <a:spcAft>
          <a:spcPct val="0"/>
        </a:spcAft>
        <a:defRPr sz="3600" b="1">
          <a:solidFill>
            <a:srgbClr val="3A4A7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rgbClr val="3A4A72"/>
          </a:solidFill>
          <a:latin typeface="Verdana" panose="020B0604030504040204" pitchFamily="34" charset="0"/>
          <a:ea typeface="Verdana" panose="020B0604030504040204" pitchFamily="34" charset="0"/>
          <a:cs typeface="+mn-cs"/>
        </a:defRPr>
      </a:lvl1pPr>
      <a:lvl2pPr marL="742950" indent="-285750" algn="l" rtl="0" eaLnBrk="0" fontAlgn="base" hangingPunct="0">
        <a:spcBef>
          <a:spcPct val="20000"/>
        </a:spcBef>
        <a:spcAft>
          <a:spcPct val="0"/>
        </a:spcAft>
        <a:buClr>
          <a:schemeClr val="tx1"/>
        </a:buClr>
        <a:buSzPct val="75000"/>
        <a:buChar char="–"/>
        <a:defRPr sz="2400">
          <a:solidFill>
            <a:srgbClr val="3A4A72"/>
          </a:solidFill>
          <a:latin typeface="Verdana" panose="020B0604030504040204" pitchFamily="34" charset="0"/>
          <a:ea typeface="Verdana" panose="020B0604030504040204" pitchFamily="34" charset="0"/>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rgbClr val="3A4A72"/>
          </a:solidFill>
          <a:latin typeface="Verdana" panose="020B0604030504040204" pitchFamily="34" charset="0"/>
          <a:ea typeface="Verdana" panose="020B0604030504040204" pitchFamily="34" charset="0"/>
        </a:defRPr>
      </a:lvl3pPr>
      <a:lvl4pPr marL="1600200" indent="-228600" algn="l" rtl="0" eaLnBrk="0" fontAlgn="base" hangingPunct="0">
        <a:spcBef>
          <a:spcPct val="20000"/>
        </a:spcBef>
        <a:spcAft>
          <a:spcPct val="0"/>
        </a:spcAft>
        <a:buClr>
          <a:schemeClr val="tx1"/>
        </a:buClr>
        <a:buSzPct val="80000"/>
        <a:buChar char="–"/>
        <a:defRPr>
          <a:solidFill>
            <a:srgbClr val="3A4A72"/>
          </a:solidFill>
          <a:latin typeface="Verdana" panose="020B0604030504040204" pitchFamily="34" charset="0"/>
          <a:ea typeface="Verdana" panose="020B0604030504040204" pitchFamily="34" charset="0"/>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a:solidFill>
            <a:srgbClr val="3A4A72"/>
          </a:solidFill>
          <a:latin typeface="Verdana" panose="020B0604030504040204" pitchFamily="34" charset="0"/>
          <a:ea typeface="Verdana" panose="020B0604030504040204" pitchFamily="34" charset="0"/>
        </a:defRPr>
      </a:lvl5pPr>
      <a:lvl6pPr marL="25146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person, table, computer, indoor&#10;&#10;Description automatically generated">
            <a:extLst>
              <a:ext uri="{FF2B5EF4-FFF2-40B4-BE49-F238E27FC236}">
                <a16:creationId xmlns:a16="http://schemas.microsoft.com/office/drawing/2014/main" id="{38778054-4FAD-2448-1652-86A6C25B8054}"/>
              </a:ext>
            </a:extLst>
          </p:cNvPr>
          <p:cNvPicPr>
            <a:picLocks noChangeAspect="1"/>
          </p:cNvPicPr>
          <p:nvPr/>
        </p:nvPicPr>
        <p:blipFill rotWithShape="1">
          <a:blip r:embed="rId2"/>
          <a:srcRect l="-202" t="11352" r="202" b="11352"/>
          <a:stretch/>
        </p:blipFill>
        <p:spPr>
          <a:xfrm>
            <a:off x="0" y="0"/>
            <a:ext cx="12192000" cy="6858000"/>
          </a:xfrm>
          <a:prstGeom prst="rect">
            <a:avLst/>
          </a:prstGeom>
        </p:spPr>
      </p:pic>
      <p:sp>
        <p:nvSpPr>
          <p:cNvPr id="6" name="Rectangle 5">
            <a:extLst>
              <a:ext uri="{FF2B5EF4-FFF2-40B4-BE49-F238E27FC236}">
                <a16:creationId xmlns:a16="http://schemas.microsoft.com/office/drawing/2014/main" id="{98CCA951-38A5-A139-E406-76766B387238}"/>
              </a:ext>
            </a:extLst>
          </p:cNvPr>
          <p:cNvSpPr/>
          <p:nvPr/>
        </p:nvSpPr>
        <p:spPr>
          <a:xfrm>
            <a:off x="1" y="5301208"/>
            <a:ext cx="9192343" cy="1584177"/>
          </a:xfrm>
          <a:prstGeom prst="rect">
            <a:avLst/>
          </a:prstGeom>
          <a:gradFill flip="none" rotWithShape="1">
            <a:gsLst>
              <a:gs pos="0">
                <a:schemeClr val="tx1">
                  <a:alpha val="0"/>
                </a:schemeClr>
              </a:gs>
              <a:gs pos="18000">
                <a:srgbClr val="3A4972">
                  <a:alpha val="20000"/>
                </a:srgbClr>
              </a:gs>
              <a:gs pos="60000">
                <a:srgbClr val="3A4972"/>
              </a:gs>
              <a:gs pos="100000">
                <a:srgbClr val="3A497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a:extLst>
              <a:ext uri="{FF2B5EF4-FFF2-40B4-BE49-F238E27FC236}">
                <a16:creationId xmlns:a16="http://schemas.microsoft.com/office/drawing/2014/main" id="{49A8DCA9-FF6E-1200-0DFD-234EB2C3FC35}"/>
              </a:ext>
            </a:extLst>
          </p:cNvPr>
          <p:cNvSpPr txBox="1"/>
          <p:nvPr/>
        </p:nvSpPr>
        <p:spPr>
          <a:xfrm>
            <a:off x="263353" y="5449983"/>
            <a:ext cx="11953328" cy="846386"/>
          </a:xfrm>
          <a:prstGeom prst="rect">
            <a:avLst/>
          </a:prstGeom>
          <a:noFill/>
        </p:spPr>
        <p:txBody>
          <a:bodyPr wrap="square" lIns="91440" tIns="45720" rIns="91440" bIns="45720" rtlCol="0" anchor="t">
            <a:spAutoFit/>
          </a:bodyPr>
          <a:lstStyle/>
          <a:p>
            <a:pPr>
              <a:spcAft>
                <a:spcPts val="600"/>
              </a:spcAft>
              <a:defRPr/>
            </a:pPr>
            <a:r>
              <a:rPr lang="en-GB" altLang="en-US" sz="2400" b="1" dirty="0">
                <a:solidFill>
                  <a:srgbClr val="F3F4EE"/>
                </a:solidFill>
              </a:rPr>
              <a:t>Transformation with Digital at the Heart</a:t>
            </a:r>
            <a:endParaRPr lang="en-GB" sz="2400" b="1" dirty="0">
              <a:solidFill>
                <a:srgbClr val="F3F4EE"/>
              </a:solidFill>
              <a:latin typeface="Arial"/>
              <a:cs typeface="Arial"/>
            </a:endParaRPr>
          </a:p>
          <a:p>
            <a:pPr>
              <a:spcAft>
                <a:spcPts val="600"/>
              </a:spcAft>
              <a:defRPr/>
            </a:pPr>
            <a:r>
              <a:rPr lang="en-GB" sz="2000">
                <a:solidFill>
                  <a:srgbClr val="F3F4EE"/>
                </a:solidFill>
                <a:latin typeface="Arial"/>
                <a:cs typeface="Arial"/>
              </a:rPr>
              <a:t>November 2023</a:t>
            </a:r>
            <a:endParaRPr lang="en-GB" sz="1600" dirty="0">
              <a:solidFill>
                <a:schemeClr val="bg1"/>
              </a:solidFill>
              <a:cs typeface="Calibri"/>
            </a:endParaRPr>
          </a:p>
        </p:txBody>
      </p:sp>
      <p:pic>
        <p:nvPicPr>
          <p:cNvPr id="8" name="Picture 7" descr="A picture containing text&#10;&#10;Description automatically generated">
            <a:extLst>
              <a:ext uri="{FF2B5EF4-FFF2-40B4-BE49-F238E27FC236}">
                <a16:creationId xmlns:a16="http://schemas.microsoft.com/office/drawing/2014/main" id="{4924C1A7-D062-355F-1359-BE47B06603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32304" y="166328"/>
            <a:ext cx="3123709" cy="792000"/>
          </a:xfrm>
          <a:prstGeom prst="rect">
            <a:avLst/>
          </a:prstGeom>
        </p:spPr>
      </p:pic>
    </p:spTree>
    <p:extLst>
      <p:ext uri="{BB962C8B-B14F-4D97-AF65-F5344CB8AC3E}">
        <p14:creationId xmlns:p14="http://schemas.microsoft.com/office/powerpoint/2010/main" val="3618066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EC7F1B-628C-13F9-E689-3322978BA5E1}"/>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smtClean="0">
                <a:ln>
                  <a:noFill/>
                </a:ln>
                <a:solidFill>
                  <a:srgbClr val="8E919E"/>
                </a:solidFill>
                <a:effectLst/>
                <a:uLnTx/>
                <a:uFillTx/>
                <a:latin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en-GB" sz="1200" b="0" i="0" u="none" strike="noStrike" kern="0" cap="none" spc="0" normalizeH="0" baseline="0" noProof="0" dirty="0">
              <a:ln>
                <a:noFill/>
              </a:ln>
              <a:solidFill>
                <a:srgbClr val="8E919E"/>
              </a:solidFill>
              <a:effectLst/>
              <a:uLnTx/>
              <a:uFillTx/>
              <a:latin typeface="Calibri"/>
              <a:cs typeface="Calibri"/>
              <a:sym typeface="Calibri"/>
            </a:endParaRPr>
          </a:p>
        </p:txBody>
      </p:sp>
      <p:sp>
        <p:nvSpPr>
          <p:cNvPr id="5" name="Half Frame 4">
            <a:extLst>
              <a:ext uri="{FF2B5EF4-FFF2-40B4-BE49-F238E27FC236}">
                <a16:creationId xmlns:a16="http://schemas.microsoft.com/office/drawing/2014/main" id="{0D3DA830-6DCF-912F-055B-3FCC70D1229A}"/>
              </a:ext>
            </a:extLst>
          </p:cNvPr>
          <p:cNvSpPr/>
          <p:nvPr/>
        </p:nvSpPr>
        <p:spPr>
          <a:xfrm>
            <a:off x="212129" y="240610"/>
            <a:ext cx="964078" cy="964078"/>
          </a:xfrm>
          <a:prstGeom prst="halfFrame">
            <a:avLst>
              <a:gd name="adj1" fmla="val 11527"/>
              <a:gd name="adj2" fmla="val 11191"/>
            </a:avLst>
          </a:prstGeom>
          <a:solidFill>
            <a:schemeClr val="tx1"/>
          </a:solidFill>
          <a:ln w="12700" cap="flat" cmpd="sng" algn="ctr">
            <a:no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732" b="0" i="0" u="none" strike="noStrike" kern="1200" cap="none" spc="0" normalizeH="0" baseline="0" noProof="0" dirty="0">
              <a:ln>
                <a:noFill/>
              </a:ln>
              <a:solidFill>
                <a:srgbClr val="374265"/>
              </a:solidFill>
              <a:effectLst/>
              <a:uLnTx/>
              <a:uFillTx/>
              <a:latin typeface="Arial"/>
              <a:ea typeface="+mn-ea"/>
              <a:cs typeface="Arial"/>
              <a:sym typeface="Arial"/>
            </a:endParaRPr>
          </a:p>
        </p:txBody>
      </p:sp>
      <p:sp>
        <p:nvSpPr>
          <p:cNvPr id="3" name="Rectangle: Rounded Corners 2">
            <a:extLst>
              <a:ext uri="{FF2B5EF4-FFF2-40B4-BE49-F238E27FC236}">
                <a16:creationId xmlns:a16="http://schemas.microsoft.com/office/drawing/2014/main" id="{FEE4B4E5-EAB7-D2F9-0068-6805B2AA6F36}"/>
              </a:ext>
            </a:extLst>
          </p:cNvPr>
          <p:cNvSpPr/>
          <p:nvPr/>
        </p:nvSpPr>
        <p:spPr>
          <a:xfrm>
            <a:off x="810706" y="1142892"/>
            <a:ext cx="10427616" cy="180000"/>
          </a:xfrm>
          <a:prstGeom prst="roundRect">
            <a:avLst/>
          </a:prstGeom>
          <a:solidFill>
            <a:srgbClr val="2F5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Rounded Corners 6">
            <a:extLst>
              <a:ext uri="{FF2B5EF4-FFF2-40B4-BE49-F238E27FC236}">
                <a16:creationId xmlns:a16="http://schemas.microsoft.com/office/drawing/2014/main" id="{12DCABC1-5C82-53A3-818C-FB698ED0DFF1}"/>
              </a:ext>
            </a:extLst>
          </p:cNvPr>
          <p:cNvSpPr/>
          <p:nvPr/>
        </p:nvSpPr>
        <p:spPr>
          <a:xfrm>
            <a:off x="881400" y="5846191"/>
            <a:ext cx="10429200" cy="180000"/>
          </a:xfrm>
          <a:prstGeom prst="roundRect">
            <a:avLst/>
          </a:prstGeom>
          <a:solidFill>
            <a:srgbClr val="2F5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id="{76989DC3-822B-5EA2-E59F-6174B8850720}"/>
              </a:ext>
            </a:extLst>
          </p:cNvPr>
          <p:cNvSpPr txBox="1"/>
          <p:nvPr/>
        </p:nvSpPr>
        <p:spPr>
          <a:xfrm>
            <a:off x="810706" y="1572524"/>
            <a:ext cx="10624007" cy="1477328"/>
          </a:xfrm>
          <a:prstGeom prst="rect">
            <a:avLst/>
          </a:prstGeom>
          <a:noFill/>
        </p:spPr>
        <p:txBody>
          <a:bodyPr wrap="square">
            <a:spAutoFit/>
          </a:bodyPr>
          <a:lstStyle/>
          <a:p>
            <a:pPr>
              <a:spcBef>
                <a:spcPts val="600"/>
              </a:spcBef>
            </a:pPr>
            <a:r>
              <a:rPr lang="en-GB" sz="1800" b="0" i="0" dirty="0">
                <a:solidFill>
                  <a:srgbClr val="444552"/>
                </a:solidFill>
                <a:effectLst/>
                <a:latin typeface="Tenorite" panose="00000500000000000000" pitchFamily="2" charset="0"/>
              </a:rPr>
              <a:t>The Transformation programme will aim to help organisations move from the current position, where each holds separate records for the individuals they care for, to one where an individual’s records are connected across the health and care system. This will help professionals to share information safely and securely as well as enabling service users to access their record, irrespective of which part of the system has provided them with their care.</a:t>
            </a:r>
            <a:endParaRPr lang="en-GB" sz="1800" dirty="0">
              <a:latin typeface="Tenorite" panose="00000500000000000000" pitchFamily="2" charset="0"/>
            </a:endParaRPr>
          </a:p>
        </p:txBody>
      </p:sp>
      <p:pic>
        <p:nvPicPr>
          <p:cNvPr id="8" name="Picture 7" descr="A picture containing person, outdoor, tree&#10;&#10;Description automatically generated">
            <a:extLst>
              <a:ext uri="{FF2B5EF4-FFF2-40B4-BE49-F238E27FC236}">
                <a16:creationId xmlns:a16="http://schemas.microsoft.com/office/drawing/2014/main" id="{3C4491CB-637C-6CAB-980A-4F2000EC57BB}"/>
              </a:ext>
            </a:extLst>
          </p:cNvPr>
          <p:cNvPicPr>
            <a:picLocks noChangeAspect="1"/>
          </p:cNvPicPr>
          <p:nvPr/>
        </p:nvPicPr>
        <p:blipFill>
          <a:blip r:embed="rId2"/>
          <a:stretch>
            <a:fillRect/>
          </a:stretch>
        </p:blipFill>
        <p:spPr>
          <a:xfrm>
            <a:off x="7725658" y="3270241"/>
            <a:ext cx="3202757" cy="2135171"/>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2A77D024-653B-0865-9DD5-09F617112BC8}"/>
              </a:ext>
            </a:extLst>
          </p:cNvPr>
          <p:cNvSpPr txBox="1"/>
          <p:nvPr/>
        </p:nvSpPr>
        <p:spPr>
          <a:xfrm>
            <a:off x="577997" y="644216"/>
            <a:ext cx="9086047"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100" b="1" i="0" u="none" strike="noStrike" kern="0" cap="none" spc="0" normalizeH="0" baseline="0" noProof="0" dirty="0">
                <a:ln>
                  <a:noFill/>
                </a:ln>
                <a:solidFill>
                  <a:srgbClr val="374265"/>
                </a:solidFill>
                <a:effectLst/>
                <a:uLnTx/>
                <a:uFillTx/>
                <a:latin typeface="Arial"/>
                <a:cs typeface="Arial"/>
                <a:sym typeface="Arial"/>
              </a:rPr>
              <a:t>The Challenge</a:t>
            </a:r>
          </a:p>
        </p:txBody>
      </p:sp>
      <p:sp>
        <p:nvSpPr>
          <p:cNvPr id="9" name="TextBox 8">
            <a:extLst>
              <a:ext uri="{FF2B5EF4-FFF2-40B4-BE49-F238E27FC236}">
                <a16:creationId xmlns:a16="http://schemas.microsoft.com/office/drawing/2014/main" id="{7D675DBC-08B5-6618-19CC-31BB1B8DDFA8}"/>
              </a:ext>
            </a:extLst>
          </p:cNvPr>
          <p:cNvSpPr txBox="1"/>
          <p:nvPr/>
        </p:nvSpPr>
        <p:spPr>
          <a:xfrm>
            <a:off x="810706" y="3490631"/>
            <a:ext cx="6096000" cy="1477328"/>
          </a:xfrm>
          <a:prstGeom prst="rect">
            <a:avLst/>
          </a:prstGeom>
          <a:noFill/>
        </p:spPr>
        <p:txBody>
          <a:bodyPr wrap="square">
            <a:spAutoFit/>
          </a:bodyPr>
          <a:lstStyle/>
          <a:p>
            <a:r>
              <a:rPr lang="en-GB" sz="1800" dirty="0">
                <a:solidFill>
                  <a:srgbClr val="444552"/>
                </a:solidFill>
                <a:latin typeface="Tenorite" panose="00000500000000000000" pitchFamily="2" charset="0"/>
              </a:rPr>
              <a:t>To support acceleration of this work, we have begun to demonstrate how appropriate and compliant information sharing directly improves the quality and efficiency of care while reducing health inequalities. This will provide a blueprint for further work.</a:t>
            </a:r>
          </a:p>
        </p:txBody>
      </p:sp>
    </p:spTree>
    <p:extLst>
      <p:ext uri="{BB962C8B-B14F-4D97-AF65-F5344CB8AC3E}">
        <p14:creationId xmlns:p14="http://schemas.microsoft.com/office/powerpoint/2010/main" val="4214164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EC7F1B-628C-13F9-E689-3322978BA5E1}"/>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400" b="0" i="0" u="none" strike="noStrike" kern="0" cap="none" spc="0" normalizeH="0" baseline="0" noProof="0" smtClean="0">
                <a:ln>
                  <a:noFill/>
                </a:ln>
                <a:solidFill>
                  <a:srgbClr val="8E919E"/>
                </a:solidFill>
                <a:effectLst/>
                <a:uLnTx/>
                <a:uFillTx/>
                <a:latin typeface="Tenorite" panose="00000500000000000000" pitchFamily="2" charset="0"/>
                <a:ea typeface="+mn-ea"/>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en-GB" sz="1400" b="0" i="0" u="none" strike="noStrike" kern="0" cap="none" spc="0" normalizeH="0" baseline="0" noProof="0" dirty="0">
              <a:ln>
                <a:noFill/>
              </a:ln>
              <a:solidFill>
                <a:srgbClr val="8E919E"/>
              </a:solidFill>
              <a:effectLst/>
              <a:uLnTx/>
              <a:uFillTx/>
              <a:latin typeface="Tenorite" panose="00000500000000000000" pitchFamily="2" charset="0"/>
              <a:ea typeface="+mn-ea"/>
              <a:cs typeface="Calibri"/>
              <a:sym typeface="Calibri"/>
            </a:endParaRPr>
          </a:p>
        </p:txBody>
      </p:sp>
      <p:sp>
        <p:nvSpPr>
          <p:cNvPr id="3" name="Title 2">
            <a:extLst>
              <a:ext uri="{FF2B5EF4-FFF2-40B4-BE49-F238E27FC236}">
                <a16:creationId xmlns:a16="http://schemas.microsoft.com/office/drawing/2014/main" id="{3D5AA4CA-B8ED-FBD3-3C7A-4CC571C917E3}"/>
              </a:ext>
            </a:extLst>
          </p:cNvPr>
          <p:cNvSpPr>
            <a:spLocks noGrp="1"/>
          </p:cNvSpPr>
          <p:nvPr>
            <p:ph type="title"/>
          </p:nvPr>
        </p:nvSpPr>
        <p:spPr>
          <a:xfrm>
            <a:off x="694168" y="495915"/>
            <a:ext cx="10676438" cy="531097"/>
          </a:xfrm>
        </p:spPr>
        <p:txBody>
          <a:bodyPr/>
          <a:lstStyle/>
          <a:p>
            <a:r>
              <a:rPr kumimoji="0" lang="en-GB" sz="3200" b="1" i="0" u="none" strike="noStrike" kern="0" cap="none" spc="0" normalizeH="0" baseline="0" noProof="0" dirty="0">
                <a:ln>
                  <a:noFill/>
                </a:ln>
                <a:solidFill>
                  <a:srgbClr val="374265"/>
                </a:solidFill>
                <a:effectLst/>
                <a:uLnTx/>
                <a:uFillTx/>
                <a:latin typeface="Tenorite" panose="00000500000000000000" pitchFamily="2" charset="0"/>
                <a:ea typeface="+mn-ea"/>
                <a:sym typeface="Arial"/>
              </a:rPr>
              <a:t>Setting the scene</a:t>
            </a:r>
            <a:br>
              <a:rPr kumimoji="0" lang="en-GB" sz="3200" i="0" u="none" strike="noStrike" kern="0" cap="none" spc="0" normalizeH="0" baseline="0" noProof="0" dirty="0">
                <a:ln>
                  <a:noFill/>
                </a:ln>
                <a:solidFill>
                  <a:srgbClr val="374265"/>
                </a:solidFill>
                <a:effectLst/>
                <a:uLnTx/>
                <a:uFillTx/>
                <a:latin typeface="Tenorite" panose="00000500000000000000" pitchFamily="2" charset="0"/>
                <a:ea typeface="+mn-ea"/>
                <a:sym typeface="Arial"/>
              </a:rPr>
            </a:br>
            <a:endParaRPr lang="en-GB" sz="3200" dirty="0">
              <a:latin typeface="Tenorite" panose="00000500000000000000" pitchFamily="2" charset="0"/>
            </a:endParaRPr>
          </a:p>
        </p:txBody>
      </p:sp>
      <p:sp>
        <p:nvSpPr>
          <p:cNvPr id="5" name="Half Frame 4">
            <a:extLst>
              <a:ext uri="{FF2B5EF4-FFF2-40B4-BE49-F238E27FC236}">
                <a16:creationId xmlns:a16="http://schemas.microsoft.com/office/drawing/2014/main" id="{0D3DA830-6DCF-912F-055B-3FCC70D1229A}"/>
              </a:ext>
            </a:extLst>
          </p:cNvPr>
          <p:cNvSpPr/>
          <p:nvPr/>
        </p:nvSpPr>
        <p:spPr>
          <a:xfrm>
            <a:off x="212129" y="240610"/>
            <a:ext cx="964078" cy="964078"/>
          </a:xfrm>
          <a:prstGeom prst="halfFrame">
            <a:avLst>
              <a:gd name="adj1" fmla="val 11527"/>
              <a:gd name="adj2" fmla="val 11191"/>
            </a:avLst>
          </a:prstGeom>
          <a:solidFill>
            <a:schemeClr val="tx1"/>
          </a:solidFill>
          <a:ln w="12700" cap="flat" cmpd="sng" algn="ctr">
            <a:no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74265"/>
              </a:solidFill>
              <a:effectLst/>
              <a:uLnTx/>
              <a:uFillTx/>
              <a:latin typeface="Tenorite" panose="00000500000000000000" pitchFamily="2" charset="0"/>
              <a:ea typeface="+mn-ea"/>
              <a:cs typeface="Arial"/>
              <a:sym typeface="Arial"/>
            </a:endParaRPr>
          </a:p>
        </p:txBody>
      </p:sp>
      <p:pic>
        <p:nvPicPr>
          <p:cNvPr id="6" name="Picture 5">
            <a:extLst>
              <a:ext uri="{FF2B5EF4-FFF2-40B4-BE49-F238E27FC236}">
                <a16:creationId xmlns:a16="http://schemas.microsoft.com/office/drawing/2014/main" id="{FDE9A740-51EF-477B-3ABD-C2A669064B39}"/>
              </a:ext>
            </a:extLst>
          </p:cNvPr>
          <p:cNvPicPr>
            <a:picLocks noChangeAspect="1"/>
          </p:cNvPicPr>
          <p:nvPr/>
        </p:nvPicPr>
        <p:blipFill rotWithShape="1">
          <a:blip r:embed="rId2" cstate="screen">
            <a:duotone>
              <a:schemeClr val="accent1">
                <a:shade val="45000"/>
                <a:satMod val="135000"/>
              </a:schemeClr>
              <a:prstClr val="white"/>
            </a:duotone>
            <a:extLst>
              <a:ext uri="{28A0092B-C50C-407E-A947-70E740481C1C}">
                <a14:useLocalDpi xmlns:a14="http://schemas.microsoft.com/office/drawing/2010/main"/>
              </a:ext>
            </a:extLst>
          </a:blip>
          <a:srcRect r="9119"/>
          <a:stretch/>
        </p:blipFill>
        <p:spPr>
          <a:xfrm>
            <a:off x="7973737" y="2123584"/>
            <a:ext cx="3075815" cy="2725304"/>
          </a:xfrm>
          <a:prstGeom prst="rect">
            <a:avLst/>
          </a:prstGeom>
        </p:spPr>
      </p:pic>
      <p:sp>
        <p:nvSpPr>
          <p:cNvPr id="10" name="Rectangle 9">
            <a:extLst>
              <a:ext uri="{FF2B5EF4-FFF2-40B4-BE49-F238E27FC236}">
                <a16:creationId xmlns:a16="http://schemas.microsoft.com/office/drawing/2014/main" id="{CFC46673-A059-7AA5-DA0E-6864693506DC}"/>
              </a:ext>
            </a:extLst>
          </p:cNvPr>
          <p:cNvSpPr/>
          <p:nvPr/>
        </p:nvSpPr>
        <p:spPr>
          <a:xfrm>
            <a:off x="766762" y="2216752"/>
            <a:ext cx="6878375" cy="3247877"/>
          </a:xfrm>
          <a:prstGeom prst="rect">
            <a:avLst/>
          </a:prstGeom>
        </p:spPr>
        <p:txBody>
          <a:bodyPr wrap="square">
            <a:spAutoFit/>
          </a:bodyPr>
          <a:lstStyle/>
          <a:p>
            <a:pPr marL="285750" marR="0" lvl="0" indent="-285750" algn="l" defTabSz="914400" rtl="0" eaLnBrk="1" fontAlgn="auto" latinLnBrk="0" hangingPunct="1">
              <a:lnSpc>
                <a:spcPct val="130000"/>
              </a:lnSpc>
              <a:spcBef>
                <a:spcPts val="1200"/>
              </a:spcBef>
              <a:spcAft>
                <a:spcPts val="0"/>
              </a:spcAft>
              <a:buClr>
                <a:srgbClr val="4A8DBD"/>
              </a:buClr>
              <a:buSzTx/>
              <a:buFont typeface="Wingdings" panose="05000000000000000000" pitchFamily="2" charset="2"/>
              <a:buChar char="Ø"/>
              <a:tabLst/>
              <a:defRPr/>
            </a:pPr>
            <a:r>
              <a:rPr kumimoji="0" lang="en-GB" sz="1800" b="0" i="0" u="none" strike="noStrike" kern="1200" cap="none" spc="0" normalizeH="0" baseline="0" noProof="0" dirty="0">
                <a:ln>
                  <a:noFill/>
                </a:ln>
                <a:solidFill>
                  <a:srgbClr val="374265">
                    <a:lumMod val="50000"/>
                  </a:srgbClr>
                </a:solidFill>
                <a:effectLst/>
                <a:uLnTx/>
                <a:uFillTx/>
                <a:latin typeface="Tenorite" panose="00000500000000000000" pitchFamily="2" charset="0"/>
                <a:ea typeface="+mn-ea"/>
                <a:cs typeface="+mn-cs"/>
              </a:rPr>
              <a:t>Create a truly integrated and resilient health and care service, supporting the needs of the Hywel Dda region. </a:t>
            </a:r>
          </a:p>
          <a:p>
            <a:pPr marL="285750" marR="0" lvl="0" indent="-285750" algn="l" defTabSz="914400" rtl="0" eaLnBrk="1" fontAlgn="auto" latinLnBrk="0" hangingPunct="1">
              <a:lnSpc>
                <a:spcPct val="130000"/>
              </a:lnSpc>
              <a:spcBef>
                <a:spcPts val="1200"/>
              </a:spcBef>
              <a:spcAft>
                <a:spcPts val="0"/>
              </a:spcAft>
              <a:buClr>
                <a:srgbClr val="4A8DBD"/>
              </a:buClr>
              <a:buSzTx/>
              <a:buFont typeface="Wingdings" panose="05000000000000000000" pitchFamily="2" charset="2"/>
              <a:buChar char="Ø"/>
              <a:tabLst/>
              <a:defRPr/>
            </a:pPr>
            <a:r>
              <a:rPr kumimoji="0" lang="en-GB" sz="1800" b="0" i="0" u="none" strike="noStrike" kern="1200" cap="none" spc="0" normalizeH="0" baseline="0" noProof="0" dirty="0">
                <a:ln>
                  <a:noFill/>
                </a:ln>
                <a:solidFill>
                  <a:srgbClr val="374265">
                    <a:lumMod val="50000"/>
                  </a:srgbClr>
                </a:solidFill>
                <a:effectLst/>
                <a:uLnTx/>
                <a:uFillTx/>
                <a:latin typeface="Tenorite" panose="00000500000000000000" pitchFamily="2" charset="0"/>
                <a:ea typeface="+mn-ea"/>
                <a:cs typeface="+mn-cs"/>
              </a:rPr>
              <a:t>Provide citizen-led connected pathways, unlocking new digitally-enabled ways of working, improving outcomes for all in a financially sustainable way. </a:t>
            </a:r>
          </a:p>
          <a:p>
            <a:pPr marL="285750" marR="0" lvl="0" indent="-285750" algn="l" defTabSz="914400" rtl="0" eaLnBrk="1" fontAlgn="auto" latinLnBrk="0" hangingPunct="1">
              <a:lnSpc>
                <a:spcPct val="130000"/>
              </a:lnSpc>
              <a:spcBef>
                <a:spcPts val="1200"/>
              </a:spcBef>
              <a:spcAft>
                <a:spcPts val="0"/>
              </a:spcAft>
              <a:buClr>
                <a:srgbClr val="4A8DBD"/>
              </a:buClr>
              <a:buSzTx/>
              <a:buFont typeface="Wingdings" panose="05000000000000000000" pitchFamily="2" charset="2"/>
              <a:buChar char="Ø"/>
              <a:tabLst/>
              <a:defRPr/>
            </a:pPr>
            <a:r>
              <a:rPr kumimoji="0" lang="en-GB" sz="1800" b="0" i="0" u="none" strike="noStrike" kern="1200" cap="none" spc="0" normalizeH="0" baseline="0" noProof="0" dirty="0">
                <a:ln>
                  <a:noFill/>
                </a:ln>
                <a:solidFill>
                  <a:srgbClr val="374265">
                    <a:lumMod val="50000"/>
                  </a:srgbClr>
                </a:solidFill>
                <a:effectLst/>
                <a:uLnTx/>
                <a:uFillTx/>
                <a:latin typeface="Tenorite" panose="00000500000000000000" pitchFamily="2" charset="0"/>
                <a:ea typeface="+mn-ea"/>
                <a:cs typeface="+mn-cs"/>
              </a:rPr>
              <a:t>Empower citizens to stay healthy and well, addressing inequalities and providing proactive and appropriate care at the right time and place. </a:t>
            </a:r>
          </a:p>
        </p:txBody>
      </p:sp>
      <p:sp>
        <p:nvSpPr>
          <p:cNvPr id="12" name="Rectangle 11">
            <a:extLst>
              <a:ext uri="{FF2B5EF4-FFF2-40B4-BE49-F238E27FC236}">
                <a16:creationId xmlns:a16="http://schemas.microsoft.com/office/drawing/2014/main" id="{9DE06D8E-3F5E-867D-8C74-5C40578173AE}"/>
              </a:ext>
            </a:extLst>
          </p:cNvPr>
          <p:cNvSpPr/>
          <p:nvPr/>
        </p:nvSpPr>
        <p:spPr>
          <a:xfrm>
            <a:off x="766763" y="1308043"/>
            <a:ext cx="10560775" cy="731034"/>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74265">
                    <a:lumMod val="50000"/>
                  </a:srgbClr>
                </a:solidFill>
                <a:effectLst/>
                <a:uLnTx/>
                <a:uFillTx/>
                <a:latin typeface="Tenorite" panose="00000500000000000000" pitchFamily="2" charset="0"/>
                <a:ea typeface="+mn-ea"/>
                <a:cs typeface="+mn-cs"/>
              </a:rPr>
              <a:t>Digital enablement of health &amp; care provision is key to supporting the regional ambition for Hywel Dda, to further:</a:t>
            </a:r>
          </a:p>
        </p:txBody>
      </p:sp>
      <p:sp>
        <p:nvSpPr>
          <p:cNvPr id="13" name="Rectangle 12">
            <a:extLst>
              <a:ext uri="{FF2B5EF4-FFF2-40B4-BE49-F238E27FC236}">
                <a16:creationId xmlns:a16="http://schemas.microsoft.com/office/drawing/2014/main" id="{0E7B0BC5-6E82-13AF-7E08-71441B217FA0}"/>
              </a:ext>
            </a:extLst>
          </p:cNvPr>
          <p:cNvSpPr/>
          <p:nvPr/>
        </p:nvSpPr>
        <p:spPr bwMode="gray">
          <a:xfrm>
            <a:off x="860273" y="5954825"/>
            <a:ext cx="10675412" cy="716521"/>
          </a:xfrm>
          <a:prstGeom prst="rect">
            <a:avLst/>
          </a:prstGeom>
          <a:solidFill>
            <a:srgbClr val="2F507F"/>
          </a:solidFill>
          <a:ln w="9525" algn="ctr">
            <a:noFill/>
            <a:miter lim="800000"/>
            <a:headEnd/>
            <a:tailEnd/>
          </a:ln>
          <a:effectLst/>
        </p:spPr>
        <p:txBody>
          <a:bodyPr lIns="63500" tIns="0" rIns="648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endParaRPr kumimoji="0" lang="en-GB" sz="1800" b="1" i="0" u="none" strike="noStrike" kern="1200" cap="none" spc="0" normalizeH="0" baseline="0" noProof="0" dirty="0">
              <a:ln>
                <a:noFill/>
              </a:ln>
              <a:solidFill>
                <a:srgbClr val="FFFFFF"/>
              </a:solidFill>
              <a:effectLst/>
              <a:uLnTx/>
              <a:uFillTx/>
              <a:latin typeface="Tenorite" panose="00000500000000000000" pitchFamily="2" charset="0"/>
              <a:ea typeface="+mn-ea"/>
              <a:cs typeface="Arial" pitchFamily="34" charset="0"/>
            </a:endParaRPr>
          </a:p>
        </p:txBody>
      </p:sp>
      <p:sp>
        <p:nvSpPr>
          <p:cNvPr id="14" name="Rectangle 13">
            <a:extLst>
              <a:ext uri="{FF2B5EF4-FFF2-40B4-BE49-F238E27FC236}">
                <a16:creationId xmlns:a16="http://schemas.microsoft.com/office/drawing/2014/main" id="{0A55F74F-E5C6-A65E-F97F-B5E828D33D0A}"/>
              </a:ext>
            </a:extLst>
          </p:cNvPr>
          <p:cNvSpPr/>
          <p:nvPr/>
        </p:nvSpPr>
        <p:spPr>
          <a:xfrm>
            <a:off x="2017509" y="5954825"/>
            <a:ext cx="8522996"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enorite" panose="00000500000000000000" pitchFamily="2" charset="0"/>
                <a:ea typeface="+mn-ea"/>
                <a:cs typeface="+mn-cs"/>
              </a:rPr>
              <a:t>During today’s session we will explore how digital enablement can support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enorite" panose="00000500000000000000" pitchFamily="2" charset="0"/>
                <a:ea typeface="+mn-ea"/>
                <a:cs typeface="+mn-cs"/>
              </a:rPr>
              <a:t>Hywel Dda UHB’s ambitions and unlock positive patient outcomes.</a:t>
            </a:r>
            <a:endParaRPr kumimoji="0" lang="en-GB" sz="1800" b="1" i="0" u="none" strike="noStrike" kern="1200" cap="none" spc="0" normalizeH="0" baseline="0" noProof="0" dirty="0">
              <a:ln>
                <a:noFill/>
              </a:ln>
              <a:solidFill>
                <a:srgbClr val="FFFFFF"/>
              </a:solidFill>
              <a:effectLst/>
              <a:uLnTx/>
              <a:uFillTx/>
              <a:latin typeface="Tenorite" panose="00000500000000000000" pitchFamily="2" charset="0"/>
              <a:ea typeface="+mn-ea"/>
              <a:cs typeface="+mn-cs"/>
            </a:endParaRPr>
          </a:p>
        </p:txBody>
      </p:sp>
    </p:spTree>
    <p:extLst>
      <p:ext uri="{BB962C8B-B14F-4D97-AF65-F5344CB8AC3E}">
        <p14:creationId xmlns:p14="http://schemas.microsoft.com/office/powerpoint/2010/main" val="3383001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02319-DA56-6E05-CBE4-80FD8C5A6659}"/>
              </a:ext>
            </a:extLst>
          </p:cNvPr>
          <p:cNvSpPr>
            <a:spLocks noGrp="1"/>
          </p:cNvSpPr>
          <p:nvPr>
            <p:ph type="title"/>
          </p:nvPr>
        </p:nvSpPr>
        <p:spPr>
          <a:xfrm>
            <a:off x="646226" y="509092"/>
            <a:ext cx="10647638" cy="560042"/>
          </a:xfrm>
        </p:spPr>
        <p:txBody>
          <a:bodyPr/>
          <a:lstStyle/>
          <a:p>
            <a:r>
              <a:rPr lang="en-GB" sz="3200" b="1" dirty="0">
                <a:solidFill>
                  <a:srgbClr val="374265"/>
                </a:solidFill>
                <a:latin typeface="Tenorite" panose="00000500000000000000" pitchFamily="2" charset="0"/>
                <a:ea typeface="+mn-ea"/>
              </a:rPr>
              <a:t>Where are we now?</a:t>
            </a:r>
          </a:p>
        </p:txBody>
      </p:sp>
      <p:sp>
        <p:nvSpPr>
          <p:cNvPr id="3" name="Content Placeholder 2">
            <a:extLst>
              <a:ext uri="{FF2B5EF4-FFF2-40B4-BE49-F238E27FC236}">
                <a16:creationId xmlns:a16="http://schemas.microsoft.com/office/drawing/2014/main" id="{32CE9A54-1F70-8CD2-A40E-F1A3A5DD6229}"/>
              </a:ext>
            </a:extLst>
          </p:cNvPr>
          <p:cNvSpPr>
            <a:spLocks noGrp="1"/>
          </p:cNvSpPr>
          <p:nvPr>
            <p:ph sz="quarter" idx="17"/>
          </p:nvPr>
        </p:nvSpPr>
        <p:spPr>
          <a:xfrm>
            <a:off x="694168" y="1403197"/>
            <a:ext cx="5045562" cy="4945711"/>
          </a:xfrm>
        </p:spPr>
        <p:txBody>
          <a:bodyPr/>
          <a:lstStyle/>
          <a:p>
            <a:r>
              <a:rPr lang="en-GB" sz="1800" dirty="0">
                <a:latin typeface="Tenorite" panose="00000500000000000000" pitchFamily="2" charset="0"/>
              </a:rPr>
              <a:t>Phase I: We asked CGI to help us assess our readiness for whole system thinking engaging with our partners in local authority and with us, our teams and our frontline.  </a:t>
            </a:r>
          </a:p>
          <a:p>
            <a:endParaRPr lang="en-GB" sz="1800" dirty="0">
              <a:latin typeface="Tenorite" panose="00000500000000000000" pitchFamily="2" charset="0"/>
            </a:endParaRPr>
          </a:p>
          <a:p>
            <a:r>
              <a:rPr lang="en-GB" sz="1800" dirty="0">
                <a:latin typeface="Tenorite" panose="00000500000000000000" pitchFamily="2" charset="0"/>
              </a:rPr>
              <a:t>We received the results of that assessment in August 2022.</a:t>
            </a:r>
          </a:p>
          <a:p>
            <a:endParaRPr lang="en-GB" sz="1800" dirty="0">
              <a:latin typeface="Tenorite" panose="00000500000000000000" pitchFamily="2" charset="0"/>
            </a:endParaRPr>
          </a:p>
          <a:p>
            <a:r>
              <a:rPr lang="en-GB" sz="1800" dirty="0">
                <a:latin typeface="Tenorite" panose="00000500000000000000" pitchFamily="2" charset="0"/>
              </a:rPr>
              <a:t>Phase II: We asked CGI to support us in the development of a digital enablement plan to enable us to practically deliver A Healthier Mis and West Wales; Our Future Generations Living Well strategy</a:t>
            </a:r>
          </a:p>
          <a:p>
            <a:endParaRPr lang="en-GB" sz="1800" dirty="0">
              <a:latin typeface="Tenorite" panose="00000500000000000000" pitchFamily="2" charset="0"/>
            </a:endParaRPr>
          </a:p>
          <a:p>
            <a:r>
              <a:rPr lang="en-GB" sz="1800" dirty="0">
                <a:latin typeface="Tenorite" panose="00000500000000000000" pitchFamily="2" charset="0"/>
              </a:rPr>
              <a:t>We received the results of that assessment in January 2023.</a:t>
            </a:r>
          </a:p>
          <a:p>
            <a:endParaRPr lang="en-GB" sz="1800" dirty="0">
              <a:latin typeface="Tenorite" panose="00000500000000000000" pitchFamily="2" charset="0"/>
            </a:endParaRPr>
          </a:p>
          <a:p>
            <a:endParaRPr lang="en-GB" sz="1800" dirty="0">
              <a:latin typeface="Tenorite" panose="00000500000000000000" pitchFamily="2" charset="0"/>
            </a:endParaRPr>
          </a:p>
        </p:txBody>
      </p:sp>
      <p:sp>
        <p:nvSpPr>
          <p:cNvPr id="4" name="Slide Number Placeholder 3">
            <a:extLst>
              <a:ext uri="{FF2B5EF4-FFF2-40B4-BE49-F238E27FC236}">
                <a16:creationId xmlns:a16="http://schemas.microsoft.com/office/drawing/2014/main" id="{5047B2FC-42BE-0AC6-4F7A-3A939DE9B2E1}"/>
              </a:ext>
            </a:extLst>
          </p:cNvPr>
          <p:cNvSpPr>
            <a:spLocks noGrp="1"/>
          </p:cNvSpPr>
          <p:nvPr>
            <p:ph type="sldNum" sz="quarter" idx="4"/>
          </p:nvPr>
        </p:nvSpPr>
        <p:spPr/>
        <p:txBody>
          <a:bodyPr/>
          <a:lstStyle/>
          <a:p>
            <a:fld id="{525A3C56-E491-49B2-93F3-63532DF516BC}" type="slidenum">
              <a:rPr lang="en-CA" smtClean="0">
                <a:latin typeface="Tenorite" panose="00000500000000000000" pitchFamily="2" charset="0"/>
              </a:rPr>
              <a:pPr/>
              <a:t>4</a:t>
            </a:fld>
            <a:endParaRPr lang="en-CA" dirty="0">
              <a:latin typeface="Tenorite" panose="00000500000000000000" pitchFamily="2" charset="0"/>
            </a:endParaRPr>
          </a:p>
        </p:txBody>
      </p:sp>
      <p:pic>
        <p:nvPicPr>
          <p:cNvPr id="5" name="Picture 4" descr="Diagram&#10;&#10;Description automatically generated">
            <a:extLst>
              <a:ext uri="{FF2B5EF4-FFF2-40B4-BE49-F238E27FC236}">
                <a16:creationId xmlns:a16="http://schemas.microsoft.com/office/drawing/2014/main" id="{02C428DD-312C-EE94-4B6A-49E3B12651BE}"/>
              </a:ext>
            </a:extLst>
          </p:cNvPr>
          <p:cNvPicPr>
            <a:picLocks noChangeAspect="1"/>
          </p:cNvPicPr>
          <p:nvPr/>
        </p:nvPicPr>
        <p:blipFill rotWithShape="1">
          <a:blip r:embed="rId2"/>
          <a:srcRect l="19872" r="20154"/>
          <a:stretch/>
        </p:blipFill>
        <p:spPr>
          <a:xfrm>
            <a:off x="5560287" y="659147"/>
            <a:ext cx="6419584" cy="6023589"/>
          </a:xfrm>
          <a:prstGeom prst="rect">
            <a:avLst/>
          </a:prstGeom>
        </p:spPr>
      </p:pic>
      <p:sp>
        <p:nvSpPr>
          <p:cNvPr id="7" name="Half Frame 4">
            <a:extLst>
              <a:ext uri="{FF2B5EF4-FFF2-40B4-BE49-F238E27FC236}">
                <a16:creationId xmlns:a16="http://schemas.microsoft.com/office/drawing/2014/main" id="{F7355332-A665-B044-EE92-7A756873F7F6}"/>
              </a:ext>
            </a:extLst>
          </p:cNvPr>
          <p:cNvSpPr/>
          <p:nvPr/>
        </p:nvSpPr>
        <p:spPr>
          <a:xfrm>
            <a:off x="212129" y="240610"/>
            <a:ext cx="964078" cy="964078"/>
          </a:xfrm>
          <a:prstGeom prst="halfFrame">
            <a:avLst>
              <a:gd name="adj1" fmla="val 11527"/>
              <a:gd name="adj2" fmla="val 11191"/>
            </a:avLst>
          </a:prstGeom>
          <a:solidFill>
            <a:srgbClr val="2F507F"/>
          </a:solidFill>
          <a:ln w="12700" cap="flat" cmpd="sng" algn="ctr">
            <a:no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732" b="0" i="0" u="none" strike="noStrike" kern="1200" cap="none" spc="0" normalizeH="0" baseline="0" noProof="0" dirty="0">
              <a:ln>
                <a:noFill/>
              </a:ln>
              <a:solidFill>
                <a:srgbClr val="374265"/>
              </a:solidFill>
              <a:effectLst/>
              <a:uLnTx/>
              <a:uFillTx/>
              <a:latin typeface="Tenorite" panose="00000500000000000000" pitchFamily="2" charset="0"/>
              <a:ea typeface="+mn-ea"/>
              <a:sym typeface="Arial"/>
            </a:endParaRPr>
          </a:p>
        </p:txBody>
      </p:sp>
      <p:pic>
        <p:nvPicPr>
          <p:cNvPr id="8" name="Picture 7" descr="Graphical user interface, text, application&#10;&#10;Description automatically generated">
            <a:extLst>
              <a:ext uri="{FF2B5EF4-FFF2-40B4-BE49-F238E27FC236}">
                <a16:creationId xmlns:a16="http://schemas.microsoft.com/office/drawing/2014/main" id="{8AE956EC-9F71-8D0D-A90A-ED4356849B0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48913" t="11984" r="19858" b="70522"/>
          <a:stretch/>
        </p:blipFill>
        <p:spPr>
          <a:xfrm>
            <a:off x="9379882" y="-2425"/>
            <a:ext cx="2964561" cy="1080000"/>
          </a:xfrm>
          <a:prstGeom prst="rect">
            <a:avLst/>
          </a:prstGeom>
        </p:spPr>
      </p:pic>
    </p:spTree>
    <p:extLst>
      <p:ext uri="{BB962C8B-B14F-4D97-AF65-F5344CB8AC3E}">
        <p14:creationId xmlns:p14="http://schemas.microsoft.com/office/powerpoint/2010/main" val="1335211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23">
            <a:extLst>
              <a:ext uri="{FF2B5EF4-FFF2-40B4-BE49-F238E27FC236}">
                <a16:creationId xmlns:a16="http://schemas.microsoft.com/office/drawing/2014/main" id="{D1C299E2-A0F3-49D9-8E77-2095BE07D124}"/>
              </a:ext>
            </a:extLst>
          </p:cNvPr>
          <p:cNvCxnSpPr/>
          <p:nvPr/>
        </p:nvCxnSpPr>
        <p:spPr>
          <a:xfrm>
            <a:off x="4475323" y="3204704"/>
            <a:ext cx="0" cy="603955"/>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DF7BF222-F048-4EA7-A7BC-7E97698D4DD7}"/>
              </a:ext>
            </a:extLst>
          </p:cNvPr>
          <p:cNvSpPr/>
          <p:nvPr/>
        </p:nvSpPr>
        <p:spPr>
          <a:xfrm>
            <a:off x="3031825" y="1188185"/>
            <a:ext cx="2961029" cy="2238680"/>
          </a:xfrm>
          <a:prstGeom prst="roundRect">
            <a:avLst/>
          </a:prstGeom>
          <a:solidFill>
            <a:srgbClr val="F2F2F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To deliver on our Health and care Strategy, we created ‘</a:t>
            </a: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Our Digital Response</a:t>
            </a: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 This set out our commitment to improving digital technology in the Health Board over the next five years in response to the Health Board’s strategic objectives. This response will help us to meet the strategic vision of working together to drive excellence in care for HDUHB’s patients and communities.</a:t>
            </a:r>
          </a:p>
        </p:txBody>
      </p:sp>
      <p:sp>
        <p:nvSpPr>
          <p:cNvPr id="5" name="Title 2">
            <a:extLst>
              <a:ext uri="{FF2B5EF4-FFF2-40B4-BE49-F238E27FC236}">
                <a16:creationId xmlns:a16="http://schemas.microsoft.com/office/drawing/2014/main" id="{8A10E6FB-85FC-4B01-8B3A-D86BF0B660A5}"/>
              </a:ext>
            </a:extLst>
          </p:cNvPr>
          <p:cNvSpPr txBox="1">
            <a:spLocks/>
          </p:cNvSpPr>
          <p:nvPr/>
        </p:nvSpPr>
        <p:spPr>
          <a:xfrm>
            <a:off x="694168" y="495915"/>
            <a:ext cx="10676438" cy="531097"/>
          </a:xfr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i="0" u="none" strike="noStrike" kern="0" cap="none" spc="0" normalizeH="0" baseline="0" noProof="0">
                <a:ln>
                  <a:noFill/>
                </a:ln>
                <a:solidFill>
                  <a:srgbClr val="374265"/>
                </a:solidFill>
                <a:effectLst/>
                <a:uLnTx/>
                <a:uFillTx/>
                <a:latin typeface="Tenorite" panose="00000500000000000000" pitchFamily="2" charset="0"/>
                <a:ea typeface="+mn-ea"/>
                <a:sym typeface="Arial"/>
              </a:rPr>
              <a:t>What’s happened so far?</a:t>
            </a:r>
            <a:br>
              <a:rPr kumimoji="0" lang="en-GB" sz="3200" i="0" u="none" strike="noStrike" kern="0" cap="none" spc="0" normalizeH="0" baseline="0" noProof="0">
                <a:ln>
                  <a:noFill/>
                </a:ln>
                <a:solidFill>
                  <a:srgbClr val="374265"/>
                </a:solidFill>
                <a:effectLst/>
                <a:uLnTx/>
                <a:uFillTx/>
                <a:latin typeface="Tenorite" panose="00000500000000000000" pitchFamily="2" charset="0"/>
                <a:ea typeface="+mn-ea"/>
                <a:sym typeface="Arial"/>
              </a:rPr>
            </a:br>
            <a:endParaRPr kumimoji="0" lang="en-GB" sz="3200" i="0" u="none" strike="noStrike" kern="0" cap="none" spc="0" normalizeH="0" baseline="0" noProof="0">
              <a:ln>
                <a:noFill/>
              </a:ln>
              <a:solidFill>
                <a:srgbClr val="000000"/>
              </a:solidFill>
              <a:effectLst/>
              <a:uLnTx/>
              <a:uFillTx/>
              <a:latin typeface="Tenorite" panose="00000500000000000000" pitchFamily="2" charset="0"/>
              <a:sym typeface="Arial"/>
            </a:endParaRPr>
          </a:p>
        </p:txBody>
      </p:sp>
      <p:sp>
        <p:nvSpPr>
          <p:cNvPr id="9" name="Freeform 4">
            <a:extLst>
              <a:ext uri="{FF2B5EF4-FFF2-40B4-BE49-F238E27FC236}">
                <a16:creationId xmlns:a16="http://schemas.microsoft.com/office/drawing/2014/main" id="{59A24136-2CB4-483F-A494-ADF0AAB65609}"/>
              </a:ext>
            </a:extLst>
          </p:cNvPr>
          <p:cNvSpPr/>
          <p:nvPr/>
        </p:nvSpPr>
        <p:spPr>
          <a:xfrm>
            <a:off x="3739041" y="3810794"/>
            <a:ext cx="1462650" cy="376674"/>
          </a:xfrm>
          <a:custGeom>
            <a:avLst/>
            <a:gdLst>
              <a:gd name="connsiteX0" fmla="*/ 0 w 6791659"/>
              <a:gd name="connsiteY0" fmla="*/ 0 h 807723"/>
              <a:gd name="connsiteX1" fmla="*/ 474821 w 6791659"/>
              <a:gd name="connsiteY1" fmla="*/ 0 h 807723"/>
              <a:gd name="connsiteX2" fmla="*/ 4074415 w 6791659"/>
              <a:gd name="connsiteY2" fmla="*/ 0 h 807723"/>
              <a:gd name="connsiteX3" fmla="*/ 4267688 w 6791659"/>
              <a:gd name="connsiteY3" fmla="*/ 0 h 807723"/>
              <a:gd name="connsiteX4" fmla="*/ 4609098 w 6791659"/>
              <a:gd name="connsiteY4" fmla="*/ 0 h 807723"/>
              <a:gd name="connsiteX5" fmla="*/ 4765424 w 6791659"/>
              <a:gd name="connsiteY5" fmla="*/ 0 h 807723"/>
              <a:gd name="connsiteX6" fmla="*/ 6785743 w 6791659"/>
              <a:gd name="connsiteY6" fmla="*/ 0 h 807723"/>
              <a:gd name="connsiteX7" fmla="*/ 6791659 w 6791659"/>
              <a:gd name="connsiteY7" fmla="*/ 0 h 807723"/>
              <a:gd name="connsiteX8" fmla="*/ 6791659 w 6791659"/>
              <a:gd name="connsiteY8" fmla="*/ 807723 h 807723"/>
              <a:gd name="connsiteX9" fmla="*/ 6785743 w 6791659"/>
              <a:gd name="connsiteY9" fmla="*/ 807723 h 807723"/>
              <a:gd name="connsiteX10" fmla="*/ 4765424 w 6791659"/>
              <a:gd name="connsiteY10" fmla="*/ 807723 h 807723"/>
              <a:gd name="connsiteX11" fmla="*/ 4609098 w 6791659"/>
              <a:gd name="connsiteY11" fmla="*/ 807723 h 807723"/>
              <a:gd name="connsiteX12" fmla="*/ 4267688 w 6791659"/>
              <a:gd name="connsiteY12" fmla="*/ 807723 h 807723"/>
              <a:gd name="connsiteX13" fmla="*/ 4074415 w 6791659"/>
              <a:gd name="connsiteY13" fmla="*/ 807723 h 807723"/>
              <a:gd name="connsiteX14" fmla="*/ 474821 w 6791659"/>
              <a:gd name="connsiteY14" fmla="*/ 807723 h 807723"/>
              <a:gd name="connsiteX15" fmla="*/ 0 w 6791659"/>
              <a:gd name="connsiteY15" fmla="*/ 807723 h 80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91659" h="807723">
                <a:moveTo>
                  <a:pt x="0" y="0"/>
                </a:moveTo>
                <a:lnTo>
                  <a:pt x="474821" y="0"/>
                </a:lnTo>
                <a:lnTo>
                  <a:pt x="4074415" y="0"/>
                </a:lnTo>
                <a:lnTo>
                  <a:pt x="4267688" y="0"/>
                </a:lnTo>
                <a:lnTo>
                  <a:pt x="4609098" y="0"/>
                </a:lnTo>
                <a:lnTo>
                  <a:pt x="4765424" y="0"/>
                </a:lnTo>
                <a:lnTo>
                  <a:pt x="6785743" y="0"/>
                </a:lnTo>
                <a:lnTo>
                  <a:pt x="6791659" y="0"/>
                </a:lnTo>
                <a:lnTo>
                  <a:pt x="6791659" y="807723"/>
                </a:lnTo>
                <a:lnTo>
                  <a:pt x="6785743" y="807723"/>
                </a:lnTo>
                <a:lnTo>
                  <a:pt x="4765424" y="807723"/>
                </a:lnTo>
                <a:lnTo>
                  <a:pt x="4609098" y="807723"/>
                </a:lnTo>
                <a:lnTo>
                  <a:pt x="4267688" y="807723"/>
                </a:lnTo>
                <a:lnTo>
                  <a:pt x="4074415" y="807723"/>
                </a:lnTo>
                <a:lnTo>
                  <a:pt x="474821" y="807723"/>
                </a:lnTo>
                <a:lnTo>
                  <a:pt x="0" y="80772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FFFFFF"/>
                </a:solidFill>
                <a:effectLst/>
                <a:uLnTx/>
                <a:uFillTx/>
                <a:latin typeface="Tenorite" panose="00000500000000000000" pitchFamily="2" charset="0"/>
              </a:rPr>
              <a:t>2020 </a:t>
            </a:r>
          </a:p>
        </p:txBody>
      </p:sp>
      <p:sp>
        <p:nvSpPr>
          <p:cNvPr id="10" name="Freeform 5">
            <a:extLst>
              <a:ext uri="{FF2B5EF4-FFF2-40B4-BE49-F238E27FC236}">
                <a16:creationId xmlns:a16="http://schemas.microsoft.com/office/drawing/2014/main" id="{F41BF529-B3A3-4F3C-AF0E-199E1D9A3EFA}"/>
              </a:ext>
            </a:extLst>
          </p:cNvPr>
          <p:cNvSpPr/>
          <p:nvPr/>
        </p:nvSpPr>
        <p:spPr>
          <a:xfrm>
            <a:off x="5261530" y="3810794"/>
            <a:ext cx="1462650" cy="376674"/>
          </a:xfrm>
          <a:custGeom>
            <a:avLst/>
            <a:gdLst>
              <a:gd name="connsiteX0" fmla="*/ 0 w 6791659"/>
              <a:gd name="connsiteY0" fmla="*/ 0 h 807723"/>
              <a:gd name="connsiteX1" fmla="*/ 474821 w 6791659"/>
              <a:gd name="connsiteY1" fmla="*/ 0 h 807723"/>
              <a:gd name="connsiteX2" fmla="*/ 4074415 w 6791659"/>
              <a:gd name="connsiteY2" fmla="*/ 0 h 807723"/>
              <a:gd name="connsiteX3" fmla="*/ 4267688 w 6791659"/>
              <a:gd name="connsiteY3" fmla="*/ 0 h 807723"/>
              <a:gd name="connsiteX4" fmla="*/ 4609098 w 6791659"/>
              <a:gd name="connsiteY4" fmla="*/ 0 h 807723"/>
              <a:gd name="connsiteX5" fmla="*/ 4765424 w 6791659"/>
              <a:gd name="connsiteY5" fmla="*/ 0 h 807723"/>
              <a:gd name="connsiteX6" fmla="*/ 6785743 w 6791659"/>
              <a:gd name="connsiteY6" fmla="*/ 0 h 807723"/>
              <a:gd name="connsiteX7" fmla="*/ 6791659 w 6791659"/>
              <a:gd name="connsiteY7" fmla="*/ 0 h 807723"/>
              <a:gd name="connsiteX8" fmla="*/ 6791659 w 6791659"/>
              <a:gd name="connsiteY8" fmla="*/ 807723 h 807723"/>
              <a:gd name="connsiteX9" fmla="*/ 6785743 w 6791659"/>
              <a:gd name="connsiteY9" fmla="*/ 807723 h 807723"/>
              <a:gd name="connsiteX10" fmla="*/ 4765424 w 6791659"/>
              <a:gd name="connsiteY10" fmla="*/ 807723 h 807723"/>
              <a:gd name="connsiteX11" fmla="*/ 4609098 w 6791659"/>
              <a:gd name="connsiteY11" fmla="*/ 807723 h 807723"/>
              <a:gd name="connsiteX12" fmla="*/ 4267688 w 6791659"/>
              <a:gd name="connsiteY12" fmla="*/ 807723 h 807723"/>
              <a:gd name="connsiteX13" fmla="*/ 4074415 w 6791659"/>
              <a:gd name="connsiteY13" fmla="*/ 807723 h 807723"/>
              <a:gd name="connsiteX14" fmla="*/ 474821 w 6791659"/>
              <a:gd name="connsiteY14" fmla="*/ 807723 h 807723"/>
              <a:gd name="connsiteX15" fmla="*/ 0 w 6791659"/>
              <a:gd name="connsiteY15" fmla="*/ 807723 h 80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91659" h="807723">
                <a:moveTo>
                  <a:pt x="0" y="0"/>
                </a:moveTo>
                <a:lnTo>
                  <a:pt x="474821" y="0"/>
                </a:lnTo>
                <a:lnTo>
                  <a:pt x="4074415" y="0"/>
                </a:lnTo>
                <a:lnTo>
                  <a:pt x="4267688" y="0"/>
                </a:lnTo>
                <a:lnTo>
                  <a:pt x="4609098" y="0"/>
                </a:lnTo>
                <a:lnTo>
                  <a:pt x="4765424" y="0"/>
                </a:lnTo>
                <a:lnTo>
                  <a:pt x="6785743" y="0"/>
                </a:lnTo>
                <a:lnTo>
                  <a:pt x="6791659" y="0"/>
                </a:lnTo>
                <a:lnTo>
                  <a:pt x="6791659" y="807723"/>
                </a:lnTo>
                <a:lnTo>
                  <a:pt x="6785743" y="807723"/>
                </a:lnTo>
                <a:lnTo>
                  <a:pt x="4765424" y="807723"/>
                </a:lnTo>
                <a:lnTo>
                  <a:pt x="4609098" y="807723"/>
                </a:lnTo>
                <a:lnTo>
                  <a:pt x="4267688" y="807723"/>
                </a:lnTo>
                <a:lnTo>
                  <a:pt x="4074415" y="807723"/>
                </a:lnTo>
                <a:lnTo>
                  <a:pt x="474821" y="807723"/>
                </a:lnTo>
                <a:lnTo>
                  <a:pt x="0" y="80772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FFFFFF"/>
                </a:solidFill>
                <a:effectLst/>
                <a:uLnTx/>
                <a:uFillTx/>
                <a:latin typeface="Tenorite" panose="00000500000000000000" pitchFamily="2" charset="0"/>
              </a:rPr>
              <a:t>2021</a:t>
            </a:r>
          </a:p>
        </p:txBody>
      </p:sp>
      <p:cxnSp>
        <p:nvCxnSpPr>
          <p:cNvPr id="14" name="Straight Connector 13">
            <a:extLst>
              <a:ext uri="{FF2B5EF4-FFF2-40B4-BE49-F238E27FC236}">
                <a16:creationId xmlns:a16="http://schemas.microsoft.com/office/drawing/2014/main" id="{BDF7CFE2-30E7-4188-A57E-EB87DE0E446C}"/>
              </a:ext>
            </a:extLst>
          </p:cNvPr>
          <p:cNvCxnSpPr/>
          <p:nvPr/>
        </p:nvCxnSpPr>
        <p:spPr>
          <a:xfrm>
            <a:off x="1413916" y="3206837"/>
            <a:ext cx="0" cy="603955"/>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D2383A95-1F3C-4D42-8D1F-7BC6B9AC509C}"/>
              </a:ext>
            </a:extLst>
          </p:cNvPr>
          <p:cNvSpPr/>
          <p:nvPr/>
        </p:nvSpPr>
        <p:spPr>
          <a:xfrm>
            <a:off x="694063" y="1190318"/>
            <a:ext cx="1462650" cy="2238681"/>
          </a:xfrm>
          <a:prstGeom prst="round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We set out our </a:t>
            </a: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Health and Care Strategy </a:t>
            </a: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 A Healthier Mid and West Wales: Our future generations living well.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This established HDUHB’s </a:t>
            </a: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shared vision</a:t>
            </a: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 We want everyone to live healthy lives, full of joy, purpose and feeling like they belong. </a:t>
            </a:r>
          </a:p>
        </p:txBody>
      </p:sp>
      <p:cxnSp>
        <p:nvCxnSpPr>
          <p:cNvPr id="16" name="Straight Connector 15">
            <a:extLst>
              <a:ext uri="{FF2B5EF4-FFF2-40B4-BE49-F238E27FC236}">
                <a16:creationId xmlns:a16="http://schemas.microsoft.com/office/drawing/2014/main" id="{7A8ACF05-E672-46FD-AD14-5024205E2EEB}"/>
              </a:ext>
            </a:extLst>
          </p:cNvPr>
          <p:cNvCxnSpPr/>
          <p:nvPr/>
        </p:nvCxnSpPr>
        <p:spPr>
          <a:xfrm>
            <a:off x="5992855" y="4187468"/>
            <a:ext cx="0" cy="603955"/>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BBCD815B-35E4-4A8C-8974-ED6453DC45DF}"/>
              </a:ext>
            </a:extLst>
          </p:cNvPr>
          <p:cNvSpPr/>
          <p:nvPr/>
        </p:nvSpPr>
        <p:spPr>
          <a:xfrm>
            <a:off x="6784018" y="226424"/>
            <a:ext cx="1375947" cy="1528188"/>
          </a:xfrm>
          <a:prstGeom prst="round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We worked with CGI to help assess </a:t>
            </a: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readiness for whole system thinking </a:t>
            </a: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engaging with partners in local authority, our teams, and our frontline. </a:t>
            </a:r>
          </a:p>
        </p:txBody>
      </p:sp>
      <p:cxnSp>
        <p:nvCxnSpPr>
          <p:cNvPr id="18" name="Straight Connector 17">
            <a:extLst>
              <a:ext uri="{FF2B5EF4-FFF2-40B4-BE49-F238E27FC236}">
                <a16:creationId xmlns:a16="http://schemas.microsoft.com/office/drawing/2014/main" id="{10B2BF6B-214B-452D-B54D-5142B88F55ED}"/>
              </a:ext>
            </a:extLst>
          </p:cNvPr>
          <p:cNvCxnSpPr>
            <a:cxnSpLocks/>
            <a:stCxn id="17" idx="2"/>
            <a:endCxn id="35" idx="0"/>
          </p:cNvCxnSpPr>
          <p:nvPr/>
        </p:nvCxnSpPr>
        <p:spPr>
          <a:xfrm>
            <a:off x="7471992" y="1754612"/>
            <a:ext cx="42515" cy="2617839"/>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BCC1B4CB-7805-4032-B75D-844901C0627E}"/>
              </a:ext>
            </a:extLst>
          </p:cNvPr>
          <p:cNvSpPr/>
          <p:nvPr/>
        </p:nvSpPr>
        <p:spPr>
          <a:xfrm>
            <a:off x="6782345" y="1881050"/>
            <a:ext cx="1377620" cy="1776549"/>
          </a:xfrm>
          <a:prstGeom prst="round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34 Strategic Business Imperatives </a:t>
            </a: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were identified, providing the strategic direction to enable and focus change in the areas that will have the most impact for HDUHB.</a:t>
            </a:r>
          </a:p>
        </p:txBody>
      </p:sp>
      <p:cxnSp>
        <p:nvCxnSpPr>
          <p:cNvPr id="20" name="Straight Connector 19">
            <a:extLst>
              <a:ext uri="{FF2B5EF4-FFF2-40B4-BE49-F238E27FC236}">
                <a16:creationId xmlns:a16="http://schemas.microsoft.com/office/drawing/2014/main" id="{B673A050-88BE-4374-90C5-AAD56CC503D9}"/>
              </a:ext>
            </a:extLst>
          </p:cNvPr>
          <p:cNvCxnSpPr>
            <a:cxnSpLocks/>
            <a:stCxn id="36" idx="2"/>
            <a:endCxn id="21" idx="0"/>
          </p:cNvCxnSpPr>
          <p:nvPr/>
        </p:nvCxnSpPr>
        <p:spPr>
          <a:xfrm flipH="1">
            <a:off x="9035322" y="3224130"/>
            <a:ext cx="2511" cy="112637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Rectangle: Rounded Corners 20">
            <a:extLst>
              <a:ext uri="{FF2B5EF4-FFF2-40B4-BE49-F238E27FC236}">
                <a16:creationId xmlns:a16="http://schemas.microsoft.com/office/drawing/2014/main" id="{E34675D4-67E3-4568-9F26-2C2B98F7C6B6}"/>
              </a:ext>
            </a:extLst>
          </p:cNvPr>
          <p:cNvSpPr/>
          <p:nvPr/>
        </p:nvSpPr>
        <p:spPr>
          <a:xfrm>
            <a:off x="8303160" y="4350500"/>
            <a:ext cx="1464324" cy="1799406"/>
          </a:xfrm>
          <a:prstGeom prst="round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We revised our </a:t>
            </a: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Patient Vision</a:t>
            </a: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 By digitising the complete care pathway, from admission through medicines administration and onto discharge, patients will receive better and safer care.</a:t>
            </a:r>
          </a:p>
        </p:txBody>
      </p:sp>
      <p:cxnSp>
        <p:nvCxnSpPr>
          <p:cNvPr id="22" name="Straight Connector 21">
            <a:extLst>
              <a:ext uri="{FF2B5EF4-FFF2-40B4-BE49-F238E27FC236}">
                <a16:creationId xmlns:a16="http://schemas.microsoft.com/office/drawing/2014/main" id="{583B10DA-1631-435C-83BD-E7A1BE95328C}"/>
              </a:ext>
            </a:extLst>
          </p:cNvPr>
          <p:cNvCxnSpPr/>
          <p:nvPr/>
        </p:nvCxnSpPr>
        <p:spPr>
          <a:xfrm>
            <a:off x="4488141" y="4187468"/>
            <a:ext cx="0" cy="603955"/>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Rectangle: Rounded Corners 24">
            <a:extLst>
              <a:ext uri="{FF2B5EF4-FFF2-40B4-BE49-F238E27FC236}">
                <a16:creationId xmlns:a16="http://schemas.microsoft.com/office/drawing/2014/main" id="{D3FC5753-4F7F-442B-8CE6-616F0CAEE696}"/>
              </a:ext>
            </a:extLst>
          </p:cNvPr>
          <p:cNvSpPr/>
          <p:nvPr/>
        </p:nvSpPr>
        <p:spPr>
          <a:xfrm>
            <a:off x="3739041" y="4362994"/>
            <a:ext cx="2985139" cy="1776548"/>
          </a:xfrm>
          <a:prstGeom prst="round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Covid-19</a:t>
            </a: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 provided a catalyst for rapid change in ways of working. For health care services, technology meant that HDUHB could keep patients and staff safe through doing things very differently than many could have ever imagined. The adoption of tools such as Microsoft Teams have enabled mass agile working, equipping staff to communicate with one another remotely. </a:t>
            </a:r>
          </a:p>
        </p:txBody>
      </p:sp>
      <p:sp>
        <p:nvSpPr>
          <p:cNvPr id="27" name="Freeform 6">
            <a:extLst>
              <a:ext uri="{FF2B5EF4-FFF2-40B4-BE49-F238E27FC236}">
                <a16:creationId xmlns:a16="http://schemas.microsoft.com/office/drawing/2014/main" id="{2AB5605A-19BC-4502-A78E-68745BC52100}"/>
              </a:ext>
            </a:extLst>
          </p:cNvPr>
          <p:cNvSpPr/>
          <p:nvPr/>
        </p:nvSpPr>
        <p:spPr>
          <a:xfrm>
            <a:off x="694063" y="3810794"/>
            <a:ext cx="1462650" cy="376674"/>
          </a:xfrm>
          <a:custGeom>
            <a:avLst/>
            <a:gdLst>
              <a:gd name="connsiteX0" fmla="*/ 0 w 6791659"/>
              <a:gd name="connsiteY0" fmla="*/ 0 h 807723"/>
              <a:gd name="connsiteX1" fmla="*/ 474821 w 6791659"/>
              <a:gd name="connsiteY1" fmla="*/ 0 h 807723"/>
              <a:gd name="connsiteX2" fmla="*/ 4074415 w 6791659"/>
              <a:gd name="connsiteY2" fmla="*/ 0 h 807723"/>
              <a:gd name="connsiteX3" fmla="*/ 4267688 w 6791659"/>
              <a:gd name="connsiteY3" fmla="*/ 0 h 807723"/>
              <a:gd name="connsiteX4" fmla="*/ 4609098 w 6791659"/>
              <a:gd name="connsiteY4" fmla="*/ 0 h 807723"/>
              <a:gd name="connsiteX5" fmla="*/ 4765424 w 6791659"/>
              <a:gd name="connsiteY5" fmla="*/ 0 h 807723"/>
              <a:gd name="connsiteX6" fmla="*/ 6785743 w 6791659"/>
              <a:gd name="connsiteY6" fmla="*/ 0 h 807723"/>
              <a:gd name="connsiteX7" fmla="*/ 6791659 w 6791659"/>
              <a:gd name="connsiteY7" fmla="*/ 0 h 807723"/>
              <a:gd name="connsiteX8" fmla="*/ 6791659 w 6791659"/>
              <a:gd name="connsiteY8" fmla="*/ 807723 h 807723"/>
              <a:gd name="connsiteX9" fmla="*/ 6785743 w 6791659"/>
              <a:gd name="connsiteY9" fmla="*/ 807723 h 807723"/>
              <a:gd name="connsiteX10" fmla="*/ 4765424 w 6791659"/>
              <a:gd name="connsiteY10" fmla="*/ 807723 h 807723"/>
              <a:gd name="connsiteX11" fmla="*/ 4609098 w 6791659"/>
              <a:gd name="connsiteY11" fmla="*/ 807723 h 807723"/>
              <a:gd name="connsiteX12" fmla="*/ 4267688 w 6791659"/>
              <a:gd name="connsiteY12" fmla="*/ 807723 h 807723"/>
              <a:gd name="connsiteX13" fmla="*/ 4074415 w 6791659"/>
              <a:gd name="connsiteY13" fmla="*/ 807723 h 807723"/>
              <a:gd name="connsiteX14" fmla="*/ 474821 w 6791659"/>
              <a:gd name="connsiteY14" fmla="*/ 807723 h 807723"/>
              <a:gd name="connsiteX15" fmla="*/ 0 w 6791659"/>
              <a:gd name="connsiteY15" fmla="*/ 807723 h 80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91659" h="807723">
                <a:moveTo>
                  <a:pt x="0" y="0"/>
                </a:moveTo>
                <a:lnTo>
                  <a:pt x="474821" y="0"/>
                </a:lnTo>
                <a:lnTo>
                  <a:pt x="4074415" y="0"/>
                </a:lnTo>
                <a:lnTo>
                  <a:pt x="4267688" y="0"/>
                </a:lnTo>
                <a:lnTo>
                  <a:pt x="4609098" y="0"/>
                </a:lnTo>
                <a:lnTo>
                  <a:pt x="4765424" y="0"/>
                </a:lnTo>
                <a:lnTo>
                  <a:pt x="6785743" y="0"/>
                </a:lnTo>
                <a:lnTo>
                  <a:pt x="6791659" y="0"/>
                </a:lnTo>
                <a:lnTo>
                  <a:pt x="6791659" y="807723"/>
                </a:lnTo>
                <a:lnTo>
                  <a:pt x="6785743" y="807723"/>
                </a:lnTo>
                <a:lnTo>
                  <a:pt x="4765424" y="807723"/>
                </a:lnTo>
                <a:lnTo>
                  <a:pt x="4609098" y="807723"/>
                </a:lnTo>
                <a:lnTo>
                  <a:pt x="4267688" y="807723"/>
                </a:lnTo>
                <a:lnTo>
                  <a:pt x="4074415" y="807723"/>
                </a:lnTo>
                <a:lnTo>
                  <a:pt x="474821" y="807723"/>
                </a:lnTo>
                <a:lnTo>
                  <a:pt x="0" y="80772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FFFFFF"/>
                </a:solidFill>
                <a:effectLst/>
                <a:uLnTx/>
                <a:uFillTx/>
                <a:latin typeface="Tenorite" panose="00000500000000000000" pitchFamily="2" charset="0"/>
              </a:rPr>
              <a:t>2018</a:t>
            </a:r>
          </a:p>
        </p:txBody>
      </p:sp>
      <p:sp>
        <p:nvSpPr>
          <p:cNvPr id="28" name="Freeform 7">
            <a:extLst>
              <a:ext uri="{FF2B5EF4-FFF2-40B4-BE49-F238E27FC236}">
                <a16:creationId xmlns:a16="http://schemas.microsoft.com/office/drawing/2014/main" id="{19192BC0-ADF8-4FD2-84B2-1CF97FDD5330}"/>
              </a:ext>
            </a:extLst>
          </p:cNvPr>
          <p:cNvSpPr/>
          <p:nvPr/>
        </p:nvSpPr>
        <p:spPr>
          <a:xfrm>
            <a:off x="2216552" y="3810794"/>
            <a:ext cx="1462650" cy="376674"/>
          </a:xfrm>
          <a:custGeom>
            <a:avLst/>
            <a:gdLst>
              <a:gd name="connsiteX0" fmla="*/ 0 w 6791659"/>
              <a:gd name="connsiteY0" fmla="*/ 0 h 807723"/>
              <a:gd name="connsiteX1" fmla="*/ 474821 w 6791659"/>
              <a:gd name="connsiteY1" fmla="*/ 0 h 807723"/>
              <a:gd name="connsiteX2" fmla="*/ 4074415 w 6791659"/>
              <a:gd name="connsiteY2" fmla="*/ 0 h 807723"/>
              <a:gd name="connsiteX3" fmla="*/ 4267688 w 6791659"/>
              <a:gd name="connsiteY3" fmla="*/ 0 h 807723"/>
              <a:gd name="connsiteX4" fmla="*/ 4609098 w 6791659"/>
              <a:gd name="connsiteY4" fmla="*/ 0 h 807723"/>
              <a:gd name="connsiteX5" fmla="*/ 4765424 w 6791659"/>
              <a:gd name="connsiteY5" fmla="*/ 0 h 807723"/>
              <a:gd name="connsiteX6" fmla="*/ 6785743 w 6791659"/>
              <a:gd name="connsiteY6" fmla="*/ 0 h 807723"/>
              <a:gd name="connsiteX7" fmla="*/ 6791659 w 6791659"/>
              <a:gd name="connsiteY7" fmla="*/ 0 h 807723"/>
              <a:gd name="connsiteX8" fmla="*/ 6791659 w 6791659"/>
              <a:gd name="connsiteY8" fmla="*/ 807723 h 807723"/>
              <a:gd name="connsiteX9" fmla="*/ 6785743 w 6791659"/>
              <a:gd name="connsiteY9" fmla="*/ 807723 h 807723"/>
              <a:gd name="connsiteX10" fmla="*/ 4765424 w 6791659"/>
              <a:gd name="connsiteY10" fmla="*/ 807723 h 807723"/>
              <a:gd name="connsiteX11" fmla="*/ 4609098 w 6791659"/>
              <a:gd name="connsiteY11" fmla="*/ 807723 h 807723"/>
              <a:gd name="connsiteX12" fmla="*/ 4267688 w 6791659"/>
              <a:gd name="connsiteY12" fmla="*/ 807723 h 807723"/>
              <a:gd name="connsiteX13" fmla="*/ 4074415 w 6791659"/>
              <a:gd name="connsiteY13" fmla="*/ 807723 h 807723"/>
              <a:gd name="connsiteX14" fmla="*/ 474821 w 6791659"/>
              <a:gd name="connsiteY14" fmla="*/ 807723 h 807723"/>
              <a:gd name="connsiteX15" fmla="*/ 0 w 6791659"/>
              <a:gd name="connsiteY15" fmla="*/ 807723 h 80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91659" h="807723">
                <a:moveTo>
                  <a:pt x="0" y="0"/>
                </a:moveTo>
                <a:lnTo>
                  <a:pt x="474821" y="0"/>
                </a:lnTo>
                <a:lnTo>
                  <a:pt x="4074415" y="0"/>
                </a:lnTo>
                <a:lnTo>
                  <a:pt x="4267688" y="0"/>
                </a:lnTo>
                <a:lnTo>
                  <a:pt x="4609098" y="0"/>
                </a:lnTo>
                <a:lnTo>
                  <a:pt x="4765424" y="0"/>
                </a:lnTo>
                <a:lnTo>
                  <a:pt x="6785743" y="0"/>
                </a:lnTo>
                <a:lnTo>
                  <a:pt x="6791659" y="0"/>
                </a:lnTo>
                <a:lnTo>
                  <a:pt x="6791659" y="807723"/>
                </a:lnTo>
                <a:lnTo>
                  <a:pt x="6785743" y="807723"/>
                </a:lnTo>
                <a:lnTo>
                  <a:pt x="4765424" y="807723"/>
                </a:lnTo>
                <a:lnTo>
                  <a:pt x="4609098" y="807723"/>
                </a:lnTo>
                <a:lnTo>
                  <a:pt x="4267688" y="807723"/>
                </a:lnTo>
                <a:lnTo>
                  <a:pt x="4074415" y="807723"/>
                </a:lnTo>
                <a:lnTo>
                  <a:pt x="474821" y="807723"/>
                </a:lnTo>
                <a:lnTo>
                  <a:pt x="0" y="807723"/>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FFFFFF"/>
                </a:solidFill>
                <a:effectLst/>
                <a:uLnTx/>
                <a:uFillTx/>
                <a:latin typeface="Tenorite" panose="00000500000000000000" pitchFamily="2" charset="0"/>
              </a:rPr>
              <a:t>2019</a:t>
            </a:r>
          </a:p>
        </p:txBody>
      </p:sp>
      <p:sp>
        <p:nvSpPr>
          <p:cNvPr id="31" name="Rectangle 30">
            <a:extLst>
              <a:ext uri="{FF2B5EF4-FFF2-40B4-BE49-F238E27FC236}">
                <a16:creationId xmlns:a16="http://schemas.microsoft.com/office/drawing/2014/main" id="{118EB88D-2764-4AFE-909D-43DD0563F41E}"/>
              </a:ext>
            </a:extLst>
          </p:cNvPr>
          <p:cNvSpPr/>
          <p:nvPr/>
        </p:nvSpPr>
        <p:spPr bwMode="gray">
          <a:xfrm>
            <a:off x="873430" y="6203987"/>
            <a:ext cx="10675412" cy="541279"/>
          </a:xfrm>
          <a:prstGeom prst="rect">
            <a:avLst/>
          </a:prstGeom>
          <a:solidFill>
            <a:srgbClr val="FFC000"/>
          </a:solidFill>
          <a:ln w="9525" algn="ctr">
            <a:noFill/>
            <a:miter lim="800000"/>
            <a:headEnd/>
            <a:tailEnd/>
          </a:ln>
          <a:effectLst/>
        </p:spPr>
        <p:txBody>
          <a:bodyPr lIns="63500" tIns="0" rIns="6480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374265">
                    <a:lumMod val="75000"/>
                  </a:srgbClr>
                </a:solidFill>
                <a:effectLst/>
                <a:uLnTx/>
                <a:uFillTx/>
                <a:latin typeface="Tenorite" panose="00000500000000000000" pitchFamily="2" charset="0"/>
                <a:ea typeface="+mn-ea"/>
                <a:cs typeface="Calibri" panose="020F0502020204030204" pitchFamily="34" charset="0"/>
              </a:rPr>
              <a:t> We have </a:t>
            </a:r>
            <a:r>
              <a:rPr kumimoji="0" lang="en-GB" sz="1400" b="1" i="0" u="none" strike="noStrike" kern="1200" cap="none" spc="0" normalizeH="0" baseline="0" noProof="0">
                <a:ln>
                  <a:noFill/>
                </a:ln>
                <a:solidFill>
                  <a:srgbClr val="374265">
                    <a:lumMod val="75000"/>
                  </a:srgbClr>
                </a:solidFill>
                <a:effectLst/>
                <a:uLnTx/>
                <a:uFillTx/>
                <a:latin typeface="Tenorite" panose="00000500000000000000" pitchFamily="2" charset="0"/>
                <a:ea typeface="+mn-ea"/>
                <a:cs typeface="Calibri" panose="020F0502020204030204" pitchFamily="34" charset="0"/>
              </a:rPr>
              <a:t>changed our mindset </a:t>
            </a:r>
            <a:r>
              <a:rPr kumimoji="0" lang="en-GB" sz="1400" b="0" i="0" u="none" strike="noStrike" kern="1200" cap="none" spc="0" normalizeH="0" baseline="0" noProof="0">
                <a:ln>
                  <a:noFill/>
                </a:ln>
                <a:solidFill>
                  <a:srgbClr val="374265">
                    <a:lumMod val="75000"/>
                  </a:srgbClr>
                </a:solidFill>
                <a:effectLst/>
                <a:uLnTx/>
                <a:uFillTx/>
                <a:latin typeface="Tenorite" panose="00000500000000000000" pitchFamily="2" charset="0"/>
                <a:ea typeface="+mn-ea"/>
                <a:cs typeface="Calibri" panose="020F0502020204030204" pitchFamily="34" charset="0"/>
              </a:rPr>
              <a:t>away from technology being the barrier to achieving better outcomes, towards a focus on </a:t>
            </a:r>
            <a:r>
              <a:rPr kumimoji="0" lang="en-GB" sz="1400" b="1" i="0" u="none" strike="noStrike" kern="1200" cap="none" spc="0" normalizeH="0" baseline="0" noProof="0">
                <a:ln>
                  <a:noFill/>
                </a:ln>
                <a:solidFill>
                  <a:srgbClr val="374265">
                    <a:lumMod val="75000"/>
                  </a:srgbClr>
                </a:solidFill>
                <a:effectLst/>
                <a:uLnTx/>
                <a:uFillTx/>
                <a:latin typeface="Tenorite" panose="00000500000000000000" pitchFamily="2" charset="0"/>
                <a:ea typeface="+mn-ea"/>
                <a:cs typeface="Calibri" panose="020F0502020204030204" pitchFamily="34" charset="0"/>
              </a:rPr>
              <a:t>how we can leverage the change </a:t>
            </a:r>
            <a:r>
              <a:rPr kumimoji="0" lang="en-GB" sz="1400" b="0" i="0" u="none" strike="noStrike" kern="1200" cap="none" spc="0" normalizeH="0" baseline="0" noProof="0">
                <a:ln>
                  <a:noFill/>
                </a:ln>
                <a:solidFill>
                  <a:srgbClr val="374265">
                    <a:lumMod val="75000"/>
                  </a:srgbClr>
                </a:solidFill>
                <a:effectLst/>
                <a:uLnTx/>
                <a:uFillTx/>
                <a:latin typeface="Tenorite" panose="00000500000000000000" pitchFamily="2" charset="0"/>
                <a:ea typeface="+mn-ea"/>
                <a:cs typeface="Calibri" panose="020F0502020204030204" pitchFamily="34" charset="0"/>
              </a:rPr>
              <a:t>with people and improve adoption resulting in </a:t>
            </a:r>
            <a:r>
              <a:rPr kumimoji="0" lang="en-GB" sz="1400" b="1" i="0" u="none" strike="noStrike" kern="1200" cap="none" spc="0" normalizeH="0" baseline="0" noProof="0">
                <a:ln>
                  <a:noFill/>
                </a:ln>
                <a:solidFill>
                  <a:srgbClr val="374265">
                    <a:lumMod val="75000"/>
                  </a:srgbClr>
                </a:solidFill>
                <a:effectLst/>
                <a:uLnTx/>
                <a:uFillTx/>
                <a:latin typeface="Tenorite" panose="00000500000000000000" pitchFamily="2" charset="0"/>
                <a:ea typeface="+mn-ea"/>
                <a:cs typeface="Calibri" panose="020F0502020204030204" pitchFamily="34" charset="0"/>
              </a:rPr>
              <a:t>better outcomes and value</a:t>
            </a:r>
          </a:p>
        </p:txBody>
      </p:sp>
      <p:pic>
        <p:nvPicPr>
          <p:cNvPr id="32" name="Picture 31">
            <a:extLst>
              <a:ext uri="{FF2B5EF4-FFF2-40B4-BE49-F238E27FC236}">
                <a16:creationId xmlns:a16="http://schemas.microsoft.com/office/drawing/2014/main" id="{A7566368-5C59-49DD-9175-3A43B93A2964}"/>
              </a:ext>
            </a:extLst>
          </p:cNvPr>
          <p:cNvPicPr>
            <a:picLocks noChangeAspect="1"/>
          </p:cNvPicPr>
          <p:nvPr/>
        </p:nvPicPr>
        <p:blipFill>
          <a:blip r:embed="rId2"/>
          <a:stretch>
            <a:fillRect/>
          </a:stretch>
        </p:blipFill>
        <p:spPr>
          <a:xfrm>
            <a:off x="3354593" y="2614671"/>
            <a:ext cx="564185" cy="796704"/>
          </a:xfrm>
          <a:prstGeom prst="rect">
            <a:avLst/>
          </a:prstGeom>
        </p:spPr>
      </p:pic>
      <p:pic>
        <p:nvPicPr>
          <p:cNvPr id="33" name="Picture 32">
            <a:extLst>
              <a:ext uri="{FF2B5EF4-FFF2-40B4-BE49-F238E27FC236}">
                <a16:creationId xmlns:a16="http://schemas.microsoft.com/office/drawing/2014/main" id="{6962BB84-62E8-4330-A6EB-7A4A2EDF3155}"/>
              </a:ext>
            </a:extLst>
          </p:cNvPr>
          <p:cNvPicPr>
            <a:picLocks noChangeAspect="1"/>
          </p:cNvPicPr>
          <p:nvPr/>
        </p:nvPicPr>
        <p:blipFill>
          <a:blip r:embed="rId3"/>
          <a:stretch>
            <a:fillRect/>
          </a:stretch>
        </p:blipFill>
        <p:spPr>
          <a:xfrm>
            <a:off x="5146853" y="2614671"/>
            <a:ext cx="564184" cy="788457"/>
          </a:xfrm>
          <a:prstGeom prst="rect">
            <a:avLst/>
          </a:prstGeom>
        </p:spPr>
      </p:pic>
      <p:sp>
        <p:nvSpPr>
          <p:cNvPr id="35" name="Rectangle: Rounded Corners 34">
            <a:extLst>
              <a:ext uri="{FF2B5EF4-FFF2-40B4-BE49-F238E27FC236}">
                <a16:creationId xmlns:a16="http://schemas.microsoft.com/office/drawing/2014/main" id="{24CB4AF7-EF63-4AC2-B868-E4D4E398A7AC}"/>
              </a:ext>
            </a:extLst>
          </p:cNvPr>
          <p:cNvSpPr/>
          <p:nvPr/>
        </p:nvSpPr>
        <p:spPr>
          <a:xfrm>
            <a:off x="6782345" y="4372451"/>
            <a:ext cx="1464323" cy="1776548"/>
          </a:xfrm>
          <a:prstGeom prst="round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The Strategic Business Imperatives directed attention to </a:t>
            </a: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4 Core Digital Pillars </a:t>
            </a: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as the focus for transformation and </a:t>
            </a: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10 Delivery Projects </a:t>
            </a: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required to deliver our ambition</a:t>
            </a:r>
          </a:p>
        </p:txBody>
      </p:sp>
      <p:sp>
        <p:nvSpPr>
          <p:cNvPr id="36" name="Rectangle: Rounded Corners 35">
            <a:extLst>
              <a:ext uri="{FF2B5EF4-FFF2-40B4-BE49-F238E27FC236}">
                <a16:creationId xmlns:a16="http://schemas.microsoft.com/office/drawing/2014/main" id="{5E55AD85-014F-489E-BEC6-63755F799F3E}"/>
              </a:ext>
            </a:extLst>
          </p:cNvPr>
          <p:cNvSpPr/>
          <p:nvPr/>
        </p:nvSpPr>
        <p:spPr>
          <a:xfrm>
            <a:off x="8306508" y="1314994"/>
            <a:ext cx="1462650" cy="1909136"/>
          </a:xfrm>
          <a:prstGeom prst="round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We then asked CGI to support in the development of </a:t>
            </a: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a Digital </a:t>
            </a:r>
            <a:r>
              <a:rPr lang="en-GB" sz="1000" b="1">
                <a:solidFill>
                  <a:srgbClr val="374265">
                    <a:lumMod val="50000"/>
                  </a:srgbClr>
                </a:solidFill>
                <a:latin typeface="Tenorite" panose="00000500000000000000" pitchFamily="2" charset="0"/>
              </a:rPr>
              <a:t>Enablement</a:t>
            </a: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 Plan </a:t>
            </a:r>
            <a:r>
              <a:rPr kumimoji="0" lang="en-GB" sz="1000" b="0" i="0" u="none" strike="noStrike" kern="1200" cap="none" spc="0" normalizeH="0" baseline="0" noProof="0">
                <a:ln>
                  <a:noFill/>
                </a:ln>
                <a:solidFill>
                  <a:srgbClr val="374265">
                    <a:lumMod val="50000"/>
                  </a:srgbClr>
                </a:solidFill>
                <a:effectLst/>
                <a:uLnTx/>
                <a:uFillTx/>
                <a:latin typeface="Tenorite" panose="00000500000000000000" pitchFamily="2" charset="0"/>
              </a:rPr>
              <a:t>to enable HDUHB to practically deliver A Healthier Mid and West Wales; Our Future Generations Living Well strategy</a:t>
            </a:r>
          </a:p>
        </p:txBody>
      </p:sp>
      <p:sp>
        <p:nvSpPr>
          <p:cNvPr id="11" name="Freeform 6">
            <a:extLst>
              <a:ext uri="{FF2B5EF4-FFF2-40B4-BE49-F238E27FC236}">
                <a16:creationId xmlns:a16="http://schemas.microsoft.com/office/drawing/2014/main" id="{AA3270ED-8768-416B-8AF0-37EA32D099BE}"/>
              </a:ext>
            </a:extLst>
          </p:cNvPr>
          <p:cNvSpPr/>
          <p:nvPr/>
        </p:nvSpPr>
        <p:spPr>
          <a:xfrm>
            <a:off x="6784019" y="3810794"/>
            <a:ext cx="1462650" cy="376674"/>
          </a:xfrm>
          <a:custGeom>
            <a:avLst/>
            <a:gdLst>
              <a:gd name="connsiteX0" fmla="*/ 0 w 6791659"/>
              <a:gd name="connsiteY0" fmla="*/ 0 h 807723"/>
              <a:gd name="connsiteX1" fmla="*/ 474821 w 6791659"/>
              <a:gd name="connsiteY1" fmla="*/ 0 h 807723"/>
              <a:gd name="connsiteX2" fmla="*/ 4074415 w 6791659"/>
              <a:gd name="connsiteY2" fmla="*/ 0 h 807723"/>
              <a:gd name="connsiteX3" fmla="*/ 4267688 w 6791659"/>
              <a:gd name="connsiteY3" fmla="*/ 0 h 807723"/>
              <a:gd name="connsiteX4" fmla="*/ 4609098 w 6791659"/>
              <a:gd name="connsiteY4" fmla="*/ 0 h 807723"/>
              <a:gd name="connsiteX5" fmla="*/ 4765424 w 6791659"/>
              <a:gd name="connsiteY5" fmla="*/ 0 h 807723"/>
              <a:gd name="connsiteX6" fmla="*/ 6785743 w 6791659"/>
              <a:gd name="connsiteY6" fmla="*/ 0 h 807723"/>
              <a:gd name="connsiteX7" fmla="*/ 6791659 w 6791659"/>
              <a:gd name="connsiteY7" fmla="*/ 0 h 807723"/>
              <a:gd name="connsiteX8" fmla="*/ 6791659 w 6791659"/>
              <a:gd name="connsiteY8" fmla="*/ 807723 h 807723"/>
              <a:gd name="connsiteX9" fmla="*/ 6785743 w 6791659"/>
              <a:gd name="connsiteY9" fmla="*/ 807723 h 807723"/>
              <a:gd name="connsiteX10" fmla="*/ 4765424 w 6791659"/>
              <a:gd name="connsiteY10" fmla="*/ 807723 h 807723"/>
              <a:gd name="connsiteX11" fmla="*/ 4609098 w 6791659"/>
              <a:gd name="connsiteY11" fmla="*/ 807723 h 807723"/>
              <a:gd name="connsiteX12" fmla="*/ 4267688 w 6791659"/>
              <a:gd name="connsiteY12" fmla="*/ 807723 h 807723"/>
              <a:gd name="connsiteX13" fmla="*/ 4074415 w 6791659"/>
              <a:gd name="connsiteY13" fmla="*/ 807723 h 807723"/>
              <a:gd name="connsiteX14" fmla="*/ 474821 w 6791659"/>
              <a:gd name="connsiteY14" fmla="*/ 807723 h 807723"/>
              <a:gd name="connsiteX15" fmla="*/ 0 w 6791659"/>
              <a:gd name="connsiteY15" fmla="*/ 807723 h 80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91659" h="807723">
                <a:moveTo>
                  <a:pt x="0" y="0"/>
                </a:moveTo>
                <a:lnTo>
                  <a:pt x="474821" y="0"/>
                </a:lnTo>
                <a:lnTo>
                  <a:pt x="4074415" y="0"/>
                </a:lnTo>
                <a:lnTo>
                  <a:pt x="4267688" y="0"/>
                </a:lnTo>
                <a:lnTo>
                  <a:pt x="4609098" y="0"/>
                </a:lnTo>
                <a:lnTo>
                  <a:pt x="4765424" y="0"/>
                </a:lnTo>
                <a:lnTo>
                  <a:pt x="6785743" y="0"/>
                </a:lnTo>
                <a:lnTo>
                  <a:pt x="6791659" y="0"/>
                </a:lnTo>
                <a:lnTo>
                  <a:pt x="6791659" y="807723"/>
                </a:lnTo>
                <a:lnTo>
                  <a:pt x="6785743" y="807723"/>
                </a:lnTo>
                <a:lnTo>
                  <a:pt x="4765424" y="807723"/>
                </a:lnTo>
                <a:lnTo>
                  <a:pt x="4609098" y="807723"/>
                </a:lnTo>
                <a:lnTo>
                  <a:pt x="4267688" y="807723"/>
                </a:lnTo>
                <a:lnTo>
                  <a:pt x="4074415" y="807723"/>
                </a:lnTo>
                <a:lnTo>
                  <a:pt x="474821" y="807723"/>
                </a:lnTo>
                <a:lnTo>
                  <a:pt x="0" y="807723"/>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FFFFFF"/>
                </a:solidFill>
                <a:effectLst/>
                <a:uLnTx/>
                <a:uFillTx/>
                <a:latin typeface="Tenorite" panose="00000500000000000000" pitchFamily="2" charset="0"/>
              </a:rPr>
              <a:t>2022</a:t>
            </a:r>
          </a:p>
        </p:txBody>
      </p:sp>
      <p:sp>
        <p:nvSpPr>
          <p:cNvPr id="12" name="Freeform 7">
            <a:extLst>
              <a:ext uri="{FF2B5EF4-FFF2-40B4-BE49-F238E27FC236}">
                <a16:creationId xmlns:a16="http://schemas.microsoft.com/office/drawing/2014/main" id="{2A4DC7FA-8D76-48C9-B146-2E8D9C003D3C}"/>
              </a:ext>
            </a:extLst>
          </p:cNvPr>
          <p:cNvSpPr/>
          <p:nvPr/>
        </p:nvSpPr>
        <p:spPr>
          <a:xfrm>
            <a:off x="8306508" y="3810794"/>
            <a:ext cx="1462650" cy="376674"/>
          </a:xfrm>
          <a:custGeom>
            <a:avLst/>
            <a:gdLst>
              <a:gd name="connsiteX0" fmla="*/ 0 w 6791659"/>
              <a:gd name="connsiteY0" fmla="*/ 0 h 807723"/>
              <a:gd name="connsiteX1" fmla="*/ 474821 w 6791659"/>
              <a:gd name="connsiteY1" fmla="*/ 0 h 807723"/>
              <a:gd name="connsiteX2" fmla="*/ 4074415 w 6791659"/>
              <a:gd name="connsiteY2" fmla="*/ 0 h 807723"/>
              <a:gd name="connsiteX3" fmla="*/ 4267688 w 6791659"/>
              <a:gd name="connsiteY3" fmla="*/ 0 h 807723"/>
              <a:gd name="connsiteX4" fmla="*/ 4609098 w 6791659"/>
              <a:gd name="connsiteY4" fmla="*/ 0 h 807723"/>
              <a:gd name="connsiteX5" fmla="*/ 4765424 w 6791659"/>
              <a:gd name="connsiteY5" fmla="*/ 0 h 807723"/>
              <a:gd name="connsiteX6" fmla="*/ 6785743 w 6791659"/>
              <a:gd name="connsiteY6" fmla="*/ 0 h 807723"/>
              <a:gd name="connsiteX7" fmla="*/ 6791659 w 6791659"/>
              <a:gd name="connsiteY7" fmla="*/ 0 h 807723"/>
              <a:gd name="connsiteX8" fmla="*/ 6791659 w 6791659"/>
              <a:gd name="connsiteY8" fmla="*/ 807723 h 807723"/>
              <a:gd name="connsiteX9" fmla="*/ 6785743 w 6791659"/>
              <a:gd name="connsiteY9" fmla="*/ 807723 h 807723"/>
              <a:gd name="connsiteX10" fmla="*/ 4765424 w 6791659"/>
              <a:gd name="connsiteY10" fmla="*/ 807723 h 807723"/>
              <a:gd name="connsiteX11" fmla="*/ 4609098 w 6791659"/>
              <a:gd name="connsiteY11" fmla="*/ 807723 h 807723"/>
              <a:gd name="connsiteX12" fmla="*/ 4267688 w 6791659"/>
              <a:gd name="connsiteY12" fmla="*/ 807723 h 807723"/>
              <a:gd name="connsiteX13" fmla="*/ 4074415 w 6791659"/>
              <a:gd name="connsiteY13" fmla="*/ 807723 h 807723"/>
              <a:gd name="connsiteX14" fmla="*/ 474821 w 6791659"/>
              <a:gd name="connsiteY14" fmla="*/ 807723 h 807723"/>
              <a:gd name="connsiteX15" fmla="*/ 0 w 6791659"/>
              <a:gd name="connsiteY15" fmla="*/ 807723 h 807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91659" h="807723">
                <a:moveTo>
                  <a:pt x="0" y="0"/>
                </a:moveTo>
                <a:lnTo>
                  <a:pt x="474821" y="0"/>
                </a:lnTo>
                <a:lnTo>
                  <a:pt x="4074415" y="0"/>
                </a:lnTo>
                <a:lnTo>
                  <a:pt x="4267688" y="0"/>
                </a:lnTo>
                <a:lnTo>
                  <a:pt x="4609098" y="0"/>
                </a:lnTo>
                <a:lnTo>
                  <a:pt x="4765424" y="0"/>
                </a:lnTo>
                <a:lnTo>
                  <a:pt x="6785743" y="0"/>
                </a:lnTo>
                <a:lnTo>
                  <a:pt x="6791659" y="0"/>
                </a:lnTo>
                <a:lnTo>
                  <a:pt x="6791659" y="807723"/>
                </a:lnTo>
                <a:lnTo>
                  <a:pt x="6785743" y="807723"/>
                </a:lnTo>
                <a:lnTo>
                  <a:pt x="4765424" y="807723"/>
                </a:lnTo>
                <a:lnTo>
                  <a:pt x="4609098" y="807723"/>
                </a:lnTo>
                <a:lnTo>
                  <a:pt x="4267688" y="807723"/>
                </a:lnTo>
                <a:lnTo>
                  <a:pt x="4074415" y="807723"/>
                </a:lnTo>
                <a:lnTo>
                  <a:pt x="474821" y="807723"/>
                </a:lnTo>
                <a:lnTo>
                  <a:pt x="0" y="80772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FFFFFF"/>
                </a:solidFill>
                <a:effectLst/>
                <a:uLnTx/>
                <a:uFillTx/>
                <a:latin typeface="Tenorite" panose="00000500000000000000" pitchFamily="2" charset="0"/>
              </a:rPr>
              <a:t>2023</a:t>
            </a:r>
          </a:p>
        </p:txBody>
      </p:sp>
      <p:cxnSp>
        <p:nvCxnSpPr>
          <p:cNvPr id="42" name="Straight Connector 41">
            <a:extLst>
              <a:ext uri="{FF2B5EF4-FFF2-40B4-BE49-F238E27FC236}">
                <a16:creationId xmlns:a16="http://schemas.microsoft.com/office/drawing/2014/main" id="{473052AC-C399-40C6-A080-114823FABA4B}"/>
              </a:ext>
            </a:extLst>
          </p:cNvPr>
          <p:cNvCxnSpPr>
            <a:cxnSpLocks/>
            <a:stCxn id="37" idx="2"/>
            <a:endCxn id="30" idx="0"/>
          </p:cNvCxnSpPr>
          <p:nvPr/>
        </p:nvCxnSpPr>
        <p:spPr>
          <a:xfrm>
            <a:off x="10659316" y="3224131"/>
            <a:ext cx="7183" cy="599662"/>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0" name="Arrow: Pentagon 29">
            <a:extLst>
              <a:ext uri="{FF2B5EF4-FFF2-40B4-BE49-F238E27FC236}">
                <a16:creationId xmlns:a16="http://schemas.microsoft.com/office/drawing/2014/main" id="{C3AAFDC7-A879-497A-8FBF-802AC6BC7D6B}"/>
              </a:ext>
            </a:extLst>
          </p:cNvPr>
          <p:cNvSpPr/>
          <p:nvPr/>
        </p:nvSpPr>
        <p:spPr>
          <a:xfrm>
            <a:off x="9828997" y="3823793"/>
            <a:ext cx="1850341" cy="3506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srgbClr val="FFFFFF"/>
                </a:solidFill>
                <a:effectLst/>
                <a:uLnTx/>
                <a:uFillTx/>
                <a:latin typeface="Tenorite" panose="00000500000000000000" pitchFamily="2" charset="0"/>
              </a:rPr>
              <a:t>2024 &amp; beyond</a:t>
            </a:r>
          </a:p>
        </p:txBody>
      </p:sp>
      <p:sp>
        <p:nvSpPr>
          <p:cNvPr id="37" name="Rectangle: Rounded Corners 36">
            <a:extLst>
              <a:ext uri="{FF2B5EF4-FFF2-40B4-BE49-F238E27FC236}">
                <a16:creationId xmlns:a16="http://schemas.microsoft.com/office/drawing/2014/main" id="{46D7506A-288F-4B57-B9B6-2F3FA7AACB12}"/>
              </a:ext>
            </a:extLst>
          </p:cNvPr>
          <p:cNvSpPr/>
          <p:nvPr/>
        </p:nvSpPr>
        <p:spPr>
          <a:xfrm>
            <a:off x="9930608" y="2029097"/>
            <a:ext cx="1457416" cy="1195034"/>
          </a:xfrm>
          <a:prstGeom prst="round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i="0" u="none" strike="noStrike" kern="1200" cap="none" spc="0" normalizeH="0" baseline="0" noProof="0">
                <a:ln>
                  <a:noFill/>
                </a:ln>
                <a:solidFill>
                  <a:srgbClr val="374265">
                    <a:lumMod val="50000"/>
                  </a:srgbClr>
                </a:solidFill>
                <a:effectLst/>
                <a:uLnTx/>
                <a:uFillTx/>
                <a:latin typeface="Tenorite" panose="00000500000000000000" pitchFamily="2" charset="0"/>
              </a:rPr>
              <a:t>Delivering our </a:t>
            </a: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ambition </a:t>
            </a:r>
            <a:r>
              <a:rPr kumimoji="0" lang="en-GB" sz="1000" i="0" u="none" strike="noStrike" kern="1200" cap="none" spc="0" normalizeH="0" baseline="0" noProof="0">
                <a:ln>
                  <a:noFill/>
                </a:ln>
                <a:solidFill>
                  <a:srgbClr val="374265">
                    <a:lumMod val="50000"/>
                  </a:srgbClr>
                </a:solidFill>
                <a:effectLst/>
                <a:uLnTx/>
                <a:uFillTx/>
                <a:latin typeface="Tenorite" panose="00000500000000000000" pitchFamily="2" charset="0"/>
              </a:rPr>
              <a:t>for the people of Mid and West Wales, supported by a </a:t>
            </a:r>
            <a:r>
              <a:rPr kumimoji="0" lang="en-GB" sz="1000" b="1" i="0" u="none" strike="noStrike" kern="1200" cap="none" spc="0" normalizeH="0" baseline="0" noProof="0">
                <a:ln>
                  <a:noFill/>
                </a:ln>
                <a:solidFill>
                  <a:srgbClr val="374265">
                    <a:lumMod val="50000"/>
                  </a:srgbClr>
                </a:solidFill>
                <a:effectLst/>
                <a:uLnTx/>
                <a:uFillTx/>
                <a:latin typeface="Tenorite" panose="00000500000000000000" pitchFamily="2" charset="0"/>
              </a:rPr>
              <a:t>Digital Strategic Partner</a:t>
            </a:r>
          </a:p>
        </p:txBody>
      </p:sp>
      <p:sp>
        <p:nvSpPr>
          <p:cNvPr id="2" name="Half Frame 4">
            <a:extLst>
              <a:ext uri="{FF2B5EF4-FFF2-40B4-BE49-F238E27FC236}">
                <a16:creationId xmlns:a16="http://schemas.microsoft.com/office/drawing/2014/main" id="{2FC0A147-74B1-EE87-8FFB-3848CB51DE94}"/>
              </a:ext>
            </a:extLst>
          </p:cNvPr>
          <p:cNvSpPr/>
          <p:nvPr/>
        </p:nvSpPr>
        <p:spPr>
          <a:xfrm>
            <a:off x="364529" y="393010"/>
            <a:ext cx="964078" cy="964078"/>
          </a:xfrm>
          <a:prstGeom prst="halfFrame">
            <a:avLst>
              <a:gd name="adj1" fmla="val 11527"/>
              <a:gd name="adj2" fmla="val 11191"/>
            </a:avLst>
          </a:prstGeom>
          <a:solidFill>
            <a:srgbClr val="2F507F"/>
          </a:solidFill>
          <a:ln w="12700" cap="flat" cmpd="sng" algn="ctr">
            <a:no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732" b="0" i="0" u="none" strike="noStrike" kern="1200" cap="none" spc="0" normalizeH="0" baseline="0" noProof="0" dirty="0">
              <a:ln>
                <a:noFill/>
              </a:ln>
              <a:solidFill>
                <a:srgbClr val="374265"/>
              </a:solidFill>
              <a:effectLst/>
              <a:uLnTx/>
              <a:uFillTx/>
              <a:latin typeface="Tenorite" panose="00000500000000000000" pitchFamily="2" charset="0"/>
              <a:ea typeface="+mn-ea"/>
              <a:sym typeface="Arial"/>
            </a:endParaRPr>
          </a:p>
        </p:txBody>
      </p:sp>
    </p:spTree>
    <p:extLst>
      <p:ext uri="{BB962C8B-B14F-4D97-AF65-F5344CB8AC3E}">
        <p14:creationId xmlns:p14="http://schemas.microsoft.com/office/powerpoint/2010/main" val="1008935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E53A25-7F58-F86F-2D76-A349CC14BEDB}"/>
              </a:ext>
            </a:extLst>
          </p:cNvPr>
          <p:cNvSpPr>
            <a:spLocks noGrp="1"/>
          </p:cNvSpPr>
          <p:nvPr>
            <p:ph type="sldNum" sz="quarter" idx="4"/>
          </p:nvPr>
        </p:nvSpPr>
        <p:spPr/>
        <p:txBody>
          <a:bodyPr/>
          <a:lstStyle/>
          <a:p>
            <a:fld id="{525A3C56-E491-49B2-93F3-63532DF516BC}" type="slidenum">
              <a:rPr lang="en-CA" smtClean="0">
                <a:latin typeface="Tenorite" panose="00000500000000000000" pitchFamily="2" charset="0"/>
              </a:rPr>
              <a:pPr/>
              <a:t>6</a:t>
            </a:fld>
            <a:endParaRPr lang="en-CA" dirty="0">
              <a:latin typeface="Tenorite" panose="00000500000000000000" pitchFamily="2" charset="0"/>
            </a:endParaRPr>
          </a:p>
        </p:txBody>
      </p:sp>
      <p:sp>
        <p:nvSpPr>
          <p:cNvPr id="10" name="TextBox 9">
            <a:extLst>
              <a:ext uri="{FF2B5EF4-FFF2-40B4-BE49-F238E27FC236}">
                <a16:creationId xmlns:a16="http://schemas.microsoft.com/office/drawing/2014/main" id="{4D48B895-AEA6-B6B0-8A38-C05FBAB26726}"/>
              </a:ext>
            </a:extLst>
          </p:cNvPr>
          <p:cNvSpPr txBox="1"/>
          <p:nvPr/>
        </p:nvSpPr>
        <p:spPr>
          <a:xfrm>
            <a:off x="364529" y="1381859"/>
            <a:ext cx="5357541" cy="1323439"/>
          </a:xfrm>
          <a:prstGeom prst="rect">
            <a:avLst/>
          </a:prstGeom>
          <a:noFill/>
        </p:spPr>
        <p:txBody>
          <a:bodyPr wrap="square">
            <a:spAutoFit/>
          </a:bodyPr>
          <a:lstStyle/>
          <a:p>
            <a:r>
              <a:rPr lang="en-GB" sz="1600" dirty="0">
                <a:latin typeface="Tenorite" panose="00000500000000000000" pitchFamily="2" charset="0"/>
              </a:rPr>
              <a:t>To enable fully a digital integrated health and care service for Mid and West Wales and realise the benefits we need to understand the current position and starting point of the journey, and to document what needs to be done organisationally and digitally to achieve the vision. </a:t>
            </a:r>
          </a:p>
        </p:txBody>
      </p:sp>
      <p:sp>
        <p:nvSpPr>
          <p:cNvPr id="4" name="Title 2">
            <a:extLst>
              <a:ext uri="{FF2B5EF4-FFF2-40B4-BE49-F238E27FC236}">
                <a16:creationId xmlns:a16="http://schemas.microsoft.com/office/drawing/2014/main" id="{BB1CD27C-5D5C-0802-1357-F37654C017FD}"/>
              </a:ext>
            </a:extLst>
          </p:cNvPr>
          <p:cNvSpPr txBox="1">
            <a:spLocks/>
          </p:cNvSpPr>
          <p:nvPr/>
        </p:nvSpPr>
        <p:spPr>
          <a:xfrm>
            <a:off x="736847" y="596113"/>
            <a:ext cx="10676438" cy="531097"/>
          </a:xfrm>
          <a:prstGeom prst="rect">
            <a:avLst/>
          </a:prstGeom>
        </p:spPr>
        <p:txBody>
          <a:bodyPr vert="horz" lIns="0" tIns="0" rIns="0" bIns="0" rtlCol="0" anchor="t" anchorCtr="0">
            <a:noAutofit/>
          </a:bodyPr>
          <a:lstStyle>
            <a:lvl1pPr algn="l" defTabSz="914400" rtl="0" eaLnBrk="1" latinLnBrk="0" hangingPunct="1">
              <a:spcBef>
                <a:spcPct val="0"/>
              </a:spcBef>
              <a:buNone/>
              <a:defRPr sz="2800" kern="1200">
                <a:solidFill>
                  <a:schemeClr val="tx1"/>
                </a:solidFill>
                <a:latin typeface="Arial" pitchFamily="34" charset="0"/>
                <a:ea typeface="+mj-ea"/>
                <a:cs typeface="+mj-cs"/>
              </a:defRPr>
            </a:lvl1pPr>
          </a:lstStyle>
          <a:p>
            <a:r>
              <a:rPr lang="en-GB" b="1" kern="0" dirty="0">
                <a:solidFill>
                  <a:srgbClr val="002060"/>
                </a:solidFill>
                <a:latin typeface="Tenorite" panose="00000500000000000000" pitchFamily="2" charset="0"/>
                <a:ea typeface="+mn-ea"/>
                <a:cs typeface="Arial"/>
                <a:sym typeface="Arial"/>
              </a:rPr>
              <a:t>Starting the Transformation Journey - Complexity</a:t>
            </a:r>
            <a:endParaRPr lang="en-GB" b="1" dirty="0">
              <a:solidFill>
                <a:srgbClr val="002060"/>
              </a:solidFill>
              <a:latin typeface="Tenorite" panose="00000500000000000000" pitchFamily="2" charset="0"/>
            </a:endParaRPr>
          </a:p>
        </p:txBody>
      </p:sp>
      <p:sp>
        <p:nvSpPr>
          <p:cNvPr id="7" name="Half Frame 4">
            <a:extLst>
              <a:ext uri="{FF2B5EF4-FFF2-40B4-BE49-F238E27FC236}">
                <a16:creationId xmlns:a16="http://schemas.microsoft.com/office/drawing/2014/main" id="{8A83B39C-9ACC-61C7-0DF7-F410641D5103}"/>
              </a:ext>
            </a:extLst>
          </p:cNvPr>
          <p:cNvSpPr/>
          <p:nvPr/>
        </p:nvSpPr>
        <p:spPr>
          <a:xfrm>
            <a:off x="364529" y="393010"/>
            <a:ext cx="964078" cy="964078"/>
          </a:xfrm>
          <a:prstGeom prst="halfFrame">
            <a:avLst>
              <a:gd name="adj1" fmla="val 11527"/>
              <a:gd name="adj2" fmla="val 11191"/>
            </a:avLst>
          </a:prstGeom>
          <a:solidFill>
            <a:srgbClr val="2F507F"/>
          </a:solidFill>
          <a:ln w="12700" cap="flat" cmpd="sng" algn="ctr">
            <a:no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732" b="0" i="0" u="none" strike="noStrike" kern="1200" cap="none" spc="0" normalizeH="0" baseline="0" noProof="0" dirty="0">
              <a:ln>
                <a:noFill/>
              </a:ln>
              <a:solidFill>
                <a:srgbClr val="374265"/>
              </a:solidFill>
              <a:effectLst/>
              <a:uLnTx/>
              <a:uFillTx/>
              <a:latin typeface="Tenorite" panose="00000500000000000000" pitchFamily="2" charset="0"/>
              <a:ea typeface="+mn-ea"/>
              <a:sym typeface="Arial"/>
            </a:endParaRPr>
          </a:p>
        </p:txBody>
      </p:sp>
      <p:pic>
        <p:nvPicPr>
          <p:cNvPr id="9" name="Picture 8" descr="Graphical user interface, text, application&#10;&#10;Description automatically generated">
            <a:extLst>
              <a:ext uri="{FF2B5EF4-FFF2-40B4-BE49-F238E27FC236}">
                <a16:creationId xmlns:a16="http://schemas.microsoft.com/office/drawing/2014/main" id="{FE3B5FA3-09B7-01C8-B244-28776F88F6A2}"/>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8913" t="11984" r="19858" b="70522"/>
          <a:stretch/>
        </p:blipFill>
        <p:spPr>
          <a:xfrm>
            <a:off x="9379882" y="-2425"/>
            <a:ext cx="2964561" cy="1080000"/>
          </a:xfrm>
          <a:prstGeom prst="rect">
            <a:avLst/>
          </a:prstGeom>
        </p:spPr>
      </p:pic>
      <p:pic>
        <p:nvPicPr>
          <p:cNvPr id="2050" name="Picture 2">
            <a:extLst>
              <a:ext uri="{FF2B5EF4-FFF2-40B4-BE49-F238E27FC236}">
                <a16:creationId xmlns:a16="http://schemas.microsoft.com/office/drawing/2014/main" id="{5CEBE870-1800-AD07-7A2C-64F19B9B2D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499" b="8247"/>
          <a:stretch/>
        </p:blipFill>
        <p:spPr bwMode="auto">
          <a:xfrm>
            <a:off x="5872898" y="1212991"/>
            <a:ext cx="6224833" cy="288010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1D1707FF-A582-EA57-9CB6-FFFF2C53EB96}"/>
              </a:ext>
            </a:extLst>
          </p:cNvPr>
          <p:cNvPicPr>
            <a:picLocks noChangeAspect="1"/>
          </p:cNvPicPr>
          <p:nvPr/>
        </p:nvPicPr>
        <p:blipFill>
          <a:blip r:embed="rId4"/>
          <a:stretch>
            <a:fillRect/>
          </a:stretch>
        </p:blipFill>
        <p:spPr>
          <a:xfrm>
            <a:off x="0" y="2945559"/>
            <a:ext cx="6075066" cy="3819688"/>
          </a:xfrm>
          <a:prstGeom prst="rect">
            <a:avLst/>
          </a:prstGeom>
        </p:spPr>
      </p:pic>
      <p:sp>
        <p:nvSpPr>
          <p:cNvPr id="11" name="TextBox 10">
            <a:extLst>
              <a:ext uri="{FF2B5EF4-FFF2-40B4-BE49-F238E27FC236}">
                <a16:creationId xmlns:a16="http://schemas.microsoft.com/office/drawing/2014/main" id="{BE366307-E905-19E1-CCF3-B9A1AC9F5CF0}"/>
              </a:ext>
            </a:extLst>
          </p:cNvPr>
          <p:cNvSpPr txBox="1"/>
          <p:nvPr/>
        </p:nvSpPr>
        <p:spPr>
          <a:xfrm>
            <a:off x="6075066" y="4795760"/>
            <a:ext cx="6174556" cy="1192634"/>
          </a:xfrm>
          <a:prstGeom prst="rect">
            <a:avLst/>
          </a:prstGeom>
          <a:noFill/>
        </p:spPr>
        <p:txBody>
          <a:bodyPr wrap="square">
            <a:spAutoFit/>
          </a:bodyPr>
          <a:lstStyle/>
          <a:p>
            <a:pPr marR="0" lvl="0" algn="l" defTabSz="914400" rtl="0" eaLnBrk="1" fontAlgn="auto" latinLnBrk="0" hangingPunct="1">
              <a:spcBef>
                <a:spcPts val="900"/>
              </a:spcBef>
              <a:spcAft>
                <a:spcPts val="0"/>
              </a:spcAft>
              <a:buClr>
                <a:srgbClr val="2F507F"/>
              </a:buClr>
              <a:buSzTx/>
              <a:tabLst/>
              <a:defRPr/>
            </a:pPr>
            <a:r>
              <a:rPr lang="en-GB" sz="1600" dirty="0">
                <a:latin typeface="Tenorite" panose="00000500000000000000" pitchFamily="2" charset="0"/>
                <a:sym typeface="Arial"/>
              </a:rPr>
              <a:t>We have established a base current state architecture for the region we serve</a:t>
            </a:r>
          </a:p>
          <a:p>
            <a:pPr marR="0" lvl="0" algn="l" defTabSz="914400" rtl="0" eaLnBrk="1" fontAlgn="auto" latinLnBrk="0" hangingPunct="1">
              <a:spcBef>
                <a:spcPts val="900"/>
              </a:spcBef>
              <a:spcAft>
                <a:spcPts val="0"/>
              </a:spcAft>
              <a:buClr>
                <a:srgbClr val="2F507F"/>
              </a:buClr>
              <a:buSzTx/>
              <a:tabLst/>
              <a:defRPr/>
            </a:pPr>
            <a:r>
              <a:rPr lang="en-GB" sz="1600" dirty="0">
                <a:latin typeface="Tenorite" panose="00000500000000000000" pitchFamily="2" charset="0"/>
                <a:sym typeface="Arial"/>
              </a:rPr>
              <a:t>We have mapped across our regional partnership board organisations where we have multiple solutions and key gaps </a:t>
            </a:r>
          </a:p>
        </p:txBody>
      </p:sp>
    </p:spTree>
    <p:extLst>
      <p:ext uri="{BB962C8B-B14F-4D97-AF65-F5344CB8AC3E}">
        <p14:creationId xmlns:p14="http://schemas.microsoft.com/office/powerpoint/2010/main" val="2739709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EC7F1B-628C-13F9-E689-3322978BA5E1}"/>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smtClean="0">
                <a:ln>
                  <a:noFill/>
                </a:ln>
                <a:solidFill>
                  <a:srgbClr val="8E919E"/>
                </a:solidFill>
                <a:effectLst/>
                <a:uLnTx/>
                <a:uFillTx/>
                <a:latin typeface="Tenorite" panose="00000500000000000000" pitchFamily="2" charset="0"/>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lang="en-GB" sz="1200" b="0" i="0" u="none" strike="noStrike" kern="0" cap="none" spc="0" normalizeH="0" baseline="0" noProof="0" dirty="0">
              <a:ln>
                <a:noFill/>
              </a:ln>
              <a:solidFill>
                <a:srgbClr val="8E919E"/>
              </a:solidFill>
              <a:effectLst/>
              <a:uLnTx/>
              <a:uFillTx/>
              <a:latin typeface="Tenorite" panose="00000500000000000000" pitchFamily="2" charset="0"/>
              <a:sym typeface="Calibri"/>
            </a:endParaRPr>
          </a:p>
        </p:txBody>
      </p:sp>
      <p:sp>
        <p:nvSpPr>
          <p:cNvPr id="5" name="Half Frame 4">
            <a:extLst>
              <a:ext uri="{FF2B5EF4-FFF2-40B4-BE49-F238E27FC236}">
                <a16:creationId xmlns:a16="http://schemas.microsoft.com/office/drawing/2014/main" id="{0D3DA830-6DCF-912F-055B-3FCC70D1229A}"/>
              </a:ext>
            </a:extLst>
          </p:cNvPr>
          <p:cNvSpPr/>
          <p:nvPr/>
        </p:nvSpPr>
        <p:spPr>
          <a:xfrm>
            <a:off x="212129" y="240610"/>
            <a:ext cx="964078" cy="964078"/>
          </a:xfrm>
          <a:prstGeom prst="halfFrame">
            <a:avLst>
              <a:gd name="adj1" fmla="val 11527"/>
              <a:gd name="adj2" fmla="val 11191"/>
            </a:avLst>
          </a:prstGeom>
          <a:solidFill>
            <a:schemeClr val="tx1"/>
          </a:solidFill>
          <a:ln w="12700" cap="flat" cmpd="sng" algn="ctr">
            <a:no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732" b="0" i="0" u="none" strike="noStrike" kern="1200" cap="none" spc="0" normalizeH="0" baseline="0" noProof="0" dirty="0">
              <a:ln>
                <a:noFill/>
              </a:ln>
              <a:solidFill>
                <a:srgbClr val="374265"/>
              </a:solidFill>
              <a:effectLst/>
              <a:uLnTx/>
              <a:uFillTx/>
              <a:latin typeface="Tenorite" panose="00000500000000000000" pitchFamily="2" charset="0"/>
              <a:ea typeface="+mn-ea"/>
              <a:sym typeface="Arial"/>
            </a:endParaRPr>
          </a:p>
        </p:txBody>
      </p:sp>
      <p:sp>
        <p:nvSpPr>
          <p:cNvPr id="3" name="Rectangle: Rounded Corners 2">
            <a:extLst>
              <a:ext uri="{FF2B5EF4-FFF2-40B4-BE49-F238E27FC236}">
                <a16:creationId xmlns:a16="http://schemas.microsoft.com/office/drawing/2014/main" id="{FEE4B4E5-EAB7-D2F9-0068-6805B2AA6F36}"/>
              </a:ext>
            </a:extLst>
          </p:cNvPr>
          <p:cNvSpPr/>
          <p:nvPr/>
        </p:nvSpPr>
        <p:spPr>
          <a:xfrm>
            <a:off x="859008" y="1402413"/>
            <a:ext cx="10427616" cy="180000"/>
          </a:xfrm>
          <a:prstGeom prst="roundRect">
            <a:avLst/>
          </a:prstGeom>
          <a:solidFill>
            <a:srgbClr val="2F5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srgbClr val="FFFFFF"/>
              </a:solidFill>
              <a:effectLst/>
              <a:uLnTx/>
              <a:uFillTx/>
              <a:latin typeface="Tenorite" panose="00000500000000000000" pitchFamily="2" charset="0"/>
              <a:sym typeface="Arial"/>
            </a:endParaRPr>
          </a:p>
        </p:txBody>
      </p:sp>
      <p:sp>
        <p:nvSpPr>
          <p:cNvPr id="7" name="Rectangle: Rounded Corners 6">
            <a:extLst>
              <a:ext uri="{FF2B5EF4-FFF2-40B4-BE49-F238E27FC236}">
                <a16:creationId xmlns:a16="http://schemas.microsoft.com/office/drawing/2014/main" id="{12DCABC1-5C82-53A3-818C-FB698ED0DFF1}"/>
              </a:ext>
            </a:extLst>
          </p:cNvPr>
          <p:cNvSpPr/>
          <p:nvPr/>
        </p:nvSpPr>
        <p:spPr>
          <a:xfrm>
            <a:off x="838200" y="6437390"/>
            <a:ext cx="10429200" cy="180000"/>
          </a:xfrm>
          <a:prstGeom prst="roundRect">
            <a:avLst/>
          </a:prstGeom>
          <a:solidFill>
            <a:srgbClr val="2F5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srgbClr val="FFFFFF"/>
              </a:solidFill>
              <a:effectLst/>
              <a:uLnTx/>
              <a:uFillTx/>
              <a:latin typeface="Tenorite" panose="00000500000000000000" pitchFamily="2" charset="0"/>
              <a:sym typeface="Arial"/>
            </a:endParaRPr>
          </a:p>
        </p:txBody>
      </p:sp>
      <p:sp>
        <p:nvSpPr>
          <p:cNvPr id="8" name="TextBox 7">
            <a:extLst>
              <a:ext uri="{FF2B5EF4-FFF2-40B4-BE49-F238E27FC236}">
                <a16:creationId xmlns:a16="http://schemas.microsoft.com/office/drawing/2014/main" id="{FDEDCF58-7437-010F-6C0C-296235D8E086}"/>
              </a:ext>
            </a:extLst>
          </p:cNvPr>
          <p:cNvSpPr txBox="1"/>
          <p:nvPr/>
        </p:nvSpPr>
        <p:spPr>
          <a:xfrm>
            <a:off x="838200" y="1638090"/>
            <a:ext cx="10427616" cy="955583"/>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rgbClr val="000000"/>
                </a:solidFill>
                <a:effectLst/>
                <a:uLnTx/>
                <a:uFillTx/>
                <a:latin typeface="Tenorite" panose="00000500000000000000" pitchFamily="2" charset="0"/>
                <a:sym typeface="Arial"/>
              </a:rPr>
              <a:t>We created a digital architecture for West Wales that takes a first principles view </a:t>
            </a: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of the challenges we face and identifies the core digital capabilities we require to meet our strategic ambition and improve health and care services for our citizens.</a:t>
            </a:r>
          </a:p>
        </p:txBody>
      </p:sp>
      <p:sp>
        <p:nvSpPr>
          <p:cNvPr id="11" name="TextBox 10">
            <a:extLst>
              <a:ext uri="{FF2B5EF4-FFF2-40B4-BE49-F238E27FC236}">
                <a16:creationId xmlns:a16="http://schemas.microsoft.com/office/drawing/2014/main" id="{142CC044-7582-1D27-F516-D9485F28081D}"/>
              </a:ext>
            </a:extLst>
          </p:cNvPr>
          <p:cNvSpPr txBox="1"/>
          <p:nvPr/>
        </p:nvSpPr>
        <p:spPr>
          <a:xfrm>
            <a:off x="991128" y="2955648"/>
            <a:ext cx="4431104" cy="2982291"/>
          </a:xfrm>
          <a:prstGeom prst="rect">
            <a:avLst/>
          </a:prstGeom>
          <a:noFill/>
        </p:spPr>
        <p:txBody>
          <a:bodyPr wrap="square">
            <a:spAutoFit/>
          </a:bodyPr>
          <a:lstStyle/>
          <a:p>
            <a:pPr marL="285750" marR="0" lvl="0" indent="-285750" algn="l" defTabSz="914400" rtl="0" eaLnBrk="1" fontAlgn="auto" latinLnBrk="0" hangingPunct="1">
              <a:lnSpc>
                <a:spcPct val="150000"/>
              </a:lnSpc>
              <a:spcBef>
                <a:spcPts val="900"/>
              </a:spcBef>
              <a:spcAft>
                <a:spcPts val="0"/>
              </a:spcAft>
              <a:buClr>
                <a:srgbClr val="2F507F"/>
              </a:buClr>
              <a:buSzTx/>
              <a:buFont typeface="Wingdings" panose="05000000000000000000" pitchFamily="2" charset="2"/>
              <a:buChar char="Ø"/>
              <a:tabLst/>
              <a:defRPr/>
            </a:pP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Present and understand current state – where are we today </a:t>
            </a:r>
          </a:p>
          <a:p>
            <a:pPr marL="285750" marR="0" lvl="0" indent="-285750" algn="l" defTabSz="914400" rtl="0" eaLnBrk="1" fontAlgn="auto" latinLnBrk="0" hangingPunct="1">
              <a:lnSpc>
                <a:spcPct val="150000"/>
              </a:lnSpc>
              <a:spcBef>
                <a:spcPts val="900"/>
              </a:spcBef>
              <a:spcAft>
                <a:spcPts val="0"/>
              </a:spcAft>
              <a:buClr>
                <a:srgbClr val="2F507F"/>
              </a:buClr>
              <a:buSzTx/>
              <a:buFont typeface="Wingdings" panose="05000000000000000000" pitchFamily="2" charset="2"/>
              <a:buChar char="Ø"/>
              <a:tabLst/>
              <a:defRPr/>
            </a:pP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Identify the gaps or opportunities that are aligned to our strategic imperatives and value propositions</a:t>
            </a:r>
          </a:p>
          <a:p>
            <a:pPr marL="285750" marR="0" lvl="0" indent="-285750" algn="l" defTabSz="914400" rtl="0" eaLnBrk="1" fontAlgn="auto" latinLnBrk="0" hangingPunct="1">
              <a:lnSpc>
                <a:spcPct val="150000"/>
              </a:lnSpc>
              <a:spcBef>
                <a:spcPts val="900"/>
              </a:spcBef>
              <a:spcAft>
                <a:spcPts val="0"/>
              </a:spcAft>
              <a:buClr>
                <a:srgbClr val="2F507F"/>
              </a:buClr>
              <a:buSzTx/>
              <a:buFont typeface="Wingdings" panose="05000000000000000000" pitchFamily="2" charset="2"/>
              <a:buChar char="Ø"/>
              <a:tabLst/>
              <a:defRPr/>
            </a:pP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Present our target state </a:t>
            </a:r>
          </a:p>
          <a:p>
            <a:pPr marL="285750" marR="0" lvl="0" indent="-285750" algn="l" defTabSz="914400" rtl="0" eaLnBrk="1" fontAlgn="auto" latinLnBrk="0" hangingPunct="1">
              <a:lnSpc>
                <a:spcPct val="150000"/>
              </a:lnSpc>
              <a:spcBef>
                <a:spcPts val="900"/>
              </a:spcBef>
              <a:spcAft>
                <a:spcPts val="0"/>
              </a:spcAft>
              <a:buClr>
                <a:srgbClr val="2F507F"/>
              </a:buClr>
              <a:buSzTx/>
              <a:buFont typeface="Wingdings" panose="05000000000000000000" pitchFamily="2" charset="2"/>
              <a:buChar char="Ø"/>
              <a:tabLst/>
              <a:defRPr/>
            </a:pP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It is aligned to our strategic imperatives.</a:t>
            </a:r>
          </a:p>
        </p:txBody>
      </p:sp>
      <p:sp>
        <p:nvSpPr>
          <p:cNvPr id="15" name="TextBox 14">
            <a:extLst>
              <a:ext uri="{FF2B5EF4-FFF2-40B4-BE49-F238E27FC236}">
                <a16:creationId xmlns:a16="http://schemas.microsoft.com/office/drawing/2014/main" id="{CE847133-F087-A8A4-A303-525D5A83F1C4}"/>
              </a:ext>
            </a:extLst>
          </p:cNvPr>
          <p:cNvSpPr txBox="1"/>
          <p:nvPr/>
        </p:nvSpPr>
        <p:spPr>
          <a:xfrm>
            <a:off x="859008" y="5945824"/>
            <a:ext cx="10472400" cy="364652"/>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rgbClr val="000000"/>
                </a:solidFill>
                <a:effectLst/>
                <a:uLnTx/>
                <a:uFillTx/>
                <a:latin typeface="Tenorite" panose="00000500000000000000" pitchFamily="2" charset="0"/>
                <a:sym typeface="Arial"/>
              </a:rPr>
              <a:t>Our detailed digital capability model mapped to the current state  is shown on the next slide  </a:t>
            </a:r>
          </a:p>
        </p:txBody>
      </p:sp>
      <p:pic>
        <p:nvPicPr>
          <p:cNvPr id="9" name="Picture 8">
            <a:extLst>
              <a:ext uri="{FF2B5EF4-FFF2-40B4-BE49-F238E27FC236}">
                <a16:creationId xmlns:a16="http://schemas.microsoft.com/office/drawing/2014/main" id="{F564F0F5-7C47-0A8C-9442-8897DDFA8640}"/>
              </a:ext>
            </a:extLst>
          </p:cNvPr>
          <p:cNvPicPr>
            <a:picLocks noChangeAspect="1"/>
          </p:cNvPicPr>
          <p:nvPr/>
        </p:nvPicPr>
        <p:blipFill>
          <a:blip r:embed="rId2"/>
          <a:stretch>
            <a:fillRect/>
          </a:stretch>
        </p:blipFill>
        <p:spPr>
          <a:xfrm>
            <a:off x="5614737" y="2741657"/>
            <a:ext cx="5873607" cy="3100082"/>
          </a:xfrm>
          <a:prstGeom prst="rect">
            <a:avLst/>
          </a:prstGeom>
        </p:spPr>
      </p:pic>
      <p:sp>
        <p:nvSpPr>
          <p:cNvPr id="10" name="TextBox 9">
            <a:extLst>
              <a:ext uri="{FF2B5EF4-FFF2-40B4-BE49-F238E27FC236}">
                <a16:creationId xmlns:a16="http://schemas.microsoft.com/office/drawing/2014/main" id="{BBFB67E6-1A52-1C69-ECB9-BDF0A8569A24}"/>
              </a:ext>
            </a:extLst>
          </p:cNvPr>
          <p:cNvSpPr txBox="1"/>
          <p:nvPr/>
        </p:nvSpPr>
        <p:spPr>
          <a:xfrm>
            <a:off x="882192" y="2674097"/>
            <a:ext cx="4380411" cy="364652"/>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rgbClr val="000000"/>
                </a:solidFill>
                <a:effectLst/>
                <a:uLnTx/>
                <a:uFillTx/>
                <a:latin typeface="Tenorite" panose="00000500000000000000" pitchFamily="2" charset="0"/>
                <a:sym typeface="Arial"/>
              </a:rPr>
              <a:t>We have used this model to</a:t>
            </a:r>
          </a:p>
        </p:txBody>
      </p:sp>
      <p:sp>
        <p:nvSpPr>
          <p:cNvPr id="6" name="TextBox 5">
            <a:extLst>
              <a:ext uri="{FF2B5EF4-FFF2-40B4-BE49-F238E27FC236}">
                <a16:creationId xmlns:a16="http://schemas.microsoft.com/office/drawing/2014/main" id="{8F1AC204-5C67-6566-0F7A-6FAF830D525B}"/>
              </a:ext>
            </a:extLst>
          </p:cNvPr>
          <p:cNvSpPr txBox="1"/>
          <p:nvPr/>
        </p:nvSpPr>
        <p:spPr>
          <a:xfrm>
            <a:off x="612008" y="617875"/>
            <a:ext cx="9583106"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100" b="1" i="0" u="none" strike="noStrike" kern="0" cap="none" spc="0" normalizeH="0" baseline="0" noProof="0" dirty="0">
                <a:ln>
                  <a:noFill/>
                </a:ln>
                <a:solidFill>
                  <a:srgbClr val="374265"/>
                </a:solidFill>
                <a:effectLst/>
                <a:uLnTx/>
                <a:uFillTx/>
                <a:latin typeface="Tenorite" panose="00000500000000000000" pitchFamily="2" charset="0"/>
                <a:sym typeface="Arial"/>
              </a:rPr>
              <a:t>Our alignment with a regional architecture to support integrated health and care</a:t>
            </a:r>
          </a:p>
        </p:txBody>
      </p:sp>
    </p:spTree>
    <p:extLst>
      <p:ext uri="{BB962C8B-B14F-4D97-AF65-F5344CB8AC3E}">
        <p14:creationId xmlns:p14="http://schemas.microsoft.com/office/powerpoint/2010/main" val="1849656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Half Frame 4">
            <a:extLst>
              <a:ext uri="{FF2B5EF4-FFF2-40B4-BE49-F238E27FC236}">
                <a16:creationId xmlns:a16="http://schemas.microsoft.com/office/drawing/2014/main" id="{4525296E-45AD-6331-A86C-3302E84A9E10}"/>
              </a:ext>
            </a:extLst>
          </p:cNvPr>
          <p:cNvSpPr/>
          <p:nvPr/>
        </p:nvSpPr>
        <p:spPr>
          <a:xfrm>
            <a:off x="364529" y="393010"/>
            <a:ext cx="964078" cy="964078"/>
          </a:xfrm>
          <a:prstGeom prst="halfFrame">
            <a:avLst>
              <a:gd name="adj1" fmla="val 11527"/>
              <a:gd name="adj2" fmla="val 11191"/>
            </a:avLst>
          </a:prstGeom>
          <a:solidFill>
            <a:srgbClr val="2F507F"/>
          </a:solidFill>
          <a:ln w="12700" cap="flat" cmpd="sng" algn="ctr">
            <a:no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732" b="0" i="0" u="none" strike="noStrike" kern="1200" cap="none" spc="0" normalizeH="0" baseline="0" noProof="0">
              <a:ln>
                <a:noFill/>
              </a:ln>
              <a:solidFill>
                <a:srgbClr val="374265"/>
              </a:solidFill>
              <a:effectLst/>
              <a:uLnTx/>
              <a:uFillTx/>
              <a:latin typeface="Tenorite" panose="00000500000000000000" pitchFamily="2" charset="0"/>
              <a:ea typeface="+mn-ea"/>
              <a:sym typeface="Arial"/>
            </a:endParaRPr>
          </a:p>
        </p:txBody>
      </p:sp>
      <p:sp>
        <p:nvSpPr>
          <p:cNvPr id="17" name="Rectangle 16">
            <a:extLst>
              <a:ext uri="{FF2B5EF4-FFF2-40B4-BE49-F238E27FC236}">
                <a16:creationId xmlns:a16="http://schemas.microsoft.com/office/drawing/2014/main" id="{B81A461D-C19E-452E-ABFF-8055E2172A3F}"/>
              </a:ext>
            </a:extLst>
          </p:cNvPr>
          <p:cNvSpPr/>
          <p:nvPr/>
        </p:nvSpPr>
        <p:spPr>
          <a:xfrm>
            <a:off x="2852256" y="2861508"/>
            <a:ext cx="8842414" cy="325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rgbClr val="000000"/>
                </a:solidFill>
                <a:latin typeface="Tenorite" panose="00000500000000000000" pitchFamily="2" charset="0"/>
              </a:rPr>
              <a:t>4 Core Digital Pillars</a:t>
            </a:r>
          </a:p>
        </p:txBody>
      </p:sp>
      <p:grpSp>
        <p:nvGrpSpPr>
          <p:cNvPr id="7" name="Group 6">
            <a:extLst>
              <a:ext uri="{FF2B5EF4-FFF2-40B4-BE49-F238E27FC236}">
                <a16:creationId xmlns:a16="http://schemas.microsoft.com/office/drawing/2014/main" id="{73772E22-4D1E-4970-9903-3307E92FA28E}"/>
              </a:ext>
            </a:extLst>
          </p:cNvPr>
          <p:cNvGrpSpPr/>
          <p:nvPr/>
        </p:nvGrpSpPr>
        <p:grpSpPr>
          <a:xfrm>
            <a:off x="2856206" y="3273057"/>
            <a:ext cx="2066429" cy="3145489"/>
            <a:chOff x="2116183" y="3226146"/>
            <a:chExt cx="2066429" cy="3145489"/>
          </a:xfrm>
        </p:grpSpPr>
        <p:sp>
          <p:nvSpPr>
            <p:cNvPr id="34" name="Rectangle 33">
              <a:extLst>
                <a:ext uri="{FF2B5EF4-FFF2-40B4-BE49-F238E27FC236}">
                  <a16:creationId xmlns:a16="http://schemas.microsoft.com/office/drawing/2014/main" id="{95C1871F-73D1-446C-AC60-68B91FBF532F}"/>
                </a:ext>
              </a:extLst>
            </p:cNvPr>
            <p:cNvSpPr/>
            <p:nvPr/>
          </p:nvSpPr>
          <p:spPr>
            <a:xfrm>
              <a:off x="2116183" y="3226146"/>
              <a:ext cx="2066429" cy="349169"/>
            </a:xfrm>
            <a:prstGeom prst="rect">
              <a:avLst/>
            </a:prstGeom>
            <a:solidFill>
              <a:srgbClr val="5E8DA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1" i="0" u="none" strike="noStrike" kern="0" cap="none" spc="0" normalizeH="0" baseline="0" noProof="0">
                  <a:ln>
                    <a:noFill/>
                  </a:ln>
                  <a:solidFill>
                    <a:srgbClr val="FFFFFF"/>
                  </a:solidFill>
                  <a:effectLst/>
                  <a:uLnTx/>
                  <a:uFillTx/>
                  <a:latin typeface="Tenorite" panose="00000500000000000000" pitchFamily="2" charset="0"/>
                  <a:sym typeface="Arial"/>
                </a:rPr>
                <a:t>Citizen Engagement</a:t>
              </a:r>
            </a:p>
          </p:txBody>
        </p:sp>
        <p:sp>
          <p:nvSpPr>
            <p:cNvPr id="39" name="Rectangle 38">
              <a:extLst>
                <a:ext uri="{FF2B5EF4-FFF2-40B4-BE49-F238E27FC236}">
                  <a16:creationId xmlns:a16="http://schemas.microsoft.com/office/drawing/2014/main" id="{6F82BB46-1ADB-4231-95E9-7D691AD5448E}"/>
                </a:ext>
              </a:extLst>
            </p:cNvPr>
            <p:cNvSpPr/>
            <p:nvPr/>
          </p:nvSpPr>
          <p:spPr>
            <a:xfrm>
              <a:off x="2116183" y="3575316"/>
              <a:ext cx="2066429" cy="2796319"/>
            </a:xfrm>
            <a:prstGeom prst="rect">
              <a:avLst/>
            </a:prstGeom>
            <a:solidFill>
              <a:srgbClr val="5E8DA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a:ln>
                  <a:noFill/>
                </a:ln>
                <a:solidFill>
                  <a:srgbClr val="FFFFFF"/>
                </a:solidFill>
                <a:effectLst/>
                <a:uLnTx/>
                <a:uFillTx/>
                <a:latin typeface="Tenorite" panose="00000500000000000000" pitchFamily="2" charset="0"/>
                <a:sym typeface="Arial"/>
              </a:endParaRPr>
            </a:p>
          </p:txBody>
        </p:sp>
      </p:grpSp>
      <p:grpSp>
        <p:nvGrpSpPr>
          <p:cNvPr id="8" name="Group 7">
            <a:extLst>
              <a:ext uri="{FF2B5EF4-FFF2-40B4-BE49-F238E27FC236}">
                <a16:creationId xmlns:a16="http://schemas.microsoft.com/office/drawing/2014/main" id="{D328A323-8A1F-46ED-816A-9CF12F2F3BF9}"/>
              </a:ext>
            </a:extLst>
          </p:cNvPr>
          <p:cNvGrpSpPr/>
          <p:nvPr/>
        </p:nvGrpSpPr>
        <p:grpSpPr>
          <a:xfrm>
            <a:off x="5113993" y="3273057"/>
            <a:ext cx="2066430" cy="3145489"/>
            <a:chOff x="4519113" y="3226146"/>
            <a:chExt cx="2066430" cy="3145489"/>
          </a:xfrm>
        </p:grpSpPr>
        <p:sp>
          <p:nvSpPr>
            <p:cNvPr id="36" name="Rectangle 35">
              <a:extLst>
                <a:ext uri="{FF2B5EF4-FFF2-40B4-BE49-F238E27FC236}">
                  <a16:creationId xmlns:a16="http://schemas.microsoft.com/office/drawing/2014/main" id="{9D9D9956-AAD5-48BC-9B3E-591D2F3EB0E3}"/>
                </a:ext>
              </a:extLst>
            </p:cNvPr>
            <p:cNvSpPr/>
            <p:nvPr/>
          </p:nvSpPr>
          <p:spPr>
            <a:xfrm>
              <a:off x="4519114" y="3226146"/>
              <a:ext cx="2066429" cy="3491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1" i="0" u="none" strike="noStrike" kern="0" cap="none" spc="0" normalizeH="0" baseline="0" noProof="0">
                  <a:ln>
                    <a:noFill/>
                  </a:ln>
                  <a:solidFill>
                    <a:srgbClr val="FFFFFF"/>
                  </a:solidFill>
                  <a:effectLst/>
                  <a:uLnTx/>
                  <a:uFillTx/>
                  <a:latin typeface="Tenorite" panose="00000500000000000000" pitchFamily="2" charset="0"/>
                  <a:sym typeface="Arial"/>
                </a:rPr>
                <a:t>Health and Care Coordination and Collaboration</a:t>
              </a:r>
            </a:p>
          </p:txBody>
        </p:sp>
        <p:sp>
          <p:nvSpPr>
            <p:cNvPr id="40" name="Rectangle 39">
              <a:extLst>
                <a:ext uri="{FF2B5EF4-FFF2-40B4-BE49-F238E27FC236}">
                  <a16:creationId xmlns:a16="http://schemas.microsoft.com/office/drawing/2014/main" id="{14E44B71-45D7-4DCA-A835-B6387CDE664E}"/>
                </a:ext>
              </a:extLst>
            </p:cNvPr>
            <p:cNvSpPr/>
            <p:nvPr/>
          </p:nvSpPr>
          <p:spPr>
            <a:xfrm>
              <a:off x="4519113" y="3575316"/>
              <a:ext cx="2066429" cy="2796319"/>
            </a:xfrm>
            <a:prstGeom prst="rect">
              <a:avLst/>
            </a:prstGeom>
            <a:solidFill>
              <a:srgbClr val="278C74"/>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a:ln>
                  <a:noFill/>
                </a:ln>
                <a:solidFill>
                  <a:srgbClr val="FFFFFF"/>
                </a:solidFill>
                <a:effectLst/>
                <a:uLnTx/>
                <a:uFillTx/>
                <a:latin typeface="Tenorite" panose="00000500000000000000" pitchFamily="2" charset="0"/>
                <a:sym typeface="Arial"/>
              </a:endParaRPr>
            </a:p>
          </p:txBody>
        </p:sp>
      </p:grpSp>
      <p:grpSp>
        <p:nvGrpSpPr>
          <p:cNvPr id="10" name="Group 9">
            <a:extLst>
              <a:ext uri="{FF2B5EF4-FFF2-40B4-BE49-F238E27FC236}">
                <a16:creationId xmlns:a16="http://schemas.microsoft.com/office/drawing/2014/main" id="{7C8E3040-59AC-4A58-850C-0D0E9A331383}"/>
              </a:ext>
            </a:extLst>
          </p:cNvPr>
          <p:cNvGrpSpPr/>
          <p:nvPr/>
        </p:nvGrpSpPr>
        <p:grpSpPr>
          <a:xfrm>
            <a:off x="7371781" y="3273057"/>
            <a:ext cx="2066429" cy="3145489"/>
            <a:chOff x="6922045" y="3226146"/>
            <a:chExt cx="2066429" cy="3145489"/>
          </a:xfrm>
        </p:grpSpPr>
        <p:sp>
          <p:nvSpPr>
            <p:cNvPr id="37" name="Rectangle 36">
              <a:extLst>
                <a:ext uri="{FF2B5EF4-FFF2-40B4-BE49-F238E27FC236}">
                  <a16:creationId xmlns:a16="http://schemas.microsoft.com/office/drawing/2014/main" id="{FFA8AFCB-8B10-4976-9A40-5BAD1CAAC36D}"/>
                </a:ext>
              </a:extLst>
            </p:cNvPr>
            <p:cNvSpPr/>
            <p:nvPr/>
          </p:nvSpPr>
          <p:spPr>
            <a:xfrm>
              <a:off x="6922045" y="3226146"/>
              <a:ext cx="2066429" cy="34916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1" i="0" u="none" strike="noStrike" kern="0" cap="none" spc="0" normalizeH="0" baseline="0" noProof="0">
                  <a:ln>
                    <a:noFill/>
                  </a:ln>
                  <a:solidFill>
                    <a:srgbClr val="FFFFFF"/>
                  </a:solidFill>
                  <a:effectLst/>
                  <a:uLnTx/>
                  <a:uFillTx/>
                  <a:latin typeface="Tenorite" panose="00000500000000000000" pitchFamily="2" charset="0"/>
                  <a:cs typeface="Arial"/>
                  <a:sym typeface="Arial"/>
                </a:rPr>
                <a:t>Situational Awareness – Digital Operations and Control Centre</a:t>
              </a:r>
            </a:p>
          </p:txBody>
        </p:sp>
        <p:sp>
          <p:nvSpPr>
            <p:cNvPr id="41" name="Rectangle 40">
              <a:extLst>
                <a:ext uri="{FF2B5EF4-FFF2-40B4-BE49-F238E27FC236}">
                  <a16:creationId xmlns:a16="http://schemas.microsoft.com/office/drawing/2014/main" id="{0DA38305-A30B-4309-8EDB-71AB3FC40711}"/>
                </a:ext>
              </a:extLst>
            </p:cNvPr>
            <p:cNvSpPr/>
            <p:nvPr/>
          </p:nvSpPr>
          <p:spPr>
            <a:xfrm>
              <a:off x="6922045" y="3575316"/>
              <a:ext cx="2066429" cy="2796319"/>
            </a:xfrm>
            <a:prstGeom prst="rect">
              <a:avLst/>
            </a:prstGeom>
            <a:solidFill>
              <a:srgbClr val="DE7D2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a:ln>
                  <a:noFill/>
                </a:ln>
                <a:solidFill>
                  <a:srgbClr val="FFFFFF"/>
                </a:solidFill>
                <a:effectLst/>
                <a:uLnTx/>
                <a:uFillTx/>
                <a:latin typeface="Tenorite" panose="00000500000000000000" pitchFamily="2" charset="0"/>
                <a:sym typeface="Arial"/>
              </a:endParaRPr>
            </a:p>
          </p:txBody>
        </p:sp>
      </p:grpSp>
      <p:grpSp>
        <p:nvGrpSpPr>
          <p:cNvPr id="11" name="Group 10">
            <a:extLst>
              <a:ext uri="{FF2B5EF4-FFF2-40B4-BE49-F238E27FC236}">
                <a16:creationId xmlns:a16="http://schemas.microsoft.com/office/drawing/2014/main" id="{CF9FC801-9DC9-4F39-85FD-1A1A4CF66D1C}"/>
              </a:ext>
            </a:extLst>
          </p:cNvPr>
          <p:cNvGrpSpPr/>
          <p:nvPr/>
        </p:nvGrpSpPr>
        <p:grpSpPr>
          <a:xfrm>
            <a:off x="9629567" y="3273057"/>
            <a:ext cx="2066429" cy="3145489"/>
            <a:chOff x="9324976" y="3226146"/>
            <a:chExt cx="2066429" cy="3145489"/>
          </a:xfrm>
        </p:grpSpPr>
        <p:sp>
          <p:nvSpPr>
            <p:cNvPr id="38" name="Rectangle 37">
              <a:extLst>
                <a:ext uri="{FF2B5EF4-FFF2-40B4-BE49-F238E27FC236}">
                  <a16:creationId xmlns:a16="http://schemas.microsoft.com/office/drawing/2014/main" id="{A75A6181-F357-4872-B65E-62C55737B497}"/>
                </a:ext>
              </a:extLst>
            </p:cNvPr>
            <p:cNvSpPr/>
            <p:nvPr/>
          </p:nvSpPr>
          <p:spPr>
            <a:xfrm>
              <a:off x="9324976" y="3226146"/>
              <a:ext cx="2066429" cy="34916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1" i="0" u="none" strike="noStrike" kern="0" cap="none" spc="0" normalizeH="0" baseline="0" noProof="0">
                  <a:ln>
                    <a:noFill/>
                  </a:ln>
                  <a:solidFill>
                    <a:srgbClr val="FFFFFF"/>
                  </a:solidFill>
                  <a:effectLst/>
                  <a:uLnTx/>
                  <a:uFillTx/>
                  <a:latin typeface="Tenorite" panose="00000500000000000000" pitchFamily="2" charset="0"/>
                  <a:cs typeface="Arial"/>
                  <a:sym typeface="Arial"/>
                </a:rPr>
                <a:t>Regional Data Fabric</a:t>
              </a:r>
            </a:p>
          </p:txBody>
        </p:sp>
        <p:sp>
          <p:nvSpPr>
            <p:cNvPr id="42" name="Rectangle 41">
              <a:extLst>
                <a:ext uri="{FF2B5EF4-FFF2-40B4-BE49-F238E27FC236}">
                  <a16:creationId xmlns:a16="http://schemas.microsoft.com/office/drawing/2014/main" id="{7D0BBCCA-AF0C-4BD7-9D44-13713F09663B}"/>
                </a:ext>
              </a:extLst>
            </p:cNvPr>
            <p:cNvSpPr/>
            <p:nvPr/>
          </p:nvSpPr>
          <p:spPr>
            <a:xfrm>
              <a:off x="9324976" y="3575316"/>
              <a:ext cx="2066429" cy="2796319"/>
            </a:xfrm>
            <a:prstGeom prst="rect">
              <a:avLst/>
            </a:prstGeom>
            <a:solidFill>
              <a:srgbClr val="37426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a:ln>
                  <a:noFill/>
                </a:ln>
                <a:solidFill>
                  <a:srgbClr val="FFFFFF"/>
                </a:solidFill>
                <a:effectLst/>
                <a:uLnTx/>
                <a:uFillTx/>
                <a:latin typeface="Tenorite" panose="00000500000000000000" pitchFamily="2" charset="0"/>
                <a:sym typeface="Arial"/>
              </a:endParaRPr>
            </a:p>
          </p:txBody>
        </p:sp>
      </p:grpSp>
      <p:sp>
        <p:nvSpPr>
          <p:cNvPr id="18" name="Rounded Rectangle 312">
            <a:extLst>
              <a:ext uri="{FF2B5EF4-FFF2-40B4-BE49-F238E27FC236}">
                <a16:creationId xmlns:a16="http://schemas.microsoft.com/office/drawing/2014/main" id="{95E113C7-7552-4062-A57A-E3E6A01BC144}"/>
              </a:ext>
            </a:extLst>
          </p:cNvPr>
          <p:cNvSpPr/>
          <p:nvPr/>
        </p:nvSpPr>
        <p:spPr bwMode="gray">
          <a:xfrm>
            <a:off x="2859317" y="3682118"/>
            <a:ext cx="8835353" cy="220438"/>
          </a:xfrm>
          <a:prstGeom prst="roundRect">
            <a:avLst>
              <a:gd name="adj" fmla="val 8359"/>
            </a:avLst>
          </a:prstGeom>
          <a:solidFill>
            <a:schemeClr val="accent3">
              <a:lumMod val="20000"/>
              <a:lumOff val="80000"/>
            </a:schemeClr>
          </a:solidFill>
          <a:ln w="28575" algn="ctr">
            <a:noFill/>
            <a:miter lim="800000"/>
            <a:headEnd/>
            <a:tailEnd/>
          </a:ln>
          <a:effectLst/>
        </p:spPr>
        <p:txBody>
          <a:bodyPr lIns="63500" tIns="0" rIns="648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CITIZEN ENGAGEMENT AND SIGNPOSTING</a:t>
            </a:r>
          </a:p>
        </p:txBody>
      </p:sp>
      <p:sp>
        <p:nvSpPr>
          <p:cNvPr id="19" name="Rounded Rectangle 312">
            <a:extLst>
              <a:ext uri="{FF2B5EF4-FFF2-40B4-BE49-F238E27FC236}">
                <a16:creationId xmlns:a16="http://schemas.microsoft.com/office/drawing/2014/main" id="{6353E302-F314-449D-9505-1834D8F3EBC7}"/>
              </a:ext>
            </a:extLst>
          </p:cNvPr>
          <p:cNvSpPr/>
          <p:nvPr/>
        </p:nvSpPr>
        <p:spPr bwMode="gray">
          <a:xfrm>
            <a:off x="2859317" y="3951087"/>
            <a:ext cx="8835353" cy="220438"/>
          </a:xfrm>
          <a:prstGeom prst="roundRect">
            <a:avLst>
              <a:gd name="adj" fmla="val 8359"/>
            </a:avLst>
          </a:prstGeom>
          <a:solidFill>
            <a:schemeClr val="accent3">
              <a:lumMod val="20000"/>
              <a:lumOff val="80000"/>
            </a:schemeClr>
          </a:solidFill>
          <a:ln w="28575" algn="ctr">
            <a:noFill/>
            <a:miter lim="800000"/>
            <a:headEnd/>
            <a:tailEnd/>
          </a:ln>
          <a:effectLst/>
        </p:spPr>
        <p:txBody>
          <a:bodyPr lIns="63500" tIns="0" rIns="648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PATIENT FLOW AND MONITORING</a:t>
            </a:r>
          </a:p>
        </p:txBody>
      </p:sp>
      <p:sp>
        <p:nvSpPr>
          <p:cNvPr id="20" name="Rounded Rectangle 312">
            <a:extLst>
              <a:ext uri="{FF2B5EF4-FFF2-40B4-BE49-F238E27FC236}">
                <a16:creationId xmlns:a16="http://schemas.microsoft.com/office/drawing/2014/main" id="{1F797954-05C1-4CBD-886B-5B5EB75D8AAB}"/>
              </a:ext>
            </a:extLst>
          </p:cNvPr>
          <p:cNvSpPr/>
          <p:nvPr/>
        </p:nvSpPr>
        <p:spPr bwMode="gray">
          <a:xfrm>
            <a:off x="2859317" y="4220056"/>
            <a:ext cx="8835353" cy="220438"/>
          </a:xfrm>
          <a:prstGeom prst="roundRect">
            <a:avLst>
              <a:gd name="adj" fmla="val 8359"/>
            </a:avLst>
          </a:prstGeom>
          <a:solidFill>
            <a:srgbClr val="FAD5DE"/>
          </a:solidFill>
          <a:ln w="28575" algn="ctr">
            <a:noFill/>
            <a:miter lim="800000"/>
            <a:headEnd/>
            <a:tailEnd/>
          </a:ln>
          <a:effectLst/>
        </p:spPr>
        <p:txBody>
          <a:bodyPr lIns="63500" tIns="0" rIns="64800" bIns="0" rtlCol="0" anchor="ctr"/>
          <a:lstStyle/>
          <a:p>
            <a:pPr algn="ctr">
              <a:spcBef>
                <a:spcPct val="0"/>
              </a:spcBef>
              <a:buSzPct val="90000"/>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FRONT LINE WORKERS</a:t>
            </a:r>
          </a:p>
        </p:txBody>
      </p:sp>
      <p:sp>
        <p:nvSpPr>
          <p:cNvPr id="21" name="Rounded Rectangle 312">
            <a:extLst>
              <a:ext uri="{FF2B5EF4-FFF2-40B4-BE49-F238E27FC236}">
                <a16:creationId xmlns:a16="http://schemas.microsoft.com/office/drawing/2014/main" id="{37450AA7-BA79-4AB2-866D-50186990390E}"/>
              </a:ext>
            </a:extLst>
          </p:cNvPr>
          <p:cNvSpPr/>
          <p:nvPr/>
        </p:nvSpPr>
        <p:spPr bwMode="gray">
          <a:xfrm>
            <a:off x="2859317" y="4489025"/>
            <a:ext cx="8835353" cy="220438"/>
          </a:xfrm>
          <a:prstGeom prst="roundRect">
            <a:avLst>
              <a:gd name="adj" fmla="val 8359"/>
            </a:avLst>
          </a:prstGeom>
          <a:solidFill>
            <a:schemeClr val="accent4">
              <a:lumMod val="20000"/>
              <a:lumOff val="80000"/>
            </a:schemeClr>
          </a:solidFill>
          <a:ln w="28575" algn="ctr">
            <a:noFill/>
            <a:miter lim="800000"/>
            <a:headEnd/>
            <a:tailEnd/>
          </a:ln>
          <a:effectLst/>
        </p:spPr>
        <p:txBody>
          <a:bodyPr lIns="63500" tIns="0" rIns="648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WORKFORCE / ASSET SCHEDULING AND MANAGEMENT</a:t>
            </a:r>
          </a:p>
        </p:txBody>
      </p:sp>
      <p:sp>
        <p:nvSpPr>
          <p:cNvPr id="22" name="Rounded Rectangle 317">
            <a:extLst>
              <a:ext uri="{FF2B5EF4-FFF2-40B4-BE49-F238E27FC236}">
                <a16:creationId xmlns:a16="http://schemas.microsoft.com/office/drawing/2014/main" id="{24B5B428-40C6-4C25-A44C-A36F8DFA0145}"/>
              </a:ext>
            </a:extLst>
          </p:cNvPr>
          <p:cNvSpPr/>
          <p:nvPr/>
        </p:nvSpPr>
        <p:spPr bwMode="gray">
          <a:xfrm>
            <a:off x="2859317" y="5295933"/>
            <a:ext cx="8835353" cy="220438"/>
          </a:xfrm>
          <a:prstGeom prst="roundRect">
            <a:avLst>
              <a:gd name="adj" fmla="val 8359"/>
            </a:avLst>
          </a:prstGeom>
          <a:solidFill>
            <a:srgbClr val="F8E5D6"/>
          </a:solidFill>
          <a:ln w="28575" algn="ctr">
            <a:noFill/>
            <a:miter lim="800000"/>
            <a:headEnd/>
            <a:tailEnd/>
          </a:ln>
          <a:effectLst/>
        </p:spPr>
        <p:txBody>
          <a:bodyPr lIns="63500" tIns="0" rIns="648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ENTERPRISE INFORMATION</a:t>
            </a:r>
          </a:p>
        </p:txBody>
      </p:sp>
      <p:sp>
        <p:nvSpPr>
          <p:cNvPr id="23" name="Rounded Rectangle 322">
            <a:extLst>
              <a:ext uri="{FF2B5EF4-FFF2-40B4-BE49-F238E27FC236}">
                <a16:creationId xmlns:a16="http://schemas.microsoft.com/office/drawing/2014/main" id="{6D8DA28C-2908-4969-B06C-BE0A17E89E0C}"/>
              </a:ext>
            </a:extLst>
          </p:cNvPr>
          <p:cNvSpPr/>
          <p:nvPr/>
        </p:nvSpPr>
        <p:spPr bwMode="gray">
          <a:xfrm>
            <a:off x="2859317" y="4757995"/>
            <a:ext cx="8835353" cy="220438"/>
          </a:xfrm>
          <a:prstGeom prst="roundRect">
            <a:avLst>
              <a:gd name="adj" fmla="val 8359"/>
            </a:avLst>
          </a:prstGeom>
          <a:solidFill>
            <a:schemeClr val="accent4">
              <a:lumMod val="20000"/>
              <a:lumOff val="80000"/>
            </a:schemeClr>
          </a:solidFill>
          <a:ln w="28575" algn="ctr">
            <a:noFill/>
            <a:miter lim="800000"/>
            <a:headEnd/>
            <a:tailEnd/>
          </a:ln>
          <a:effectLst/>
        </p:spPr>
        <p:txBody>
          <a:bodyPr lIns="63500" tIns="0" rIns="648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EMPLOYEE ENGAGEMENT</a:t>
            </a:r>
          </a:p>
        </p:txBody>
      </p:sp>
      <p:sp>
        <p:nvSpPr>
          <p:cNvPr id="24" name="Rounded Rectangle 321">
            <a:extLst>
              <a:ext uri="{FF2B5EF4-FFF2-40B4-BE49-F238E27FC236}">
                <a16:creationId xmlns:a16="http://schemas.microsoft.com/office/drawing/2014/main" id="{E5651385-4F1A-4255-8DA0-4DA19D7A4EF6}"/>
              </a:ext>
            </a:extLst>
          </p:cNvPr>
          <p:cNvSpPr/>
          <p:nvPr/>
        </p:nvSpPr>
        <p:spPr bwMode="gray">
          <a:xfrm>
            <a:off x="2859317" y="5564902"/>
            <a:ext cx="8835353" cy="220438"/>
          </a:xfrm>
          <a:prstGeom prst="roundRect">
            <a:avLst>
              <a:gd name="adj" fmla="val 8359"/>
            </a:avLst>
          </a:prstGeom>
          <a:solidFill>
            <a:schemeClr val="accent2">
              <a:lumMod val="20000"/>
              <a:lumOff val="80000"/>
            </a:schemeClr>
          </a:solidFill>
          <a:ln w="28575" algn="ctr">
            <a:noFill/>
            <a:miter lim="800000"/>
            <a:headEnd/>
            <a:tailEnd/>
          </a:ln>
          <a:effectLst/>
        </p:spPr>
        <p:txBody>
          <a:bodyPr lIns="63500" tIns="0" rIns="648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IT SYSTEM RATIONALISATION</a:t>
            </a:r>
          </a:p>
        </p:txBody>
      </p:sp>
      <p:sp>
        <p:nvSpPr>
          <p:cNvPr id="25" name="Rounded Rectangle 323">
            <a:extLst>
              <a:ext uri="{FF2B5EF4-FFF2-40B4-BE49-F238E27FC236}">
                <a16:creationId xmlns:a16="http://schemas.microsoft.com/office/drawing/2014/main" id="{567CB003-1A51-47DC-8E7A-106A04755FAA}"/>
              </a:ext>
            </a:extLst>
          </p:cNvPr>
          <p:cNvSpPr/>
          <p:nvPr/>
        </p:nvSpPr>
        <p:spPr bwMode="gray">
          <a:xfrm>
            <a:off x="2859317" y="5833872"/>
            <a:ext cx="8835353" cy="220438"/>
          </a:xfrm>
          <a:prstGeom prst="roundRect">
            <a:avLst>
              <a:gd name="adj" fmla="val 8359"/>
            </a:avLst>
          </a:prstGeom>
          <a:solidFill>
            <a:srgbClr val="FEF6D3"/>
          </a:solidFill>
          <a:ln w="28575" algn="ctr">
            <a:noFill/>
            <a:miter lim="800000"/>
            <a:headEnd/>
            <a:tailEnd/>
          </a:ln>
          <a:effectLst/>
        </p:spPr>
        <p:txBody>
          <a:bodyPr lIns="63500" tIns="0" rIns="648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REGIONAL OPERATING MODEL, ROLES AND GOVERNANCE</a:t>
            </a:r>
          </a:p>
        </p:txBody>
      </p:sp>
      <p:sp>
        <p:nvSpPr>
          <p:cNvPr id="26" name="Rounded Rectangle 53">
            <a:extLst>
              <a:ext uri="{FF2B5EF4-FFF2-40B4-BE49-F238E27FC236}">
                <a16:creationId xmlns:a16="http://schemas.microsoft.com/office/drawing/2014/main" id="{32440870-99A3-4040-9DEA-865543D7591C}"/>
              </a:ext>
            </a:extLst>
          </p:cNvPr>
          <p:cNvSpPr/>
          <p:nvPr/>
        </p:nvSpPr>
        <p:spPr bwMode="gray">
          <a:xfrm>
            <a:off x="2859317" y="6102839"/>
            <a:ext cx="8835353" cy="220438"/>
          </a:xfrm>
          <a:prstGeom prst="roundRect">
            <a:avLst>
              <a:gd name="adj" fmla="val 8359"/>
            </a:avLst>
          </a:prstGeom>
          <a:solidFill>
            <a:srgbClr val="FEF6D3"/>
          </a:solidFill>
          <a:ln w="28575" algn="ctr">
            <a:noFill/>
            <a:miter lim="800000"/>
            <a:headEnd/>
            <a:tailEnd/>
          </a:ln>
          <a:effectLst/>
        </p:spPr>
        <p:txBody>
          <a:bodyPr lIns="63500" tIns="0" rIns="648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CHANGE AND BENEFITS REALISATION</a:t>
            </a:r>
          </a:p>
        </p:txBody>
      </p:sp>
      <p:sp>
        <p:nvSpPr>
          <p:cNvPr id="27" name="Rounded Rectangle 323">
            <a:extLst>
              <a:ext uri="{FF2B5EF4-FFF2-40B4-BE49-F238E27FC236}">
                <a16:creationId xmlns:a16="http://schemas.microsoft.com/office/drawing/2014/main" id="{2EB92A06-CF1F-47D3-BFC6-7A43B7383722}"/>
              </a:ext>
            </a:extLst>
          </p:cNvPr>
          <p:cNvSpPr/>
          <p:nvPr/>
        </p:nvSpPr>
        <p:spPr bwMode="gray">
          <a:xfrm>
            <a:off x="2859317" y="5026964"/>
            <a:ext cx="8835353" cy="220438"/>
          </a:xfrm>
          <a:prstGeom prst="roundRect">
            <a:avLst>
              <a:gd name="adj" fmla="val 8359"/>
            </a:avLst>
          </a:prstGeom>
          <a:solidFill>
            <a:srgbClr val="F8E5D6"/>
          </a:solidFill>
          <a:ln w="28575" algn="ctr">
            <a:noFill/>
            <a:miter lim="800000"/>
            <a:headEnd/>
            <a:tailEnd/>
          </a:ln>
          <a:effectLst/>
        </p:spPr>
        <p:txBody>
          <a:bodyPr lIns="63500" tIns="0" rIns="648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SINGLE CITIZEN / PATIENT VIEW</a:t>
            </a:r>
          </a:p>
        </p:txBody>
      </p:sp>
      <p:sp>
        <p:nvSpPr>
          <p:cNvPr id="32" name="Rectangle 31">
            <a:extLst>
              <a:ext uri="{FF2B5EF4-FFF2-40B4-BE49-F238E27FC236}">
                <a16:creationId xmlns:a16="http://schemas.microsoft.com/office/drawing/2014/main" id="{AFBAC421-178C-4779-BAC5-34699E3DBAB2}"/>
              </a:ext>
            </a:extLst>
          </p:cNvPr>
          <p:cNvSpPr/>
          <p:nvPr/>
        </p:nvSpPr>
        <p:spPr>
          <a:xfrm>
            <a:off x="733295" y="3177800"/>
            <a:ext cx="1739480" cy="5581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rgbClr val="000000"/>
                </a:solidFill>
                <a:latin typeface="Tenorite" panose="00000500000000000000" pitchFamily="2" charset="0"/>
              </a:rPr>
              <a:t>4 Delivery Workstreams</a:t>
            </a:r>
          </a:p>
        </p:txBody>
      </p:sp>
      <p:sp>
        <p:nvSpPr>
          <p:cNvPr id="43" name="Rectangle 42">
            <a:extLst>
              <a:ext uri="{FF2B5EF4-FFF2-40B4-BE49-F238E27FC236}">
                <a16:creationId xmlns:a16="http://schemas.microsoft.com/office/drawing/2014/main" id="{F9B20ABE-D318-4344-90D0-90F23286E24F}"/>
              </a:ext>
            </a:extLst>
          </p:cNvPr>
          <p:cNvSpPr/>
          <p:nvPr/>
        </p:nvSpPr>
        <p:spPr>
          <a:xfrm>
            <a:off x="552893" y="2975481"/>
            <a:ext cx="11249247" cy="346815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enorite" panose="00000500000000000000" pitchFamily="2" charset="0"/>
            </a:endParaRPr>
          </a:p>
        </p:txBody>
      </p:sp>
      <p:sp>
        <p:nvSpPr>
          <p:cNvPr id="45" name="Title 2">
            <a:extLst>
              <a:ext uri="{FF2B5EF4-FFF2-40B4-BE49-F238E27FC236}">
                <a16:creationId xmlns:a16="http://schemas.microsoft.com/office/drawing/2014/main" id="{3F1B064E-D8F1-4ADB-B19C-DA475319E876}"/>
              </a:ext>
            </a:extLst>
          </p:cNvPr>
          <p:cNvSpPr txBox="1">
            <a:spLocks/>
          </p:cNvSpPr>
          <p:nvPr/>
        </p:nvSpPr>
        <p:spPr>
          <a:xfrm>
            <a:off x="1385866" y="415077"/>
            <a:ext cx="10399351" cy="531097"/>
          </a:xfrm>
          <a:prstGeom prst="rect">
            <a:avLst/>
          </a:prstGeom>
        </p:spPr>
        <p:txBody>
          <a:bodyPr vert="horz" lIns="0" tIns="0" rIns="0" bIns="0" rtlCol="0" anchor="t" anchorCtr="0">
            <a:noAutofit/>
          </a:bodyPr>
          <a:lstStyle>
            <a:lvl1pPr algn="l" defTabSz="914400" rtl="0" eaLnBrk="1" latinLnBrk="0" hangingPunct="1">
              <a:spcBef>
                <a:spcPct val="0"/>
              </a:spcBef>
              <a:buNone/>
              <a:defRPr sz="2800" kern="1200">
                <a:solidFill>
                  <a:schemeClr val="tx1"/>
                </a:solidFill>
                <a:latin typeface="Arial" pitchFamily="34" charset="0"/>
                <a:ea typeface="+mj-ea"/>
                <a:cs typeface="+mj-cs"/>
              </a:defRPr>
            </a:lvl1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i="0" u="none" strike="noStrike" kern="0" cap="none" spc="0" normalizeH="0" baseline="0" noProof="0">
                <a:ln>
                  <a:noFill/>
                </a:ln>
                <a:solidFill>
                  <a:srgbClr val="374265"/>
                </a:solidFill>
                <a:effectLst/>
                <a:uLnTx/>
                <a:uFillTx/>
                <a:latin typeface="Tenorite" panose="00000500000000000000" pitchFamily="2" charset="0"/>
                <a:cs typeface="Arial"/>
                <a:sym typeface="Arial"/>
              </a:rPr>
              <a:t>Key inputs to transformation on a page</a:t>
            </a:r>
          </a:p>
        </p:txBody>
      </p:sp>
      <p:grpSp>
        <p:nvGrpSpPr>
          <p:cNvPr id="46" name="Group 45">
            <a:extLst>
              <a:ext uri="{FF2B5EF4-FFF2-40B4-BE49-F238E27FC236}">
                <a16:creationId xmlns:a16="http://schemas.microsoft.com/office/drawing/2014/main" id="{842C756E-5B9D-4F45-A689-55F38CD36020}"/>
              </a:ext>
            </a:extLst>
          </p:cNvPr>
          <p:cNvGrpSpPr/>
          <p:nvPr/>
        </p:nvGrpSpPr>
        <p:grpSpPr>
          <a:xfrm>
            <a:off x="659216" y="1338926"/>
            <a:ext cx="504000" cy="450929"/>
            <a:chOff x="785083" y="2356267"/>
            <a:chExt cx="664134" cy="438134"/>
          </a:xfrm>
        </p:grpSpPr>
        <p:sp>
          <p:nvSpPr>
            <p:cNvPr id="47" name="TextBox 46">
              <a:extLst>
                <a:ext uri="{FF2B5EF4-FFF2-40B4-BE49-F238E27FC236}">
                  <a16:creationId xmlns:a16="http://schemas.microsoft.com/office/drawing/2014/main" id="{1BD06623-855B-49F7-955D-EA1B3EF17BE4}"/>
                </a:ext>
              </a:extLst>
            </p:cNvPr>
            <p:cNvSpPr txBox="1"/>
            <p:nvPr/>
          </p:nvSpPr>
          <p:spPr bwMode="auto">
            <a:xfrm>
              <a:off x="785083" y="2356267"/>
              <a:ext cx="664134" cy="123111"/>
            </a:xfrm>
            <a:prstGeom prst="rect">
              <a:avLst/>
            </a:prstGeom>
            <a:solidFill>
              <a:schemeClr val="bg2">
                <a:lumMod val="25000"/>
              </a:schemeClr>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01</a:t>
              </a:r>
            </a:p>
          </p:txBody>
        </p:sp>
        <p:sp>
          <p:nvSpPr>
            <p:cNvPr id="48" name="TextBox 47">
              <a:extLst>
                <a:ext uri="{FF2B5EF4-FFF2-40B4-BE49-F238E27FC236}">
                  <a16:creationId xmlns:a16="http://schemas.microsoft.com/office/drawing/2014/main" id="{AE671FEB-5D7E-4E2B-8B68-6A5CDFF8ACA9}"/>
                </a:ext>
              </a:extLst>
            </p:cNvPr>
            <p:cNvSpPr txBox="1"/>
            <p:nvPr/>
          </p:nvSpPr>
          <p:spPr bwMode="auto">
            <a:xfrm>
              <a:off x="785083" y="2517402"/>
              <a:ext cx="664134"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‘Holistic Health</a:t>
              </a:r>
            </a:p>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&amp; Care Vision’</a:t>
              </a:r>
            </a:p>
          </p:txBody>
        </p:sp>
      </p:grpSp>
      <p:grpSp>
        <p:nvGrpSpPr>
          <p:cNvPr id="49" name="Group 48">
            <a:extLst>
              <a:ext uri="{FF2B5EF4-FFF2-40B4-BE49-F238E27FC236}">
                <a16:creationId xmlns:a16="http://schemas.microsoft.com/office/drawing/2014/main" id="{782E0398-2C49-41C6-B908-86E67A234398}"/>
              </a:ext>
            </a:extLst>
          </p:cNvPr>
          <p:cNvGrpSpPr/>
          <p:nvPr/>
        </p:nvGrpSpPr>
        <p:grpSpPr>
          <a:xfrm>
            <a:off x="1316688" y="1338926"/>
            <a:ext cx="503787" cy="449828"/>
            <a:chOff x="2124721" y="2356789"/>
            <a:chExt cx="670922" cy="437065"/>
          </a:xfrm>
        </p:grpSpPr>
        <p:sp>
          <p:nvSpPr>
            <p:cNvPr id="50" name="TextBox 49">
              <a:extLst>
                <a:ext uri="{FF2B5EF4-FFF2-40B4-BE49-F238E27FC236}">
                  <a16:creationId xmlns:a16="http://schemas.microsoft.com/office/drawing/2014/main" id="{95AFA95A-FDD4-4F0D-A261-94F85161132B}"/>
                </a:ext>
              </a:extLst>
            </p:cNvPr>
            <p:cNvSpPr txBox="1"/>
            <p:nvPr/>
          </p:nvSpPr>
          <p:spPr bwMode="auto">
            <a:xfrm>
              <a:off x="2130979" y="2516855"/>
              <a:ext cx="664664"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‘Common</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Priorities’</a:t>
              </a:r>
            </a:p>
          </p:txBody>
        </p:sp>
        <p:sp>
          <p:nvSpPr>
            <p:cNvPr id="51" name="TextBox 50">
              <a:extLst>
                <a:ext uri="{FF2B5EF4-FFF2-40B4-BE49-F238E27FC236}">
                  <a16:creationId xmlns:a16="http://schemas.microsoft.com/office/drawing/2014/main" id="{5826E729-6683-4AE1-B1D6-B3D1697F763B}"/>
                </a:ext>
              </a:extLst>
            </p:cNvPr>
            <p:cNvSpPr txBox="1"/>
            <p:nvPr/>
          </p:nvSpPr>
          <p:spPr bwMode="auto">
            <a:xfrm>
              <a:off x="2124721" y="2356789"/>
              <a:ext cx="664665" cy="123111"/>
            </a:xfrm>
            <a:prstGeom prst="rect">
              <a:avLst/>
            </a:prstGeom>
            <a:solidFill>
              <a:schemeClr val="bg2">
                <a:lumMod val="25000"/>
              </a:schemeClr>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02</a:t>
              </a:r>
            </a:p>
          </p:txBody>
        </p:sp>
      </p:grpSp>
      <p:grpSp>
        <p:nvGrpSpPr>
          <p:cNvPr id="52" name="Group 51">
            <a:extLst>
              <a:ext uri="{FF2B5EF4-FFF2-40B4-BE49-F238E27FC236}">
                <a16:creationId xmlns:a16="http://schemas.microsoft.com/office/drawing/2014/main" id="{0FBC36F0-0C17-4622-B2BA-23A960574E78}"/>
              </a:ext>
            </a:extLst>
          </p:cNvPr>
          <p:cNvGrpSpPr/>
          <p:nvPr/>
        </p:nvGrpSpPr>
        <p:grpSpPr>
          <a:xfrm>
            <a:off x="1976627" y="1338924"/>
            <a:ext cx="501278" cy="449829"/>
            <a:chOff x="3470352" y="2351404"/>
            <a:chExt cx="664713" cy="437065"/>
          </a:xfrm>
        </p:grpSpPr>
        <p:sp>
          <p:nvSpPr>
            <p:cNvPr id="53" name="TextBox 52">
              <a:extLst>
                <a:ext uri="{FF2B5EF4-FFF2-40B4-BE49-F238E27FC236}">
                  <a16:creationId xmlns:a16="http://schemas.microsoft.com/office/drawing/2014/main" id="{C2ACF121-AC1B-4B1A-B601-5FD529839CEE}"/>
                </a:ext>
              </a:extLst>
            </p:cNvPr>
            <p:cNvSpPr txBox="1"/>
            <p:nvPr/>
          </p:nvSpPr>
          <p:spPr bwMode="auto">
            <a:xfrm>
              <a:off x="3470352" y="2351404"/>
              <a:ext cx="659667" cy="123111"/>
            </a:xfrm>
            <a:prstGeom prst="rect">
              <a:avLst/>
            </a:prstGeom>
            <a:solidFill>
              <a:schemeClr val="bg2">
                <a:lumMod val="25000"/>
              </a:schemeClr>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03</a:t>
              </a:r>
            </a:p>
          </p:txBody>
        </p:sp>
        <p:sp>
          <p:nvSpPr>
            <p:cNvPr id="54" name="TextBox 53">
              <a:extLst>
                <a:ext uri="{FF2B5EF4-FFF2-40B4-BE49-F238E27FC236}">
                  <a16:creationId xmlns:a16="http://schemas.microsoft.com/office/drawing/2014/main" id="{4BF7CED0-FB9F-4AB7-B106-46FB6F7B5269}"/>
                </a:ext>
              </a:extLst>
            </p:cNvPr>
            <p:cNvSpPr txBox="1"/>
            <p:nvPr/>
          </p:nvSpPr>
          <p:spPr bwMode="auto">
            <a:xfrm>
              <a:off x="3482528" y="2511470"/>
              <a:ext cx="652537"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‘Governing Integration’</a:t>
              </a:r>
            </a:p>
          </p:txBody>
        </p:sp>
      </p:grpSp>
      <p:grpSp>
        <p:nvGrpSpPr>
          <p:cNvPr id="55" name="Group 54">
            <a:extLst>
              <a:ext uri="{FF2B5EF4-FFF2-40B4-BE49-F238E27FC236}">
                <a16:creationId xmlns:a16="http://schemas.microsoft.com/office/drawing/2014/main" id="{B2A63D37-0FD1-4085-A572-C28FDED01B8E}"/>
              </a:ext>
            </a:extLst>
          </p:cNvPr>
          <p:cNvGrpSpPr/>
          <p:nvPr/>
        </p:nvGrpSpPr>
        <p:grpSpPr>
          <a:xfrm>
            <a:off x="2631630" y="1338924"/>
            <a:ext cx="503284" cy="453586"/>
            <a:chOff x="4797626" y="2358988"/>
            <a:chExt cx="673982" cy="440716"/>
          </a:xfrm>
        </p:grpSpPr>
        <p:sp>
          <p:nvSpPr>
            <p:cNvPr id="56" name="TextBox 55">
              <a:extLst>
                <a:ext uri="{FF2B5EF4-FFF2-40B4-BE49-F238E27FC236}">
                  <a16:creationId xmlns:a16="http://schemas.microsoft.com/office/drawing/2014/main" id="{CFE6D8BA-0488-4CDE-BABB-4CD05049D8FA}"/>
                </a:ext>
              </a:extLst>
            </p:cNvPr>
            <p:cNvSpPr txBox="1"/>
            <p:nvPr/>
          </p:nvSpPr>
          <p:spPr bwMode="auto">
            <a:xfrm>
              <a:off x="4797626" y="2358988"/>
              <a:ext cx="670438" cy="123111"/>
            </a:xfrm>
            <a:prstGeom prst="rect">
              <a:avLst/>
            </a:prstGeom>
            <a:solidFill>
              <a:schemeClr val="bg2">
                <a:lumMod val="25000"/>
              </a:schemeClr>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04</a:t>
              </a:r>
            </a:p>
          </p:txBody>
        </p:sp>
        <p:sp>
          <p:nvSpPr>
            <p:cNvPr id="57" name="TextBox 56">
              <a:extLst>
                <a:ext uri="{FF2B5EF4-FFF2-40B4-BE49-F238E27FC236}">
                  <a16:creationId xmlns:a16="http://schemas.microsoft.com/office/drawing/2014/main" id="{1F740437-A911-43C2-9B65-B9786FC4E14D}"/>
                </a:ext>
              </a:extLst>
            </p:cNvPr>
            <p:cNvSpPr txBox="1"/>
            <p:nvPr/>
          </p:nvSpPr>
          <p:spPr bwMode="auto">
            <a:xfrm>
              <a:off x="4806447" y="2522705"/>
              <a:ext cx="665161"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‘Positive Regional Outcomes’</a:t>
              </a:r>
            </a:p>
          </p:txBody>
        </p:sp>
      </p:grpSp>
      <p:grpSp>
        <p:nvGrpSpPr>
          <p:cNvPr id="60" name="Group 59">
            <a:extLst>
              <a:ext uri="{FF2B5EF4-FFF2-40B4-BE49-F238E27FC236}">
                <a16:creationId xmlns:a16="http://schemas.microsoft.com/office/drawing/2014/main" id="{56C13652-9D2B-4009-8824-C0325A3B4403}"/>
              </a:ext>
            </a:extLst>
          </p:cNvPr>
          <p:cNvGrpSpPr/>
          <p:nvPr/>
        </p:nvGrpSpPr>
        <p:grpSpPr>
          <a:xfrm>
            <a:off x="3289147" y="1338923"/>
            <a:ext cx="503956" cy="460024"/>
            <a:chOff x="6143712" y="2358988"/>
            <a:chExt cx="670525" cy="446971"/>
          </a:xfrm>
        </p:grpSpPr>
        <p:sp>
          <p:nvSpPr>
            <p:cNvPr id="61" name="TextBox 60">
              <a:extLst>
                <a:ext uri="{FF2B5EF4-FFF2-40B4-BE49-F238E27FC236}">
                  <a16:creationId xmlns:a16="http://schemas.microsoft.com/office/drawing/2014/main" id="{13B5B5B1-30DC-4DD9-83C9-1BBF7A7B4C2E}"/>
                </a:ext>
              </a:extLst>
            </p:cNvPr>
            <p:cNvSpPr txBox="1"/>
            <p:nvPr/>
          </p:nvSpPr>
          <p:spPr bwMode="auto">
            <a:xfrm>
              <a:off x="6155550" y="2358988"/>
              <a:ext cx="658687" cy="123111"/>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05</a:t>
              </a:r>
            </a:p>
          </p:txBody>
        </p:sp>
        <p:sp>
          <p:nvSpPr>
            <p:cNvPr id="62" name="TextBox 61">
              <a:extLst>
                <a:ext uri="{FF2B5EF4-FFF2-40B4-BE49-F238E27FC236}">
                  <a16:creationId xmlns:a16="http://schemas.microsoft.com/office/drawing/2014/main" id="{C8B12017-33A4-43DD-854F-1A0F9CFA42DA}"/>
                </a:ext>
              </a:extLst>
            </p:cNvPr>
            <p:cNvSpPr txBox="1"/>
            <p:nvPr/>
          </p:nvSpPr>
          <p:spPr bwMode="auto">
            <a:xfrm>
              <a:off x="6143712" y="2528960"/>
              <a:ext cx="669238"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‘Resilient Communities’</a:t>
              </a:r>
            </a:p>
          </p:txBody>
        </p:sp>
      </p:grpSp>
      <p:grpSp>
        <p:nvGrpSpPr>
          <p:cNvPr id="63" name="Group 62">
            <a:extLst>
              <a:ext uri="{FF2B5EF4-FFF2-40B4-BE49-F238E27FC236}">
                <a16:creationId xmlns:a16="http://schemas.microsoft.com/office/drawing/2014/main" id="{6C7E3F2A-87DE-4D84-9608-3D6D6145BD72}"/>
              </a:ext>
            </a:extLst>
          </p:cNvPr>
          <p:cNvGrpSpPr/>
          <p:nvPr/>
        </p:nvGrpSpPr>
        <p:grpSpPr>
          <a:xfrm>
            <a:off x="3946340" y="1338927"/>
            <a:ext cx="504000" cy="449830"/>
            <a:chOff x="7490912" y="2356117"/>
            <a:chExt cx="669237" cy="437067"/>
          </a:xfrm>
        </p:grpSpPr>
        <p:sp>
          <p:nvSpPr>
            <p:cNvPr id="64" name="TextBox 63">
              <a:extLst>
                <a:ext uri="{FF2B5EF4-FFF2-40B4-BE49-F238E27FC236}">
                  <a16:creationId xmlns:a16="http://schemas.microsoft.com/office/drawing/2014/main" id="{67011495-B17A-4AE2-BFB0-AC80ED2D73A2}"/>
                </a:ext>
              </a:extLst>
            </p:cNvPr>
            <p:cNvSpPr txBox="1"/>
            <p:nvPr/>
          </p:nvSpPr>
          <p:spPr bwMode="auto">
            <a:xfrm>
              <a:off x="7496188" y="2356117"/>
              <a:ext cx="658687" cy="123111"/>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06</a:t>
              </a:r>
            </a:p>
          </p:txBody>
        </p:sp>
        <p:sp>
          <p:nvSpPr>
            <p:cNvPr id="65" name="TextBox 64">
              <a:extLst>
                <a:ext uri="{FF2B5EF4-FFF2-40B4-BE49-F238E27FC236}">
                  <a16:creationId xmlns:a16="http://schemas.microsoft.com/office/drawing/2014/main" id="{EB2BC398-9C14-44AC-9BB4-EB041ACFFF4B}"/>
                </a:ext>
              </a:extLst>
            </p:cNvPr>
            <p:cNvSpPr txBox="1"/>
            <p:nvPr/>
          </p:nvSpPr>
          <p:spPr bwMode="auto">
            <a:xfrm>
              <a:off x="7490912" y="2516185"/>
              <a:ext cx="669237"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‘Joining</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the Dots’</a:t>
              </a:r>
            </a:p>
          </p:txBody>
        </p:sp>
      </p:grpSp>
      <p:grpSp>
        <p:nvGrpSpPr>
          <p:cNvPr id="66" name="Group 65">
            <a:extLst>
              <a:ext uri="{FF2B5EF4-FFF2-40B4-BE49-F238E27FC236}">
                <a16:creationId xmlns:a16="http://schemas.microsoft.com/office/drawing/2014/main" id="{0A39EF6B-D911-41E4-B0C9-FDE393C06BDB}"/>
              </a:ext>
            </a:extLst>
          </p:cNvPr>
          <p:cNvGrpSpPr/>
          <p:nvPr/>
        </p:nvGrpSpPr>
        <p:grpSpPr>
          <a:xfrm>
            <a:off x="4604041" y="1338926"/>
            <a:ext cx="505743" cy="455805"/>
            <a:chOff x="8819762" y="2356789"/>
            <a:chExt cx="673134" cy="442872"/>
          </a:xfrm>
        </p:grpSpPr>
        <p:sp>
          <p:nvSpPr>
            <p:cNvPr id="67" name="TextBox 66">
              <a:extLst>
                <a:ext uri="{FF2B5EF4-FFF2-40B4-BE49-F238E27FC236}">
                  <a16:creationId xmlns:a16="http://schemas.microsoft.com/office/drawing/2014/main" id="{03E6C26A-30E1-48FE-A5DC-CCF1AFDB2484}"/>
                </a:ext>
              </a:extLst>
            </p:cNvPr>
            <p:cNvSpPr txBox="1"/>
            <p:nvPr/>
          </p:nvSpPr>
          <p:spPr bwMode="auto">
            <a:xfrm>
              <a:off x="8819762" y="2356789"/>
              <a:ext cx="664665" cy="123111"/>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07</a:t>
              </a:r>
            </a:p>
          </p:txBody>
        </p:sp>
        <p:sp>
          <p:nvSpPr>
            <p:cNvPr id="68" name="TextBox 67">
              <a:extLst>
                <a:ext uri="{FF2B5EF4-FFF2-40B4-BE49-F238E27FC236}">
                  <a16:creationId xmlns:a16="http://schemas.microsoft.com/office/drawing/2014/main" id="{C5AA7CB6-69F3-4987-B9F0-12F4D37BA0D9}"/>
                </a:ext>
              </a:extLst>
            </p:cNvPr>
            <p:cNvSpPr txBox="1"/>
            <p:nvPr/>
          </p:nvSpPr>
          <p:spPr bwMode="auto">
            <a:xfrm>
              <a:off x="8828231" y="2522662"/>
              <a:ext cx="664665"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‘Citizen Healthy Lifestyle’</a:t>
              </a:r>
            </a:p>
          </p:txBody>
        </p:sp>
      </p:grpSp>
      <p:grpSp>
        <p:nvGrpSpPr>
          <p:cNvPr id="69" name="Group 68">
            <a:extLst>
              <a:ext uri="{FF2B5EF4-FFF2-40B4-BE49-F238E27FC236}">
                <a16:creationId xmlns:a16="http://schemas.microsoft.com/office/drawing/2014/main" id="{94126AE1-1E98-4169-9905-D3BEC9B8BAA3}"/>
              </a:ext>
            </a:extLst>
          </p:cNvPr>
          <p:cNvGrpSpPr/>
          <p:nvPr/>
        </p:nvGrpSpPr>
        <p:grpSpPr>
          <a:xfrm>
            <a:off x="5260540" y="1338926"/>
            <a:ext cx="504969" cy="457180"/>
            <a:chOff x="10149881" y="2356789"/>
            <a:chExt cx="675187" cy="444208"/>
          </a:xfrm>
        </p:grpSpPr>
        <p:sp>
          <p:nvSpPr>
            <p:cNvPr id="70" name="TextBox 69">
              <a:extLst>
                <a:ext uri="{FF2B5EF4-FFF2-40B4-BE49-F238E27FC236}">
                  <a16:creationId xmlns:a16="http://schemas.microsoft.com/office/drawing/2014/main" id="{AA56C0CC-F4B7-4FFE-B1E3-E4BE42D27026}"/>
                </a:ext>
              </a:extLst>
            </p:cNvPr>
            <p:cNvSpPr txBox="1"/>
            <p:nvPr/>
          </p:nvSpPr>
          <p:spPr bwMode="auto">
            <a:xfrm>
              <a:off x="10160403" y="2356789"/>
              <a:ext cx="664665" cy="123111"/>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08</a:t>
              </a:r>
            </a:p>
          </p:txBody>
        </p:sp>
        <p:sp>
          <p:nvSpPr>
            <p:cNvPr id="71" name="TextBox 70">
              <a:extLst>
                <a:ext uri="{FF2B5EF4-FFF2-40B4-BE49-F238E27FC236}">
                  <a16:creationId xmlns:a16="http://schemas.microsoft.com/office/drawing/2014/main" id="{066CF07F-29CE-4832-BD4E-CB1827C974B2}"/>
                </a:ext>
              </a:extLst>
            </p:cNvPr>
            <p:cNvSpPr txBox="1"/>
            <p:nvPr/>
          </p:nvSpPr>
          <p:spPr bwMode="auto">
            <a:xfrm>
              <a:off x="10149881" y="2523998"/>
              <a:ext cx="664665"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‘Prevention &amp; Early Intervention’</a:t>
              </a:r>
            </a:p>
          </p:txBody>
        </p:sp>
      </p:grpSp>
      <p:grpSp>
        <p:nvGrpSpPr>
          <p:cNvPr id="72" name="Group 71">
            <a:extLst>
              <a:ext uri="{FF2B5EF4-FFF2-40B4-BE49-F238E27FC236}">
                <a16:creationId xmlns:a16="http://schemas.microsoft.com/office/drawing/2014/main" id="{ECACA27A-FDE9-4C29-A42A-C68D565FE925}"/>
              </a:ext>
            </a:extLst>
          </p:cNvPr>
          <p:cNvGrpSpPr/>
          <p:nvPr/>
        </p:nvGrpSpPr>
        <p:grpSpPr>
          <a:xfrm>
            <a:off x="9863809" y="1338925"/>
            <a:ext cx="514430" cy="453587"/>
            <a:chOff x="8825970" y="3300044"/>
            <a:chExt cx="678420" cy="440717"/>
          </a:xfrm>
        </p:grpSpPr>
        <p:sp>
          <p:nvSpPr>
            <p:cNvPr id="73" name="TextBox 72">
              <a:extLst>
                <a:ext uri="{FF2B5EF4-FFF2-40B4-BE49-F238E27FC236}">
                  <a16:creationId xmlns:a16="http://schemas.microsoft.com/office/drawing/2014/main" id="{224C5605-E022-4730-BF4A-35B6D720E7DF}"/>
                </a:ext>
              </a:extLst>
            </p:cNvPr>
            <p:cNvSpPr txBox="1"/>
            <p:nvPr/>
          </p:nvSpPr>
          <p:spPr bwMode="auto">
            <a:xfrm>
              <a:off x="8825970" y="3300044"/>
              <a:ext cx="664665" cy="123111"/>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15</a:t>
              </a:r>
            </a:p>
          </p:txBody>
        </p:sp>
        <p:sp>
          <p:nvSpPr>
            <p:cNvPr id="74" name="TextBox 73">
              <a:extLst>
                <a:ext uri="{FF2B5EF4-FFF2-40B4-BE49-F238E27FC236}">
                  <a16:creationId xmlns:a16="http://schemas.microsoft.com/office/drawing/2014/main" id="{3FDAB453-1BF5-4A2F-B1F0-3F5BF7BE3208}"/>
                </a:ext>
              </a:extLst>
            </p:cNvPr>
            <p:cNvSpPr txBox="1"/>
            <p:nvPr/>
          </p:nvSpPr>
          <p:spPr bwMode="auto">
            <a:xfrm>
              <a:off x="8839725" y="3463762"/>
              <a:ext cx="664665"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‘Enabling</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Change’</a:t>
              </a:r>
            </a:p>
          </p:txBody>
        </p:sp>
      </p:grpSp>
      <p:grpSp>
        <p:nvGrpSpPr>
          <p:cNvPr id="75" name="Group 74">
            <a:extLst>
              <a:ext uri="{FF2B5EF4-FFF2-40B4-BE49-F238E27FC236}">
                <a16:creationId xmlns:a16="http://schemas.microsoft.com/office/drawing/2014/main" id="{CFFFB6E9-A3AB-489B-8CE5-0B4D00BE8324}"/>
              </a:ext>
            </a:extLst>
          </p:cNvPr>
          <p:cNvGrpSpPr/>
          <p:nvPr/>
        </p:nvGrpSpPr>
        <p:grpSpPr>
          <a:xfrm>
            <a:off x="5918984" y="1338925"/>
            <a:ext cx="504000" cy="457699"/>
            <a:chOff x="781895" y="3299521"/>
            <a:chExt cx="664134" cy="444712"/>
          </a:xfrm>
        </p:grpSpPr>
        <p:sp>
          <p:nvSpPr>
            <p:cNvPr id="76" name="TextBox 75">
              <a:extLst>
                <a:ext uri="{FF2B5EF4-FFF2-40B4-BE49-F238E27FC236}">
                  <a16:creationId xmlns:a16="http://schemas.microsoft.com/office/drawing/2014/main" id="{A9685825-66D7-4732-B256-168345DA9599}"/>
                </a:ext>
              </a:extLst>
            </p:cNvPr>
            <p:cNvSpPr txBox="1"/>
            <p:nvPr/>
          </p:nvSpPr>
          <p:spPr bwMode="auto">
            <a:xfrm>
              <a:off x="781895" y="3299521"/>
              <a:ext cx="664134" cy="123111"/>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09</a:t>
              </a:r>
            </a:p>
          </p:txBody>
        </p:sp>
        <p:sp>
          <p:nvSpPr>
            <p:cNvPr id="77" name="TextBox 76">
              <a:extLst>
                <a:ext uri="{FF2B5EF4-FFF2-40B4-BE49-F238E27FC236}">
                  <a16:creationId xmlns:a16="http://schemas.microsoft.com/office/drawing/2014/main" id="{5F6DE8F4-1687-4F6A-B4BF-2AC338ECC17F}"/>
                </a:ext>
              </a:extLst>
            </p:cNvPr>
            <p:cNvSpPr txBox="1"/>
            <p:nvPr/>
          </p:nvSpPr>
          <p:spPr bwMode="auto">
            <a:xfrm>
              <a:off x="781895" y="3467234"/>
              <a:ext cx="664134"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‘Service</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Signposting’</a:t>
              </a:r>
            </a:p>
          </p:txBody>
        </p:sp>
      </p:grpSp>
      <p:grpSp>
        <p:nvGrpSpPr>
          <p:cNvPr id="78" name="Group 77">
            <a:extLst>
              <a:ext uri="{FF2B5EF4-FFF2-40B4-BE49-F238E27FC236}">
                <a16:creationId xmlns:a16="http://schemas.microsoft.com/office/drawing/2014/main" id="{2969FE9B-0BE0-4854-BFA9-42A09F05AAEE}"/>
              </a:ext>
            </a:extLst>
          </p:cNvPr>
          <p:cNvGrpSpPr/>
          <p:nvPr/>
        </p:nvGrpSpPr>
        <p:grpSpPr>
          <a:xfrm>
            <a:off x="7233924" y="1338924"/>
            <a:ext cx="503491" cy="453588"/>
            <a:chOff x="3472401" y="3300043"/>
            <a:chExt cx="662277" cy="440718"/>
          </a:xfrm>
        </p:grpSpPr>
        <p:sp>
          <p:nvSpPr>
            <p:cNvPr id="79" name="TextBox 78">
              <a:extLst>
                <a:ext uri="{FF2B5EF4-FFF2-40B4-BE49-F238E27FC236}">
                  <a16:creationId xmlns:a16="http://schemas.microsoft.com/office/drawing/2014/main" id="{0752491A-3FB0-4275-BFFE-1BCAB322A188}"/>
                </a:ext>
              </a:extLst>
            </p:cNvPr>
            <p:cNvSpPr txBox="1"/>
            <p:nvPr/>
          </p:nvSpPr>
          <p:spPr bwMode="auto">
            <a:xfrm>
              <a:off x="3472401" y="3300043"/>
              <a:ext cx="659668" cy="123111"/>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11</a:t>
              </a:r>
            </a:p>
          </p:txBody>
        </p:sp>
        <p:sp>
          <p:nvSpPr>
            <p:cNvPr id="80" name="TextBox 79">
              <a:extLst>
                <a:ext uri="{FF2B5EF4-FFF2-40B4-BE49-F238E27FC236}">
                  <a16:creationId xmlns:a16="http://schemas.microsoft.com/office/drawing/2014/main" id="{513FE76E-CCF9-47FC-A43E-7050355C3FA7}"/>
                </a:ext>
              </a:extLst>
            </p:cNvPr>
            <p:cNvSpPr txBox="1"/>
            <p:nvPr/>
          </p:nvSpPr>
          <p:spPr bwMode="auto">
            <a:xfrm>
              <a:off x="3482141" y="3463762"/>
              <a:ext cx="652537"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‘Optimise Where</a:t>
              </a:r>
            </a:p>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Care is Given’</a:t>
              </a:r>
            </a:p>
          </p:txBody>
        </p:sp>
      </p:grpSp>
      <p:grpSp>
        <p:nvGrpSpPr>
          <p:cNvPr id="81" name="Group 80">
            <a:extLst>
              <a:ext uri="{FF2B5EF4-FFF2-40B4-BE49-F238E27FC236}">
                <a16:creationId xmlns:a16="http://schemas.microsoft.com/office/drawing/2014/main" id="{4FBA9755-48F1-4866-8B10-FC329030F0C3}"/>
              </a:ext>
            </a:extLst>
          </p:cNvPr>
          <p:cNvGrpSpPr/>
          <p:nvPr/>
        </p:nvGrpSpPr>
        <p:grpSpPr>
          <a:xfrm>
            <a:off x="9206336" y="1338925"/>
            <a:ext cx="506564" cy="453587"/>
            <a:chOff x="7483766" y="3300044"/>
            <a:chExt cx="674227" cy="440717"/>
          </a:xfrm>
        </p:grpSpPr>
        <p:sp>
          <p:nvSpPr>
            <p:cNvPr id="82" name="TextBox 81">
              <a:extLst>
                <a:ext uri="{FF2B5EF4-FFF2-40B4-BE49-F238E27FC236}">
                  <a16:creationId xmlns:a16="http://schemas.microsoft.com/office/drawing/2014/main" id="{D32DA639-7BF7-4450-9F7A-C26D6252AC17}"/>
                </a:ext>
              </a:extLst>
            </p:cNvPr>
            <p:cNvSpPr txBox="1"/>
            <p:nvPr/>
          </p:nvSpPr>
          <p:spPr bwMode="auto">
            <a:xfrm>
              <a:off x="7483766" y="3300044"/>
              <a:ext cx="664665" cy="123111"/>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14</a:t>
              </a:r>
            </a:p>
          </p:txBody>
        </p:sp>
        <p:sp>
          <p:nvSpPr>
            <p:cNvPr id="83" name="TextBox 82">
              <a:extLst>
                <a:ext uri="{FF2B5EF4-FFF2-40B4-BE49-F238E27FC236}">
                  <a16:creationId xmlns:a16="http://schemas.microsoft.com/office/drawing/2014/main" id="{38FED650-7936-4642-ADDF-D0D79B940787}"/>
                </a:ext>
              </a:extLst>
            </p:cNvPr>
            <p:cNvSpPr txBox="1"/>
            <p:nvPr/>
          </p:nvSpPr>
          <p:spPr bwMode="auto">
            <a:xfrm>
              <a:off x="7492950" y="3463762"/>
              <a:ext cx="665043"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‘New Ways of Working’</a:t>
              </a:r>
            </a:p>
          </p:txBody>
        </p:sp>
      </p:grpSp>
      <p:grpSp>
        <p:nvGrpSpPr>
          <p:cNvPr id="84" name="Group 83">
            <a:extLst>
              <a:ext uri="{FF2B5EF4-FFF2-40B4-BE49-F238E27FC236}">
                <a16:creationId xmlns:a16="http://schemas.microsoft.com/office/drawing/2014/main" id="{C983EEE7-A358-410D-8333-512597012862}"/>
              </a:ext>
            </a:extLst>
          </p:cNvPr>
          <p:cNvGrpSpPr/>
          <p:nvPr/>
        </p:nvGrpSpPr>
        <p:grpSpPr>
          <a:xfrm>
            <a:off x="7891166" y="1338923"/>
            <a:ext cx="504000" cy="449830"/>
            <a:chOff x="4811146" y="3302243"/>
            <a:chExt cx="669237" cy="437067"/>
          </a:xfrm>
        </p:grpSpPr>
        <p:sp>
          <p:nvSpPr>
            <p:cNvPr id="85" name="TextBox 84">
              <a:extLst>
                <a:ext uri="{FF2B5EF4-FFF2-40B4-BE49-F238E27FC236}">
                  <a16:creationId xmlns:a16="http://schemas.microsoft.com/office/drawing/2014/main" id="{7380F27C-28AA-417D-9029-FE945B673417}"/>
                </a:ext>
              </a:extLst>
            </p:cNvPr>
            <p:cNvSpPr txBox="1"/>
            <p:nvPr/>
          </p:nvSpPr>
          <p:spPr bwMode="auto">
            <a:xfrm>
              <a:off x="4816422" y="3302243"/>
              <a:ext cx="658687" cy="123111"/>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12</a:t>
              </a:r>
            </a:p>
          </p:txBody>
        </p:sp>
        <p:sp>
          <p:nvSpPr>
            <p:cNvPr id="86" name="TextBox 85">
              <a:extLst>
                <a:ext uri="{FF2B5EF4-FFF2-40B4-BE49-F238E27FC236}">
                  <a16:creationId xmlns:a16="http://schemas.microsoft.com/office/drawing/2014/main" id="{85A3A073-C135-4C7F-A04B-8B58AC5351D2}"/>
                </a:ext>
              </a:extLst>
            </p:cNvPr>
            <p:cNvSpPr txBox="1"/>
            <p:nvPr/>
          </p:nvSpPr>
          <p:spPr bwMode="auto">
            <a:xfrm>
              <a:off x="4811146" y="3462311"/>
              <a:ext cx="669237"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‘Building</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Capabilities’</a:t>
              </a:r>
            </a:p>
          </p:txBody>
        </p:sp>
      </p:grpSp>
      <p:grpSp>
        <p:nvGrpSpPr>
          <p:cNvPr id="87" name="Group 86">
            <a:extLst>
              <a:ext uri="{FF2B5EF4-FFF2-40B4-BE49-F238E27FC236}">
                <a16:creationId xmlns:a16="http://schemas.microsoft.com/office/drawing/2014/main" id="{00EE4996-037A-436D-AEC0-86685228AD1C}"/>
              </a:ext>
            </a:extLst>
          </p:cNvPr>
          <p:cNvGrpSpPr/>
          <p:nvPr/>
        </p:nvGrpSpPr>
        <p:grpSpPr>
          <a:xfrm>
            <a:off x="8547896" y="1338924"/>
            <a:ext cx="504242" cy="453588"/>
            <a:chOff x="6142354" y="3299372"/>
            <a:chExt cx="674959" cy="440718"/>
          </a:xfrm>
        </p:grpSpPr>
        <p:sp>
          <p:nvSpPr>
            <p:cNvPr id="88" name="TextBox 87">
              <a:extLst>
                <a:ext uri="{FF2B5EF4-FFF2-40B4-BE49-F238E27FC236}">
                  <a16:creationId xmlns:a16="http://schemas.microsoft.com/office/drawing/2014/main" id="{6D576EC7-FED0-44F1-BB72-ADDCBBF6D8C7}"/>
                </a:ext>
              </a:extLst>
            </p:cNvPr>
            <p:cNvSpPr txBox="1"/>
            <p:nvPr/>
          </p:nvSpPr>
          <p:spPr bwMode="auto">
            <a:xfrm>
              <a:off x="6158626" y="3299372"/>
              <a:ext cx="658687" cy="123111"/>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13</a:t>
              </a:r>
            </a:p>
          </p:txBody>
        </p:sp>
        <p:sp>
          <p:nvSpPr>
            <p:cNvPr id="89" name="TextBox 88">
              <a:extLst>
                <a:ext uri="{FF2B5EF4-FFF2-40B4-BE49-F238E27FC236}">
                  <a16:creationId xmlns:a16="http://schemas.microsoft.com/office/drawing/2014/main" id="{E2763D24-7AAD-49FD-8CC8-338E956EF96F}"/>
                </a:ext>
              </a:extLst>
            </p:cNvPr>
            <p:cNvSpPr txBox="1"/>
            <p:nvPr/>
          </p:nvSpPr>
          <p:spPr bwMode="auto">
            <a:xfrm>
              <a:off x="6142354" y="3463091"/>
              <a:ext cx="674635"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‘Designing</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Roles’</a:t>
              </a:r>
            </a:p>
          </p:txBody>
        </p:sp>
      </p:grpSp>
      <p:grpSp>
        <p:nvGrpSpPr>
          <p:cNvPr id="90" name="Group 89">
            <a:extLst>
              <a:ext uri="{FF2B5EF4-FFF2-40B4-BE49-F238E27FC236}">
                <a16:creationId xmlns:a16="http://schemas.microsoft.com/office/drawing/2014/main" id="{A14AF4EA-4FB4-44D2-84BF-D075564F3D2D}"/>
              </a:ext>
            </a:extLst>
          </p:cNvPr>
          <p:cNvGrpSpPr/>
          <p:nvPr/>
        </p:nvGrpSpPr>
        <p:grpSpPr>
          <a:xfrm>
            <a:off x="6576454" y="1338922"/>
            <a:ext cx="505513" cy="457699"/>
            <a:chOff x="2123099" y="3300043"/>
            <a:chExt cx="672131" cy="444713"/>
          </a:xfrm>
        </p:grpSpPr>
        <p:sp>
          <p:nvSpPr>
            <p:cNvPr id="91" name="TextBox 90">
              <a:extLst>
                <a:ext uri="{FF2B5EF4-FFF2-40B4-BE49-F238E27FC236}">
                  <a16:creationId xmlns:a16="http://schemas.microsoft.com/office/drawing/2014/main" id="{7D39F1C6-343B-4FC1-9553-BF99059F7B5F}"/>
                </a:ext>
              </a:extLst>
            </p:cNvPr>
            <p:cNvSpPr txBox="1"/>
            <p:nvPr/>
          </p:nvSpPr>
          <p:spPr bwMode="auto">
            <a:xfrm>
              <a:off x="2123099" y="3300043"/>
              <a:ext cx="664665" cy="123111"/>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10</a:t>
              </a:r>
            </a:p>
          </p:txBody>
        </p:sp>
        <p:sp>
          <p:nvSpPr>
            <p:cNvPr id="92" name="TextBox 91">
              <a:extLst>
                <a:ext uri="{FF2B5EF4-FFF2-40B4-BE49-F238E27FC236}">
                  <a16:creationId xmlns:a16="http://schemas.microsoft.com/office/drawing/2014/main" id="{66E5912D-BD0C-419C-A97B-EB6BA0AC9A1D}"/>
                </a:ext>
              </a:extLst>
            </p:cNvPr>
            <p:cNvSpPr txBox="1"/>
            <p:nvPr/>
          </p:nvSpPr>
          <p:spPr bwMode="auto">
            <a:xfrm>
              <a:off x="2130565" y="3467757"/>
              <a:ext cx="664665"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‘Citizen</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Experience’</a:t>
              </a:r>
            </a:p>
          </p:txBody>
        </p:sp>
      </p:grpSp>
      <p:grpSp>
        <p:nvGrpSpPr>
          <p:cNvPr id="93" name="Group 92">
            <a:extLst>
              <a:ext uri="{FF2B5EF4-FFF2-40B4-BE49-F238E27FC236}">
                <a16:creationId xmlns:a16="http://schemas.microsoft.com/office/drawing/2014/main" id="{2D41A02D-3217-4F19-938C-6DE41D1E74FC}"/>
              </a:ext>
            </a:extLst>
          </p:cNvPr>
          <p:cNvGrpSpPr/>
          <p:nvPr/>
        </p:nvGrpSpPr>
        <p:grpSpPr>
          <a:xfrm>
            <a:off x="10521281" y="1338922"/>
            <a:ext cx="504000" cy="453588"/>
            <a:chOff x="10176307" y="3295941"/>
            <a:chExt cx="664134" cy="440718"/>
          </a:xfrm>
        </p:grpSpPr>
        <p:sp>
          <p:nvSpPr>
            <p:cNvPr id="94" name="TextBox 93">
              <a:extLst>
                <a:ext uri="{FF2B5EF4-FFF2-40B4-BE49-F238E27FC236}">
                  <a16:creationId xmlns:a16="http://schemas.microsoft.com/office/drawing/2014/main" id="{7AD0E5C4-7FAF-4ADF-9F67-D814FA6C098E}"/>
                </a:ext>
              </a:extLst>
            </p:cNvPr>
            <p:cNvSpPr txBox="1"/>
            <p:nvPr/>
          </p:nvSpPr>
          <p:spPr bwMode="auto">
            <a:xfrm>
              <a:off x="10176307" y="3295941"/>
              <a:ext cx="664134" cy="123111"/>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16</a:t>
              </a:r>
            </a:p>
          </p:txBody>
        </p:sp>
        <p:sp>
          <p:nvSpPr>
            <p:cNvPr id="95" name="TextBox 94">
              <a:extLst>
                <a:ext uri="{FF2B5EF4-FFF2-40B4-BE49-F238E27FC236}">
                  <a16:creationId xmlns:a16="http://schemas.microsoft.com/office/drawing/2014/main" id="{62B9C058-BF00-44C7-9220-8E156B57BF31}"/>
                </a:ext>
              </a:extLst>
            </p:cNvPr>
            <p:cNvSpPr txBox="1"/>
            <p:nvPr/>
          </p:nvSpPr>
          <p:spPr bwMode="auto">
            <a:xfrm>
              <a:off x="10176307" y="3459660"/>
              <a:ext cx="664134"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‘Workforce Sustainability’</a:t>
              </a:r>
            </a:p>
          </p:txBody>
        </p:sp>
      </p:grpSp>
      <p:grpSp>
        <p:nvGrpSpPr>
          <p:cNvPr id="96" name="Group 95">
            <a:extLst>
              <a:ext uri="{FF2B5EF4-FFF2-40B4-BE49-F238E27FC236}">
                <a16:creationId xmlns:a16="http://schemas.microsoft.com/office/drawing/2014/main" id="{AE190CB6-B480-4837-98AD-8CC858D9D6F6}"/>
              </a:ext>
            </a:extLst>
          </p:cNvPr>
          <p:cNvGrpSpPr/>
          <p:nvPr/>
        </p:nvGrpSpPr>
        <p:grpSpPr>
          <a:xfrm>
            <a:off x="10532456" y="2004292"/>
            <a:ext cx="504000" cy="478863"/>
            <a:chOff x="9969789" y="5276722"/>
            <a:chExt cx="664665" cy="420497"/>
          </a:xfrm>
        </p:grpSpPr>
        <p:sp>
          <p:nvSpPr>
            <p:cNvPr id="97" name="TextBox 96">
              <a:extLst>
                <a:ext uri="{FF2B5EF4-FFF2-40B4-BE49-F238E27FC236}">
                  <a16:creationId xmlns:a16="http://schemas.microsoft.com/office/drawing/2014/main" id="{4DBD98EC-4D6B-4375-9CF4-BBA18A6729EF}"/>
                </a:ext>
              </a:extLst>
            </p:cNvPr>
            <p:cNvSpPr txBox="1"/>
            <p:nvPr/>
          </p:nvSpPr>
          <p:spPr bwMode="auto">
            <a:xfrm>
              <a:off x="9969789" y="5276722"/>
              <a:ext cx="664665" cy="110669"/>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33</a:t>
              </a:r>
            </a:p>
          </p:txBody>
        </p:sp>
        <p:sp>
          <p:nvSpPr>
            <p:cNvPr id="98" name="TextBox 97">
              <a:extLst>
                <a:ext uri="{FF2B5EF4-FFF2-40B4-BE49-F238E27FC236}">
                  <a16:creationId xmlns:a16="http://schemas.microsoft.com/office/drawing/2014/main" id="{1DE1AF78-840D-498D-A9E0-3765769ED812}"/>
                </a:ext>
              </a:extLst>
            </p:cNvPr>
            <p:cNvSpPr txBox="1"/>
            <p:nvPr/>
          </p:nvSpPr>
          <p:spPr bwMode="auto">
            <a:xfrm>
              <a:off x="9969789" y="5420220"/>
              <a:ext cx="664665"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‘Patient Recovery Flow’</a:t>
              </a:r>
            </a:p>
          </p:txBody>
        </p:sp>
      </p:grpSp>
      <p:grpSp>
        <p:nvGrpSpPr>
          <p:cNvPr id="99" name="Group 98">
            <a:extLst>
              <a:ext uri="{FF2B5EF4-FFF2-40B4-BE49-F238E27FC236}">
                <a16:creationId xmlns:a16="http://schemas.microsoft.com/office/drawing/2014/main" id="{CBA44258-FC4D-4157-B2CC-67B9DCD610C8}"/>
              </a:ext>
            </a:extLst>
          </p:cNvPr>
          <p:cNvGrpSpPr/>
          <p:nvPr/>
        </p:nvGrpSpPr>
        <p:grpSpPr>
          <a:xfrm>
            <a:off x="5924944" y="2004292"/>
            <a:ext cx="504000" cy="478362"/>
            <a:chOff x="781895" y="5277162"/>
            <a:chExt cx="664134" cy="420057"/>
          </a:xfrm>
        </p:grpSpPr>
        <p:sp>
          <p:nvSpPr>
            <p:cNvPr id="100" name="TextBox 99">
              <a:extLst>
                <a:ext uri="{FF2B5EF4-FFF2-40B4-BE49-F238E27FC236}">
                  <a16:creationId xmlns:a16="http://schemas.microsoft.com/office/drawing/2014/main" id="{9A856563-BA05-49EF-97E7-FA34B36A77DE}"/>
                </a:ext>
              </a:extLst>
            </p:cNvPr>
            <p:cNvSpPr txBox="1"/>
            <p:nvPr/>
          </p:nvSpPr>
          <p:spPr bwMode="auto">
            <a:xfrm>
              <a:off x="781895" y="5277162"/>
              <a:ext cx="664134" cy="110667"/>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26</a:t>
              </a:r>
            </a:p>
          </p:txBody>
        </p:sp>
        <p:sp>
          <p:nvSpPr>
            <p:cNvPr id="101" name="TextBox 100">
              <a:extLst>
                <a:ext uri="{FF2B5EF4-FFF2-40B4-BE49-F238E27FC236}">
                  <a16:creationId xmlns:a16="http://schemas.microsoft.com/office/drawing/2014/main" id="{86D4E7D4-F3E0-4482-8AA2-D1BF6A1029FF}"/>
                </a:ext>
              </a:extLst>
            </p:cNvPr>
            <p:cNvSpPr txBox="1"/>
            <p:nvPr/>
          </p:nvSpPr>
          <p:spPr bwMode="auto">
            <a:xfrm>
              <a:off x="781895" y="5420220"/>
              <a:ext cx="664134"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‘Extending the Ecosystem’</a:t>
              </a:r>
            </a:p>
          </p:txBody>
        </p:sp>
      </p:grpSp>
      <p:grpSp>
        <p:nvGrpSpPr>
          <p:cNvPr id="102" name="Group 101">
            <a:extLst>
              <a:ext uri="{FF2B5EF4-FFF2-40B4-BE49-F238E27FC236}">
                <a16:creationId xmlns:a16="http://schemas.microsoft.com/office/drawing/2014/main" id="{F7172DCF-4720-4098-A10E-0DEAB45EE695}"/>
              </a:ext>
            </a:extLst>
          </p:cNvPr>
          <p:cNvGrpSpPr/>
          <p:nvPr/>
        </p:nvGrpSpPr>
        <p:grpSpPr>
          <a:xfrm>
            <a:off x="6583160" y="2004292"/>
            <a:ext cx="504000" cy="477768"/>
            <a:chOff x="2093957" y="5277684"/>
            <a:chExt cx="664665" cy="419535"/>
          </a:xfrm>
        </p:grpSpPr>
        <p:sp>
          <p:nvSpPr>
            <p:cNvPr id="103" name="TextBox 102">
              <a:extLst>
                <a:ext uri="{FF2B5EF4-FFF2-40B4-BE49-F238E27FC236}">
                  <a16:creationId xmlns:a16="http://schemas.microsoft.com/office/drawing/2014/main" id="{BBE0B987-373E-4B27-B2C9-0EEF5450EEF8}"/>
                </a:ext>
              </a:extLst>
            </p:cNvPr>
            <p:cNvSpPr txBox="1"/>
            <p:nvPr/>
          </p:nvSpPr>
          <p:spPr bwMode="auto">
            <a:xfrm>
              <a:off x="2093957" y="5277684"/>
              <a:ext cx="664665" cy="110667"/>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27</a:t>
              </a:r>
            </a:p>
          </p:txBody>
        </p:sp>
        <p:sp>
          <p:nvSpPr>
            <p:cNvPr id="104" name="TextBox 103">
              <a:extLst>
                <a:ext uri="{FF2B5EF4-FFF2-40B4-BE49-F238E27FC236}">
                  <a16:creationId xmlns:a16="http://schemas.microsoft.com/office/drawing/2014/main" id="{9607AD92-CF31-429B-B20A-9BDF1CE4557D}"/>
                </a:ext>
              </a:extLst>
            </p:cNvPr>
            <p:cNvSpPr txBox="1"/>
            <p:nvPr/>
          </p:nvSpPr>
          <p:spPr bwMode="auto">
            <a:xfrm>
              <a:off x="2093957" y="5420220"/>
              <a:ext cx="664665"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‘Partner</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Collaboration’</a:t>
              </a:r>
            </a:p>
          </p:txBody>
        </p:sp>
      </p:grpSp>
      <p:grpSp>
        <p:nvGrpSpPr>
          <p:cNvPr id="105" name="Group 104">
            <a:extLst>
              <a:ext uri="{FF2B5EF4-FFF2-40B4-BE49-F238E27FC236}">
                <a16:creationId xmlns:a16="http://schemas.microsoft.com/office/drawing/2014/main" id="{2A27BE62-499A-4DCE-ABC8-EEAE25D11B5C}"/>
              </a:ext>
            </a:extLst>
          </p:cNvPr>
          <p:cNvGrpSpPr/>
          <p:nvPr/>
        </p:nvGrpSpPr>
        <p:grpSpPr>
          <a:xfrm>
            <a:off x="11200249" y="2004291"/>
            <a:ext cx="504000" cy="485127"/>
            <a:chOff x="11284359" y="5271222"/>
            <a:chExt cx="664134" cy="425997"/>
          </a:xfrm>
        </p:grpSpPr>
        <p:sp>
          <p:nvSpPr>
            <p:cNvPr id="106" name="TextBox 105">
              <a:extLst>
                <a:ext uri="{FF2B5EF4-FFF2-40B4-BE49-F238E27FC236}">
                  <a16:creationId xmlns:a16="http://schemas.microsoft.com/office/drawing/2014/main" id="{2EE76700-46E3-4793-BAC2-09152CF8267B}"/>
                </a:ext>
              </a:extLst>
            </p:cNvPr>
            <p:cNvSpPr txBox="1"/>
            <p:nvPr/>
          </p:nvSpPr>
          <p:spPr bwMode="auto">
            <a:xfrm>
              <a:off x="11284359" y="5271222"/>
              <a:ext cx="664134" cy="110669"/>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34</a:t>
              </a:r>
            </a:p>
          </p:txBody>
        </p:sp>
        <p:sp>
          <p:nvSpPr>
            <p:cNvPr id="107" name="TextBox 106">
              <a:extLst>
                <a:ext uri="{FF2B5EF4-FFF2-40B4-BE49-F238E27FC236}">
                  <a16:creationId xmlns:a16="http://schemas.microsoft.com/office/drawing/2014/main" id="{60B6AA7B-F292-42EE-AA77-CA903DA8081D}"/>
                </a:ext>
              </a:extLst>
            </p:cNvPr>
            <p:cNvSpPr txBox="1"/>
            <p:nvPr/>
          </p:nvSpPr>
          <p:spPr bwMode="auto">
            <a:xfrm>
              <a:off x="11284359" y="5420220"/>
              <a:ext cx="664134"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‘Data Protection</a:t>
              </a:r>
            </a:p>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&amp; Use’</a:t>
              </a:r>
            </a:p>
          </p:txBody>
        </p:sp>
      </p:grpSp>
      <p:grpSp>
        <p:nvGrpSpPr>
          <p:cNvPr id="108" name="Group 107">
            <a:extLst>
              <a:ext uri="{FF2B5EF4-FFF2-40B4-BE49-F238E27FC236}">
                <a16:creationId xmlns:a16="http://schemas.microsoft.com/office/drawing/2014/main" id="{C3FE4E33-45F1-42F2-9125-0337AC86436D}"/>
              </a:ext>
            </a:extLst>
          </p:cNvPr>
          <p:cNvGrpSpPr/>
          <p:nvPr/>
        </p:nvGrpSpPr>
        <p:grpSpPr>
          <a:xfrm>
            <a:off x="9216024" y="2004292"/>
            <a:ext cx="504000" cy="478586"/>
            <a:chOff x="7355638" y="5276966"/>
            <a:chExt cx="664730" cy="420253"/>
          </a:xfrm>
        </p:grpSpPr>
        <p:sp>
          <p:nvSpPr>
            <p:cNvPr id="109" name="TextBox 108">
              <a:extLst>
                <a:ext uri="{FF2B5EF4-FFF2-40B4-BE49-F238E27FC236}">
                  <a16:creationId xmlns:a16="http://schemas.microsoft.com/office/drawing/2014/main" id="{3C6DBD08-5589-4C83-BA68-CC53EC2E8FB9}"/>
                </a:ext>
              </a:extLst>
            </p:cNvPr>
            <p:cNvSpPr txBox="1"/>
            <p:nvPr/>
          </p:nvSpPr>
          <p:spPr bwMode="auto">
            <a:xfrm>
              <a:off x="7355638" y="5276966"/>
              <a:ext cx="658687" cy="110668"/>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31</a:t>
              </a:r>
            </a:p>
          </p:txBody>
        </p:sp>
        <p:sp>
          <p:nvSpPr>
            <p:cNvPr id="110" name="TextBox 109">
              <a:extLst>
                <a:ext uri="{FF2B5EF4-FFF2-40B4-BE49-F238E27FC236}">
                  <a16:creationId xmlns:a16="http://schemas.microsoft.com/office/drawing/2014/main" id="{F8141E90-DEC9-4156-9C39-424A6A28AE6A}"/>
                </a:ext>
              </a:extLst>
            </p:cNvPr>
            <p:cNvSpPr txBox="1"/>
            <p:nvPr/>
          </p:nvSpPr>
          <p:spPr bwMode="auto">
            <a:xfrm>
              <a:off x="7367831" y="5420220"/>
              <a:ext cx="652537"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‘Community</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Data’</a:t>
              </a:r>
            </a:p>
          </p:txBody>
        </p:sp>
      </p:grpSp>
      <p:grpSp>
        <p:nvGrpSpPr>
          <p:cNvPr id="111" name="Group 110">
            <a:extLst>
              <a:ext uri="{FF2B5EF4-FFF2-40B4-BE49-F238E27FC236}">
                <a16:creationId xmlns:a16="http://schemas.microsoft.com/office/drawing/2014/main" id="{000F9B82-B401-4931-933A-17533A8CE4B7}"/>
              </a:ext>
            </a:extLst>
          </p:cNvPr>
          <p:cNvGrpSpPr/>
          <p:nvPr/>
        </p:nvGrpSpPr>
        <p:grpSpPr>
          <a:xfrm>
            <a:off x="659216" y="2004292"/>
            <a:ext cx="504000" cy="478246"/>
            <a:chOff x="2102572" y="4192776"/>
            <a:chExt cx="664134" cy="419954"/>
          </a:xfrm>
        </p:grpSpPr>
        <p:sp>
          <p:nvSpPr>
            <p:cNvPr id="112" name="TextBox 111">
              <a:extLst>
                <a:ext uri="{FF2B5EF4-FFF2-40B4-BE49-F238E27FC236}">
                  <a16:creationId xmlns:a16="http://schemas.microsoft.com/office/drawing/2014/main" id="{49C6C882-D025-4D58-950C-34BE22C87A78}"/>
                </a:ext>
              </a:extLst>
            </p:cNvPr>
            <p:cNvSpPr txBox="1"/>
            <p:nvPr/>
          </p:nvSpPr>
          <p:spPr bwMode="auto">
            <a:xfrm>
              <a:off x="2102572" y="4192776"/>
              <a:ext cx="664134" cy="112563"/>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18</a:t>
              </a:r>
            </a:p>
          </p:txBody>
        </p:sp>
        <p:sp>
          <p:nvSpPr>
            <p:cNvPr id="113" name="TextBox 112">
              <a:extLst>
                <a:ext uri="{FF2B5EF4-FFF2-40B4-BE49-F238E27FC236}">
                  <a16:creationId xmlns:a16="http://schemas.microsoft.com/office/drawing/2014/main" id="{A4F3C615-01CA-44FF-8D75-2C902EF6449B}"/>
                </a:ext>
              </a:extLst>
            </p:cNvPr>
            <p:cNvSpPr txBox="1"/>
            <p:nvPr/>
          </p:nvSpPr>
          <p:spPr bwMode="auto">
            <a:xfrm>
              <a:off x="2102572" y="4335731"/>
              <a:ext cx="664134"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‘Demand, Supply &amp; Configuration’</a:t>
              </a:r>
            </a:p>
          </p:txBody>
        </p:sp>
      </p:grpSp>
      <p:grpSp>
        <p:nvGrpSpPr>
          <p:cNvPr id="114" name="Group 113">
            <a:extLst>
              <a:ext uri="{FF2B5EF4-FFF2-40B4-BE49-F238E27FC236}">
                <a16:creationId xmlns:a16="http://schemas.microsoft.com/office/drawing/2014/main" id="{2A0F9FFE-C0AE-4617-A587-05E34A469F18}"/>
              </a:ext>
            </a:extLst>
          </p:cNvPr>
          <p:cNvGrpSpPr/>
          <p:nvPr/>
        </p:nvGrpSpPr>
        <p:grpSpPr>
          <a:xfrm>
            <a:off x="4608512" y="2004292"/>
            <a:ext cx="504000" cy="477650"/>
            <a:chOff x="9964246" y="4193298"/>
            <a:chExt cx="670814" cy="419432"/>
          </a:xfrm>
        </p:grpSpPr>
        <p:sp>
          <p:nvSpPr>
            <p:cNvPr id="115" name="TextBox 114">
              <a:extLst>
                <a:ext uri="{FF2B5EF4-FFF2-40B4-BE49-F238E27FC236}">
                  <a16:creationId xmlns:a16="http://schemas.microsoft.com/office/drawing/2014/main" id="{DB008722-B44B-4D0F-B4B4-34ABF51A9244}"/>
                </a:ext>
              </a:extLst>
            </p:cNvPr>
            <p:cNvSpPr txBox="1"/>
            <p:nvPr/>
          </p:nvSpPr>
          <p:spPr bwMode="auto">
            <a:xfrm>
              <a:off x="9964246" y="4193298"/>
              <a:ext cx="664665" cy="110667"/>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24</a:t>
              </a:r>
            </a:p>
          </p:txBody>
        </p:sp>
        <p:sp>
          <p:nvSpPr>
            <p:cNvPr id="116" name="TextBox 115">
              <a:extLst>
                <a:ext uri="{FF2B5EF4-FFF2-40B4-BE49-F238E27FC236}">
                  <a16:creationId xmlns:a16="http://schemas.microsoft.com/office/drawing/2014/main" id="{366BAAF6-49E7-43D1-8535-38AA66D72CFE}"/>
                </a:ext>
              </a:extLst>
            </p:cNvPr>
            <p:cNvSpPr txBox="1"/>
            <p:nvPr/>
          </p:nvSpPr>
          <p:spPr bwMode="auto">
            <a:xfrm>
              <a:off x="9970395" y="4335731"/>
              <a:ext cx="664665"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‘Real-Time Medical Dashboard’</a:t>
              </a:r>
            </a:p>
          </p:txBody>
        </p:sp>
      </p:grpSp>
      <p:grpSp>
        <p:nvGrpSpPr>
          <p:cNvPr id="117" name="Group 116">
            <a:extLst>
              <a:ext uri="{FF2B5EF4-FFF2-40B4-BE49-F238E27FC236}">
                <a16:creationId xmlns:a16="http://schemas.microsoft.com/office/drawing/2014/main" id="{382D3A45-A742-4188-BE33-0F392821056D}"/>
              </a:ext>
            </a:extLst>
          </p:cNvPr>
          <p:cNvGrpSpPr/>
          <p:nvPr/>
        </p:nvGrpSpPr>
        <p:grpSpPr>
          <a:xfrm>
            <a:off x="3950296" y="2004293"/>
            <a:ext cx="504000" cy="478416"/>
            <a:chOff x="8656258" y="4192626"/>
            <a:chExt cx="669237" cy="420104"/>
          </a:xfrm>
        </p:grpSpPr>
        <p:sp>
          <p:nvSpPr>
            <p:cNvPr id="118" name="TextBox 117">
              <a:extLst>
                <a:ext uri="{FF2B5EF4-FFF2-40B4-BE49-F238E27FC236}">
                  <a16:creationId xmlns:a16="http://schemas.microsoft.com/office/drawing/2014/main" id="{28AFC5BD-9B7E-4A5E-8499-C41A405AEFF5}"/>
                </a:ext>
              </a:extLst>
            </p:cNvPr>
            <p:cNvSpPr txBox="1"/>
            <p:nvPr/>
          </p:nvSpPr>
          <p:spPr bwMode="auto">
            <a:xfrm>
              <a:off x="8661227" y="4192626"/>
              <a:ext cx="658687" cy="110667"/>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23</a:t>
              </a:r>
            </a:p>
          </p:txBody>
        </p:sp>
        <p:sp>
          <p:nvSpPr>
            <p:cNvPr id="119" name="TextBox 118">
              <a:extLst>
                <a:ext uri="{FF2B5EF4-FFF2-40B4-BE49-F238E27FC236}">
                  <a16:creationId xmlns:a16="http://schemas.microsoft.com/office/drawing/2014/main" id="{E83CF043-24D6-4D02-9B07-08462B5F0D72}"/>
                </a:ext>
              </a:extLst>
            </p:cNvPr>
            <p:cNvSpPr txBox="1"/>
            <p:nvPr/>
          </p:nvSpPr>
          <p:spPr bwMode="auto">
            <a:xfrm>
              <a:off x="8656258" y="4335731"/>
              <a:ext cx="669237"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‘Information</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Hub’</a:t>
              </a:r>
            </a:p>
          </p:txBody>
        </p:sp>
      </p:grpSp>
      <p:grpSp>
        <p:nvGrpSpPr>
          <p:cNvPr id="120" name="Group 119">
            <a:extLst>
              <a:ext uri="{FF2B5EF4-FFF2-40B4-BE49-F238E27FC236}">
                <a16:creationId xmlns:a16="http://schemas.microsoft.com/office/drawing/2014/main" id="{75E4CC01-95CC-41C6-ACA0-55103A8540F2}"/>
              </a:ext>
            </a:extLst>
          </p:cNvPr>
          <p:cNvGrpSpPr/>
          <p:nvPr/>
        </p:nvGrpSpPr>
        <p:grpSpPr>
          <a:xfrm>
            <a:off x="1317432" y="2004292"/>
            <a:ext cx="504000" cy="477650"/>
            <a:chOff x="3411720" y="4193298"/>
            <a:chExt cx="675020" cy="419432"/>
          </a:xfrm>
        </p:grpSpPr>
        <p:sp>
          <p:nvSpPr>
            <p:cNvPr id="121" name="TextBox 120">
              <a:extLst>
                <a:ext uri="{FF2B5EF4-FFF2-40B4-BE49-F238E27FC236}">
                  <a16:creationId xmlns:a16="http://schemas.microsoft.com/office/drawing/2014/main" id="{2A22FD83-1617-43CD-B237-39F845A401B3}"/>
                </a:ext>
              </a:extLst>
            </p:cNvPr>
            <p:cNvSpPr txBox="1"/>
            <p:nvPr/>
          </p:nvSpPr>
          <p:spPr bwMode="auto">
            <a:xfrm>
              <a:off x="3411720" y="4193298"/>
              <a:ext cx="664664" cy="110669"/>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19</a:t>
              </a:r>
            </a:p>
          </p:txBody>
        </p:sp>
        <p:sp>
          <p:nvSpPr>
            <p:cNvPr id="122" name="TextBox 121">
              <a:extLst>
                <a:ext uri="{FF2B5EF4-FFF2-40B4-BE49-F238E27FC236}">
                  <a16:creationId xmlns:a16="http://schemas.microsoft.com/office/drawing/2014/main" id="{1DA03997-F32C-44F9-855D-DC5C9D19ECD8}"/>
                </a:ext>
              </a:extLst>
            </p:cNvPr>
            <p:cNvSpPr txBox="1"/>
            <p:nvPr/>
          </p:nvSpPr>
          <p:spPr bwMode="auto">
            <a:xfrm>
              <a:off x="3434203" y="4335731"/>
              <a:ext cx="652537"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‘Resource Scheduling’</a:t>
              </a:r>
            </a:p>
          </p:txBody>
        </p:sp>
      </p:grpSp>
      <p:grpSp>
        <p:nvGrpSpPr>
          <p:cNvPr id="123" name="Group 122">
            <a:extLst>
              <a:ext uri="{FF2B5EF4-FFF2-40B4-BE49-F238E27FC236}">
                <a16:creationId xmlns:a16="http://schemas.microsoft.com/office/drawing/2014/main" id="{4E264A4B-C223-4066-AD62-6D2D8F600159}"/>
              </a:ext>
            </a:extLst>
          </p:cNvPr>
          <p:cNvGrpSpPr/>
          <p:nvPr/>
        </p:nvGrpSpPr>
        <p:grpSpPr>
          <a:xfrm>
            <a:off x="1975648" y="2004292"/>
            <a:ext cx="504000" cy="477650"/>
            <a:chOff x="4728966" y="4193298"/>
            <a:chExt cx="665701" cy="419432"/>
          </a:xfrm>
        </p:grpSpPr>
        <p:sp>
          <p:nvSpPr>
            <p:cNvPr id="124" name="TextBox 123">
              <a:extLst>
                <a:ext uri="{FF2B5EF4-FFF2-40B4-BE49-F238E27FC236}">
                  <a16:creationId xmlns:a16="http://schemas.microsoft.com/office/drawing/2014/main" id="{B4D8737F-5897-4B96-BE8D-4FE4EB235AA3}"/>
                </a:ext>
              </a:extLst>
            </p:cNvPr>
            <p:cNvSpPr txBox="1"/>
            <p:nvPr/>
          </p:nvSpPr>
          <p:spPr bwMode="auto">
            <a:xfrm>
              <a:off x="4728966" y="4193298"/>
              <a:ext cx="659667" cy="110667"/>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20</a:t>
              </a:r>
            </a:p>
          </p:txBody>
        </p:sp>
        <p:sp>
          <p:nvSpPr>
            <p:cNvPr id="125" name="TextBox 124">
              <a:extLst>
                <a:ext uri="{FF2B5EF4-FFF2-40B4-BE49-F238E27FC236}">
                  <a16:creationId xmlns:a16="http://schemas.microsoft.com/office/drawing/2014/main" id="{FE10944A-A35D-4270-B123-C567B96B2C1E}"/>
                </a:ext>
              </a:extLst>
            </p:cNvPr>
            <p:cNvSpPr txBox="1"/>
            <p:nvPr/>
          </p:nvSpPr>
          <p:spPr bwMode="auto">
            <a:xfrm>
              <a:off x="4729506" y="4335731"/>
              <a:ext cx="665161"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‘Infrastructure Sustainability’</a:t>
              </a:r>
            </a:p>
          </p:txBody>
        </p:sp>
      </p:grpSp>
      <p:grpSp>
        <p:nvGrpSpPr>
          <p:cNvPr id="126" name="Group 125">
            <a:extLst>
              <a:ext uri="{FF2B5EF4-FFF2-40B4-BE49-F238E27FC236}">
                <a16:creationId xmlns:a16="http://schemas.microsoft.com/office/drawing/2014/main" id="{E38D76D5-4ABF-4FA1-9DD1-6BF73210332A}"/>
              </a:ext>
            </a:extLst>
          </p:cNvPr>
          <p:cNvGrpSpPr/>
          <p:nvPr/>
        </p:nvGrpSpPr>
        <p:grpSpPr>
          <a:xfrm>
            <a:off x="2633864" y="2004292"/>
            <a:ext cx="504000" cy="475147"/>
            <a:chOff x="6023645" y="4195497"/>
            <a:chExt cx="674387" cy="417233"/>
          </a:xfrm>
        </p:grpSpPr>
        <p:sp>
          <p:nvSpPr>
            <p:cNvPr id="127" name="TextBox 126">
              <a:extLst>
                <a:ext uri="{FF2B5EF4-FFF2-40B4-BE49-F238E27FC236}">
                  <a16:creationId xmlns:a16="http://schemas.microsoft.com/office/drawing/2014/main" id="{9FEB91DC-F4AB-4F20-B1DC-6AAC099BE9B9}"/>
                </a:ext>
              </a:extLst>
            </p:cNvPr>
            <p:cNvSpPr txBox="1"/>
            <p:nvPr/>
          </p:nvSpPr>
          <p:spPr bwMode="auto">
            <a:xfrm>
              <a:off x="6023645" y="4195497"/>
              <a:ext cx="670438" cy="110667"/>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21</a:t>
              </a:r>
            </a:p>
          </p:txBody>
        </p:sp>
        <p:sp>
          <p:nvSpPr>
            <p:cNvPr id="128" name="TextBox 127">
              <a:extLst>
                <a:ext uri="{FF2B5EF4-FFF2-40B4-BE49-F238E27FC236}">
                  <a16:creationId xmlns:a16="http://schemas.microsoft.com/office/drawing/2014/main" id="{9FD85BD5-C36B-4A12-B18D-20FB9D7C9A43}"/>
                </a:ext>
              </a:extLst>
            </p:cNvPr>
            <p:cNvSpPr txBox="1"/>
            <p:nvPr/>
          </p:nvSpPr>
          <p:spPr bwMode="auto">
            <a:xfrm>
              <a:off x="6028795" y="4335731"/>
              <a:ext cx="669237"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‘Reducing</a:t>
              </a:r>
            </a:p>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Financial Deficit’</a:t>
              </a:r>
            </a:p>
          </p:txBody>
        </p:sp>
      </p:grpSp>
      <p:grpSp>
        <p:nvGrpSpPr>
          <p:cNvPr id="129" name="Group 128">
            <a:extLst>
              <a:ext uri="{FF2B5EF4-FFF2-40B4-BE49-F238E27FC236}">
                <a16:creationId xmlns:a16="http://schemas.microsoft.com/office/drawing/2014/main" id="{8B15246B-FC0E-4500-B172-A1C912A058BB}"/>
              </a:ext>
            </a:extLst>
          </p:cNvPr>
          <p:cNvGrpSpPr/>
          <p:nvPr/>
        </p:nvGrpSpPr>
        <p:grpSpPr>
          <a:xfrm>
            <a:off x="3292080" y="2004292"/>
            <a:ext cx="504000" cy="475147"/>
            <a:chOff x="7344445" y="4195497"/>
            <a:chExt cx="669237" cy="417233"/>
          </a:xfrm>
        </p:grpSpPr>
        <p:sp>
          <p:nvSpPr>
            <p:cNvPr id="130" name="TextBox 129">
              <a:extLst>
                <a:ext uri="{FF2B5EF4-FFF2-40B4-BE49-F238E27FC236}">
                  <a16:creationId xmlns:a16="http://schemas.microsoft.com/office/drawing/2014/main" id="{F8E984E4-6E3D-47C8-AF3F-9DA65A6D0642}"/>
                </a:ext>
              </a:extLst>
            </p:cNvPr>
            <p:cNvSpPr txBox="1"/>
            <p:nvPr/>
          </p:nvSpPr>
          <p:spPr bwMode="auto">
            <a:xfrm>
              <a:off x="7351079" y="4195497"/>
              <a:ext cx="658687" cy="110667"/>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22</a:t>
              </a:r>
            </a:p>
          </p:txBody>
        </p:sp>
        <p:sp>
          <p:nvSpPr>
            <p:cNvPr id="131" name="TextBox 130">
              <a:extLst>
                <a:ext uri="{FF2B5EF4-FFF2-40B4-BE49-F238E27FC236}">
                  <a16:creationId xmlns:a16="http://schemas.microsoft.com/office/drawing/2014/main" id="{DE801AF5-92BC-41AF-AB71-7B3FA7109F7A}"/>
                </a:ext>
              </a:extLst>
            </p:cNvPr>
            <p:cNvSpPr txBox="1"/>
            <p:nvPr/>
          </p:nvSpPr>
          <p:spPr bwMode="auto">
            <a:xfrm>
              <a:off x="7344445" y="4335731"/>
              <a:ext cx="669237"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‘Citizen</a:t>
              </a:r>
            </a:p>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Outcome Measures’</a:t>
              </a:r>
            </a:p>
          </p:txBody>
        </p:sp>
      </p:grpSp>
      <p:grpSp>
        <p:nvGrpSpPr>
          <p:cNvPr id="132" name="Group 131">
            <a:extLst>
              <a:ext uri="{FF2B5EF4-FFF2-40B4-BE49-F238E27FC236}">
                <a16:creationId xmlns:a16="http://schemas.microsoft.com/office/drawing/2014/main" id="{39534E39-7D7A-4AF2-B98C-5EE1FD799136}"/>
              </a:ext>
            </a:extLst>
          </p:cNvPr>
          <p:cNvGrpSpPr/>
          <p:nvPr/>
        </p:nvGrpSpPr>
        <p:grpSpPr>
          <a:xfrm>
            <a:off x="11178747" y="1338923"/>
            <a:ext cx="530483" cy="453590"/>
            <a:chOff x="793439" y="4189196"/>
            <a:chExt cx="664134" cy="440720"/>
          </a:xfrm>
        </p:grpSpPr>
        <p:sp>
          <p:nvSpPr>
            <p:cNvPr id="133" name="TextBox 132">
              <a:extLst>
                <a:ext uri="{FF2B5EF4-FFF2-40B4-BE49-F238E27FC236}">
                  <a16:creationId xmlns:a16="http://schemas.microsoft.com/office/drawing/2014/main" id="{B8F3AFF1-D29F-4914-AC6F-F63BBBF245B5}"/>
                </a:ext>
              </a:extLst>
            </p:cNvPr>
            <p:cNvSpPr txBox="1"/>
            <p:nvPr/>
          </p:nvSpPr>
          <p:spPr bwMode="auto">
            <a:xfrm>
              <a:off x="793439" y="4189196"/>
              <a:ext cx="664134" cy="123111"/>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17</a:t>
              </a:r>
            </a:p>
          </p:txBody>
        </p:sp>
        <p:sp>
          <p:nvSpPr>
            <p:cNvPr id="134" name="TextBox 133">
              <a:extLst>
                <a:ext uri="{FF2B5EF4-FFF2-40B4-BE49-F238E27FC236}">
                  <a16:creationId xmlns:a16="http://schemas.microsoft.com/office/drawing/2014/main" id="{1C7B56C6-1BC8-49E9-9B2A-5DF6BDE6F4B7}"/>
                </a:ext>
              </a:extLst>
            </p:cNvPr>
            <p:cNvSpPr txBox="1"/>
            <p:nvPr/>
          </p:nvSpPr>
          <p:spPr bwMode="auto">
            <a:xfrm>
              <a:off x="793439" y="4352917"/>
              <a:ext cx="664134"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‘Operational</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Running’</a:t>
              </a:r>
            </a:p>
          </p:txBody>
        </p:sp>
      </p:grpSp>
      <p:grpSp>
        <p:nvGrpSpPr>
          <p:cNvPr id="135" name="Group 134">
            <a:extLst>
              <a:ext uri="{FF2B5EF4-FFF2-40B4-BE49-F238E27FC236}">
                <a16:creationId xmlns:a16="http://schemas.microsoft.com/office/drawing/2014/main" id="{CF5BE58A-5D98-48C5-845D-02BFB34E1B0C}"/>
              </a:ext>
            </a:extLst>
          </p:cNvPr>
          <p:cNvGrpSpPr/>
          <p:nvPr/>
        </p:nvGrpSpPr>
        <p:grpSpPr>
          <a:xfrm>
            <a:off x="5266728" y="2004292"/>
            <a:ext cx="504000" cy="477650"/>
            <a:chOff x="11274395" y="4193298"/>
            <a:chExt cx="664665" cy="419432"/>
          </a:xfrm>
        </p:grpSpPr>
        <p:sp>
          <p:nvSpPr>
            <p:cNvPr id="136" name="TextBox 135">
              <a:extLst>
                <a:ext uri="{FF2B5EF4-FFF2-40B4-BE49-F238E27FC236}">
                  <a16:creationId xmlns:a16="http://schemas.microsoft.com/office/drawing/2014/main" id="{7F4D7305-065B-40D4-AB37-D950A547A39E}"/>
                </a:ext>
              </a:extLst>
            </p:cNvPr>
            <p:cNvSpPr txBox="1"/>
            <p:nvPr/>
          </p:nvSpPr>
          <p:spPr bwMode="auto">
            <a:xfrm>
              <a:off x="11274395" y="4193298"/>
              <a:ext cx="664665" cy="110667"/>
            </a:xfrm>
            <a:prstGeom prst="rect">
              <a:avLst/>
            </a:prstGeom>
            <a:solidFill>
              <a:srgbClr val="4A8DBD"/>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25</a:t>
              </a:r>
            </a:p>
          </p:txBody>
        </p:sp>
        <p:sp>
          <p:nvSpPr>
            <p:cNvPr id="137" name="TextBox 136">
              <a:extLst>
                <a:ext uri="{FF2B5EF4-FFF2-40B4-BE49-F238E27FC236}">
                  <a16:creationId xmlns:a16="http://schemas.microsoft.com/office/drawing/2014/main" id="{91ED6B4E-3EFA-46D2-A10E-A337B4D964C9}"/>
                </a:ext>
              </a:extLst>
            </p:cNvPr>
            <p:cNvSpPr txBox="1"/>
            <p:nvPr/>
          </p:nvSpPr>
          <p:spPr bwMode="auto">
            <a:xfrm>
              <a:off x="11274395" y="4335731"/>
              <a:ext cx="664665"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‘Ecosystem </a:t>
              </a:r>
            </a:p>
            <a:p>
              <a:pPr marL="0" marR="0" lvl="0" indent="0" algn="ctr" defTabSz="914411" rtl="0" eaLnBrk="1" fontAlgn="auto" latinLnBrk="0" hangingPunct="1">
                <a:lnSpc>
                  <a:spcPct val="98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Outcome Measures’</a:t>
              </a:r>
            </a:p>
          </p:txBody>
        </p:sp>
      </p:grpSp>
      <p:grpSp>
        <p:nvGrpSpPr>
          <p:cNvPr id="138" name="Group 137">
            <a:extLst>
              <a:ext uri="{FF2B5EF4-FFF2-40B4-BE49-F238E27FC236}">
                <a16:creationId xmlns:a16="http://schemas.microsoft.com/office/drawing/2014/main" id="{A1C5B129-FB87-4AA1-ABAE-5AC07042A9F1}"/>
              </a:ext>
            </a:extLst>
          </p:cNvPr>
          <p:cNvGrpSpPr/>
          <p:nvPr/>
        </p:nvGrpSpPr>
        <p:grpSpPr>
          <a:xfrm>
            <a:off x="7233644" y="2011456"/>
            <a:ext cx="504000" cy="477821"/>
            <a:chOff x="3408703" y="5277638"/>
            <a:chExt cx="665600" cy="419581"/>
          </a:xfrm>
        </p:grpSpPr>
        <p:sp>
          <p:nvSpPr>
            <p:cNvPr id="139" name="TextBox 138">
              <a:extLst>
                <a:ext uri="{FF2B5EF4-FFF2-40B4-BE49-F238E27FC236}">
                  <a16:creationId xmlns:a16="http://schemas.microsoft.com/office/drawing/2014/main" id="{7B5439B2-B40C-4788-A7B2-D7BCB750CEEF}"/>
                </a:ext>
              </a:extLst>
            </p:cNvPr>
            <p:cNvSpPr txBox="1"/>
            <p:nvPr/>
          </p:nvSpPr>
          <p:spPr bwMode="auto">
            <a:xfrm>
              <a:off x="3414635" y="5277638"/>
              <a:ext cx="659668" cy="110668"/>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28</a:t>
              </a:r>
            </a:p>
          </p:txBody>
        </p:sp>
        <p:sp>
          <p:nvSpPr>
            <p:cNvPr id="140" name="TextBox 139">
              <a:extLst>
                <a:ext uri="{FF2B5EF4-FFF2-40B4-BE49-F238E27FC236}">
                  <a16:creationId xmlns:a16="http://schemas.microsoft.com/office/drawing/2014/main" id="{C6408E83-AFE8-4D76-B797-A2CC711AA7FB}"/>
                </a:ext>
              </a:extLst>
            </p:cNvPr>
            <p:cNvSpPr txBox="1"/>
            <p:nvPr/>
          </p:nvSpPr>
          <p:spPr bwMode="auto">
            <a:xfrm>
              <a:off x="3408703" y="5420220"/>
              <a:ext cx="665161"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‘Benefits</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Realisation’</a:t>
              </a:r>
            </a:p>
          </p:txBody>
        </p:sp>
      </p:grpSp>
      <p:grpSp>
        <p:nvGrpSpPr>
          <p:cNvPr id="141" name="Group 140">
            <a:extLst>
              <a:ext uri="{FF2B5EF4-FFF2-40B4-BE49-F238E27FC236}">
                <a16:creationId xmlns:a16="http://schemas.microsoft.com/office/drawing/2014/main" id="{C06FEE83-8369-49D3-AF4E-5A3CD00ADE51}"/>
              </a:ext>
            </a:extLst>
          </p:cNvPr>
          <p:cNvGrpSpPr/>
          <p:nvPr/>
        </p:nvGrpSpPr>
        <p:grpSpPr>
          <a:xfrm>
            <a:off x="7899592" y="2004293"/>
            <a:ext cx="504000" cy="475316"/>
            <a:chOff x="4712228" y="5279837"/>
            <a:chExt cx="681755" cy="417382"/>
          </a:xfrm>
        </p:grpSpPr>
        <p:sp>
          <p:nvSpPr>
            <p:cNvPr id="142" name="TextBox 141">
              <a:extLst>
                <a:ext uri="{FF2B5EF4-FFF2-40B4-BE49-F238E27FC236}">
                  <a16:creationId xmlns:a16="http://schemas.microsoft.com/office/drawing/2014/main" id="{805D9630-41BD-44BB-8420-B426EC332F68}"/>
                </a:ext>
              </a:extLst>
            </p:cNvPr>
            <p:cNvSpPr txBox="1"/>
            <p:nvPr/>
          </p:nvSpPr>
          <p:spPr bwMode="auto">
            <a:xfrm>
              <a:off x="4712228" y="5279837"/>
              <a:ext cx="670438" cy="110668"/>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29</a:t>
              </a:r>
            </a:p>
          </p:txBody>
        </p:sp>
        <p:sp>
          <p:nvSpPr>
            <p:cNvPr id="143" name="TextBox 142">
              <a:extLst>
                <a:ext uri="{FF2B5EF4-FFF2-40B4-BE49-F238E27FC236}">
                  <a16:creationId xmlns:a16="http://schemas.microsoft.com/office/drawing/2014/main" id="{478FF556-3E16-4612-8E7E-32513ACCDA03}"/>
                </a:ext>
              </a:extLst>
            </p:cNvPr>
            <p:cNvSpPr txBox="1"/>
            <p:nvPr/>
          </p:nvSpPr>
          <p:spPr bwMode="auto">
            <a:xfrm>
              <a:off x="4724746" y="5420220"/>
              <a:ext cx="669237"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‘Digitally</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Enabled’</a:t>
              </a:r>
            </a:p>
          </p:txBody>
        </p:sp>
      </p:grpSp>
      <p:grpSp>
        <p:nvGrpSpPr>
          <p:cNvPr id="144" name="Group 143">
            <a:extLst>
              <a:ext uri="{FF2B5EF4-FFF2-40B4-BE49-F238E27FC236}">
                <a16:creationId xmlns:a16="http://schemas.microsoft.com/office/drawing/2014/main" id="{29A5361F-C2A9-4618-ACC4-CA11D1AF594D}"/>
              </a:ext>
            </a:extLst>
          </p:cNvPr>
          <p:cNvGrpSpPr/>
          <p:nvPr/>
        </p:nvGrpSpPr>
        <p:grpSpPr>
          <a:xfrm>
            <a:off x="8557808" y="2004292"/>
            <a:ext cx="504000" cy="475314"/>
            <a:chOff x="6035287" y="5279838"/>
            <a:chExt cx="665976" cy="417381"/>
          </a:xfrm>
        </p:grpSpPr>
        <p:sp>
          <p:nvSpPr>
            <p:cNvPr id="145" name="TextBox 144">
              <a:extLst>
                <a:ext uri="{FF2B5EF4-FFF2-40B4-BE49-F238E27FC236}">
                  <a16:creationId xmlns:a16="http://schemas.microsoft.com/office/drawing/2014/main" id="{8B8FB96A-385C-423C-BDCE-17663FDA3BC8}"/>
                </a:ext>
              </a:extLst>
            </p:cNvPr>
            <p:cNvSpPr txBox="1"/>
            <p:nvPr/>
          </p:nvSpPr>
          <p:spPr bwMode="auto">
            <a:xfrm>
              <a:off x="6042576" y="5279838"/>
              <a:ext cx="658687" cy="110669"/>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30</a:t>
              </a:r>
            </a:p>
          </p:txBody>
        </p:sp>
        <p:sp>
          <p:nvSpPr>
            <p:cNvPr id="146" name="TextBox 145">
              <a:extLst>
                <a:ext uri="{FF2B5EF4-FFF2-40B4-BE49-F238E27FC236}">
                  <a16:creationId xmlns:a16="http://schemas.microsoft.com/office/drawing/2014/main" id="{7562C057-56C7-482B-ACFA-E69E38EAB9C6}"/>
                </a:ext>
              </a:extLst>
            </p:cNvPr>
            <p:cNvSpPr txBox="1"/>
            <p:nvPr/>
          </p:nvSpPr>
          <p:spPr bwMode="auto">
            <a:xfrm>
              <a:off x="6035287" y="5420220"/>
              <a:ext cx="664665"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‘Tech-Enabled Operations’</a:t>
              </a:r>
            </a:p>
          </p:txBody>
        </p:sp>
      </p:grpSp>
      <p:grpSp>
        <p:nvGrpSpPr>
          <p:cNvPr id="147" name="Group 146">
            <a:extLst>
              <a:ext uri="{FF2B5EF4-FFF2-40B4-BE49-F238E27FC236}">
                <a16:creationId xmlns:a16="http://schemas.microsoft.com/office/drawing/2014/main" id="{87F1B86E-42B8-4872-8E64-A83874710DA1}"/>
              </a:ext>
            </a:extLst>
          </p:cNvPr>
          <p:cNvGrpSpPr/>
          <p:nvPr/>
        </p:nvGrpSpPr>
        <p:grpSpPr>
          <a:xfrm>
            <a:off x="9874240" y="2004292"/>
            <a:ext cx="504000" cy="482492"/>
            <a:chOff x="8659770" y="5273536"/>
            <a:chExt cx="664134" cy="423683"/>
          </a:xfrm>
        </p:grpSpPr>
        <p:sp>
          <p:nvSpPr>
            <p:cNvPr id="148" name="TextBox 147">
              <a:extLst>
                <a:ext uri="{FF2B5EF4-FFF2-40B4-BE49-F238E27FC236}">
                  <a16:creationId xmlns:a16="http://schemas.microsoft.com/office/drawing/2014/main" id="{715C1431-587D-4389-BD10-0E1D92066799}"/>
                </a:ext>
              </a:extLst>
            </p:cNvPr>
            <p:cNvSpPr txBox="1"/>
            <p:nvPr/>
          </p:nvSpPr>
          <p:spPr bwMode="auto">
            <a:xfrm>
              <a:off x="8659770" y="5273536"/>
              <a:ext cx="664134" cy="110668"/>
            </a:xfrm>
            <a:prstGeom prst="rect">
              <a:avLst/>
            </a:prstGeom>
            <a:solidFill>
              <a:srgbClr val="1C374B"/>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32</a:t>
              </a:r>
            </a:p>
          </p:txBody>
        </p:sp>
        <p:sp>
          <p:nvSpPr>
            <p:cNvPr id="149" name="TextBox 148">
              <a:extLst>
                <a:ext uri="{FF2B5EF4-FFF2-40B4-BE49-F238E27FC236}">
                  <a16:creationId xmlns:a16="http://schemas.microsoft.com/office/drawing/2014/main" id="{A32B0842-02A1-4AD5-B099-68EADACED580}"/>
                </a:ext>
              </a:extLst>
            </p:cNvPr>
            <p:cNvSpPr txBox="1"/>
            <p:nvPr/>
          </p:nvSpPr>
          <p:spPr bwMode="auto">
            <a:xfrm>
              <a:off x="8659770" y="5420220"/>
              <a:ext cx="664134" cy="276999"/>
            </a:xfrm>
            <a:prstGeom prst="rect">
              <a:avLst/>
            </a:prstGeom>
            <a:solidFill>
              <a:srgbClr val="F2F2F2"/>
            </a:solidFill>
            <a:ln w="9525" algn="ctr">
              <a:noFill/>
              <a:miter lim="800000"/>
              <a:headEnd/>
              <a:tailEnd/>
            </a:ln>
            <a:effectLst/>
          </p:spPr>
          <p:txBody>
            <a:bodyPr wrap="square" lIns="0" tIns="0" rIns="0" bIns="0" rtlCol="0" anchor="ctr">
              <a:noAutofit/>
            </a:bodyPr>
            <a:lstStyle/>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‘Easy to</a:t>
              </a:r>
            </a:p>
            <a:p>
              <a:pPr marL="0" marR="0" lvl="0" indent="0" algn="ctr" defTabSz="914411" rtl="0" eaLnBrk="1" fontAlgn="auto" latinLnBrk="0" hangingPunct="1">
                <a:lnSpc>
                  <a:spcPct val="100000"/>
                </a:lnSpc>
                <a:spcBef>
                  <a:spcPts val="0"/>
                </a:spcBef>
                <a:spcAft>
                  <a:spcPts val="0"/>
                </a:spcAft>
                <a:buClrTx/>
                <a:buSzTx/>
                <a:buFontTx/>
                <a:buNone/>
                <a:tabLst/>
                <a:defRPr/>
              </a:pPr>
              <a:r>
                <a:rPr kumimoji="0" lang="en-GB" sz="600" i="0" u="none" strike="noStrike" kern="1200" cap="none" spc="0" normalizeH="0" baseline="0" noProof="0">
                  <a:ln>
                    <a:noFill/>
                  </a:ln>
                  <a:solidFill>
                    <a:srgbClr val="000000"/>
                  </a:solidFill>
                  <a:effectLst/>
                  <a:uLnTx/>
                  <a:uFillTx/>
                  <a:latin typeface="Tenorite" panose="00000500000000000000" pitchFamily="2" charset="0"/>
                  <a:ea typeface="+mn-ea"/>
                  <a:cs typeface="Arial" pitchFamily="34" charset="0"/>
                  <a:sym typeface="Arial"/>
                </a:rPr>
                <a:t>Use Solutions’</a:t>
              </a:r>
            </a:p>
          </p:txBody>
        </p:sp>
      </p:grpSp>
      <p:sp>
        <p:nvSpPr>
          <p:cNvPr id="162" name="Rectangle 161">
            <a:extLst>
              <a:ext uri="{FF2B5EF4-FFF2-40B4-BE49-F238E27FC236}">
                <a16:creationId xmlns:a16="http://schemas.microsoft.com/office/drawing/2014/main" id="{3A924196-D132-4D88-B48E-9A997B19A86D}"/>
              </a:ext>
            </a:extLst>
          </p:cNvPr>
          <p:cNvSpPr/>
          <p:nvPr/>
        </p:nvSpPr>
        <p:spPr bwMode="gray">
          <a:xfrm>
            <a:off x="659216" y="1180152"/>
            <a:ext cx="2473050" cy="139511"/>
          </a:xfrm>
          <a:prstGeom prst="rect">
            <a:avLst/>
          </a:prstGeom>
          <a:solidFill>
            <a:schemeClr val="bg2">
              <a:lumMod val="25000"/>
            </a:schemeClr>
          </a:solidFill>
          <a:ln w="9525" algn="ctr">
            <a:noFill/>
            <a:miter lim="800000"/>
            <a:headEnd/>
            <a:tailEnd/>
          </a:ln>
          <a:effectLst/>
        </p:spPr>
        <p:txBody>
          <a:bodyPr lIns="63500" tIns="0" rIns="64800" bIns="0" rtlCol="0" anchor="ctr"/>
          <a:lstStyle/>
          <a:p>
            <a:pPr marL="0" marR="0" lvl="0" indent="0" algn="ctr" defTabSz="914411" rtl="0" eaLnBrk="1" fontAlgn="auto" latinLnBrk="0" hangingPunct="1">
              <a:lnSpc>
                <a:spcPct val="100000"/>
              </a:lnSpc>
              <a:spcBef>
                <a:spcPct val="0"/>
              </a:spcBef>
              <a:spcAft>
                <a:spcPts val="0"/>
              </a:spcAft>
              <a:buClrTx/>
              <a:buSzPct val="90000"/>
              <a:buFontTx/>
              <a:buNone/>
              <a:tabLst/>
              <a:defRPr/>
            </a:pPr>
            <a:r>
              <a:rPr kumimoji="0" lang="en-GB" sz="600" b="1" i="0" u="none" strike="noStrike" kern="0" cap="none" spc="0" normalizeH="0" baseline="0" noProof="0">
                <a:ln>
                  <a:noFill/>
                </a:ln>
                <a:solidFill>
                  <a:srgbClr val="FFFFFF"/>
                </a:solidFill>
                <a:effectLst/>
                <a:uLnTx/>
                <a:uFillTx/>
                <a:latin typeface="Tenorite" panose="00000500000000000000" pitchFamily="2" charset="0"/>
                <a:ea typeface="+mn-ea"/>
                <a:cs typeface="Arial" pitchFamily="34" charset="0"/>
                <a:sym typeface="Arial"/>
              </a:rPr>
              <a:t>Stakeholder</a:t>
            </a:r>
          </a:p>
        </p:txBody>
      </p:sp>
      <p:sp>
        <p:nvSpPr>
          <p:cNvPr id="150" name="Rectangle 149">
            <a:extLst>
              <a:ext uri="{FF2B5EF4-FFF2-40B4-BE49-F238E27FC236}">
                <a16:creationId xmlns:a16="http://schemas.microsoft.com/office/drawing/2014/main" id="{220A2392-2FF6-466F-9540-A33487CD84FA}"/>
              </a:ext>
            </a:extLst>
          </p:cNvPr>
          <p:cNvSpPr/>
          <p:nvPr/>
        </p:nvSpPr>
        <p:spPr bwMode="gray">
          <a:xfrm>
            <a:off x="3288312" y="1180152"/>
            <a:ext cx="4447120" cy="139511"/>
          </a:xfrm>
          <a:prstGeom prst="rect">
            <a:avLst/>
          </a:prstGeom>
          <a:solidFill>
            <a:srgbClr val="4A8DBD"/>
          </a:solidFill>
          <a:ln w="9525" algn="ctr">
            <a:noFill/>
            <a:miter lim="800000"/>
            <a:headEnd/>
            <a:tailEnd/>
          </a:ln>
          <a:effectLst/>
        </p:spPr>
        <p:txBody>
          <a:bodyPr lIns="63500" tIns="0" rIns="64800" bIns="0" rtlCol="0" anchor="ctr"/>
          <a:lstStyle/>
          <a:p>
            <a:pPr marL="0" marR="0" lvl="0" indent="0" algn="ctr" defTabSz="914411" rtl="0" eaLnBrk="1" fontAlgn="auto" latinLnBrk="0" hangingPunct="1">
              <a:lnSpc>
                <a:spcPct val="100000"/>
              </a:lnSpc>
              <a:spcBef>
                <a:spcPct val="0"/>
              </a:spcBef>
              <a:spcAft>
                <a:spcPts val="0"/>
              </a:spcAft>
              <a:buClrTx/>
              <a:buSzPct val="90000"/>
              <a:buFontTx/>
              <a:buNone/>
              <a:tabLst/>
              <a:defRPr/>
            </a:pPr>
            <a:r>
              <a:rPr kumimoji="0" lang="en-GB" sz="600" b="1" i="0" u="none" strike="noStrike" kern="0" cap="none" spc="0" normalizeH="0" baseline="0" noProof="0">
                <a:ln>
                  <a:noFill/>
                </a:ln>
                <a:solidFill>
                  <a:srgbClr val="FFFFFF"/>
                </a:solidFill>
                <a:effectLst/>
                <a:uLnTx/>
                <a:uFillTx/>
                <a:latin typeface="Tenorite" panose="00000500000000000000" pitchFamily="2" charset="0"/>
                <a:ea typeface="+mn-ea"/>
                <a:cs typeface="Arial" pitchFamily="34" charset="0"/>
                <a:sym typeface="Arial"/>
              </a:rPr>
              <a:t>Citizen</a:t>
            </a:r>
          </a:p>
        </p:txBody>
      </p:sp>
      <p:sp>
        <p:nvSpPr>
          <p:cNvPr id="151" name="Rectangle 150">
            <a:extLst>
              <a:ext uri="{FF2B5EF4-FFF2-40B4-BE49-F238E27FC236}">
                <a16:creationId xmlns:a16="http://schemas.microsoft.com/office/drawing/2014/main" id="{0F571223-10D3-4B68-A2CC-A9D95628489E}"/>
              </a:ext>
            </a:extLst>
          </p:cNvPr>
          <p:cNvSpPr/>
          <p:nvPr/>
        </p:nvSpPr>
        <p:spPr bwMode="gray">
          <a:xfrm>
            <a:off x="7908846" y="1180152"/>
            <a:ext cx="3116435" cy="139511"/>
          </a:xfrm>
          <a:prstGeom prst="rect">
            <a:avLst/>
          </a:prstGeom>
          <a:solidFill>
            <a:srgbClr val="1C374B"/>
          </a:solidFill>
          <a:ln w="9525" algn="ctr">
            <a:noFill/>
            <a:miter lim="800000"/>
            <a:headEnd/>
            <a:tailEnd/>
          </a:ln>
          <a:effectLst/>
        </p:spPr>
        <p:txBody>
          <a:bodyPr lIns="63500" tIns="0" rIns="64800" bIns="0" rtlCol="0" anchor="ctr"/>
          <a:lstStyle/>
          <a:p>
            <a:pPr marL="0" marR="0" lvl="0" indent="0" algn="ctr" defTabSz="914411" rtl="0" eaLnBrk="1" fontAlgn="auto" latinLnBrk="0" hangingPunct="1">
              <a:lnSpc>
                <a:spcPct val="100000"/>
              </a:lnSpc>
              <a:spcBef>
                <a:spcPct val="0"/>
              </a:spcBef>
              <a:spcAft>
                <a:spcPts val="0"/>
              </a:spcAft>
              <a:buClrTx/>
              <a:buSzPct val="90000"/>
              <a:buFontTx/>
              <a:buNone/>
              <a:tabLst/>
              <a:defRPr/>
            </a:pPr>
            <a:r>
              <a:rPr kumimoji="0" lang="en-GB" sz="600" b="1" i="0" u="none" strike="noStrike" kern="0" cap="none" spc="0" normalizeH="0" baseline="0" noProof="0">
                <a:ln>
                  <a:noFill/>
                </a:ln>
                <a:solidFill>
                  <a:srgbClr val="FFFFFF"/>
                </a:solidFill>
                <a:effectLst/>
                <a:uLnTx/>
                <a:uFillTx/>
                <a:latin typeface="Tenorite" panose="00000500000000000000" pitchFamily="2" charset="0"/>
                <a:ea typeface="+mn-ea"/>
                <a:cs typeface="Arial" pitchFamily="34" charset="0"/>
                <a:sym typeface="Arial"/>
              </a:rPr>
              <a:t>Employees</a:t>
            </a:r>
          </a:p>
        </p:txBody>
      </p:sp>
      <p:sp>
        <p:nvSpPr>
          <p:cNvPr id="152" name="Rectangle 151">
            <a:extLst>
              <a:ext uri="{FF2B5EF4-FFF2-40B4-BE49-F238E27FC236}">
                <a16:creationId xmlns:a16="http://schemas.microsoft.com/office/drawing/2014/main" id="{C5864FF0-16CB-47CC-B384-E3DC01B278D1}"/>
              </a:ext>
            </a:extLst>
          </p:cNvPr>
          <p:cNvSpPr/>
          <p:nvPr/>
        </p:nvSpPr>
        <p:spPr bwMode="gray">
          <a:xfrm>
            <a:off x="660416" y="1841641"/>
            <a:ext cx="2474497" cy="145933"/>
          </a:xfrm>
          <a:prstGeom prst="rect">
            <a:avLst/>
          </a:prstGeom>
          <a:solidFill>
            <a:srgbClr val="4A8DBD"/>
          </a:solidFill>
          <a:ln w="9525" algn="ctr">
            <a:noFill/>
            <a:miter lim="800000"/>
            <a:headEnd/>
            <a:tailEnd/>
          </a:ln>
          <a:effectLst/>
        </p:spPr>
        <p:txBody>
          <a:bodyPr lIns="63500" tIns="0" rIns="64800" bIns="0" rtlCol="0" anchor="ctr"/>
          <a:lstStyle/>
          <a:p>
            <a:pPr marL="0" marR="0" lvl="0" indent="0" algn="ctr" defTabSz="914411" rtl="0" eaLnBrk="1" fontAlgn="auto" latinLnBrk="0" hangingPunct="1">
              <a:lnSpc>
                <a:spcPct val="100000"/>
              </a:lnSpc>
              <a:spcBef>
                <a:spcPct val="0"/>
              </a:spcBef>
              <a:spcAft>
                <a:spcPts val="0"/>
              </a:spcAft>
              <a:buClrTx/>
              <a:buSzPct val="90000"/>
              <a:buFontTx/>
              <a:buNone/>
              <a:tabLst/>
              <a:defRPr/>
            </a:pPr>
            <a:r>
              <a:rPr kumimoji="0" lang="en-GB" sz="600" b="1" i="0" u="none" strike="noStrike" kern="0" cap="none" spc="0" normalizeH="0" baseline="0" noProof="0">
                <a:ln>
                  <a:noFill/>
                </a:ln>
                <a:solidFill>
                  <a:srgbClr val="FFFFFF"/>
                </a:solidFill>
                <a:effectLst/>
                <a:uLnTx/>
                <a:uFillTx/>
                <a:latin typeface="Tenorite" panose="00000500000000000000" pitchFamily="2" charset="0"/>
                <a:ea typeface="+mn-ea"/>
                <a:cs typeface="Arial" pitchFamily="34" charset="0"/>
                <a:sym typeface="Arial"/>
              </a:rPr>
              <a:t>Enterprise</a:t>
            </a:r>
          </a:p>
        </p:txBody>
      </p:sp>
      <p:sp>
        <p:nvSpPr>
          <p:cNvPr id="153" name="Rectangle 152">
            <a:extLst>
              <a:ext uri="{FF2B5EF4-FFF2-40B4-BE49-F238E27FC236}">
                <a16:creationId xmlns:a16="http://schemas.microsoft.com/office/drawing/2014/main" id="{EDCDBE5D-C0B1-4FF5-830A-E8B100D85466}"/>
              </a:ext>
            </a:extLst>
          </p:cNvPr>
          <p:cNvSpPr/>
          <p:nvPr/>
        </p:nvSpPr>
        <p:spPr bwMode="gray">
          <a:xfrm>
            <a:off x="11178748" y="1177958"/>
            <a:ext cx="530484" cy="139511"/>
          </a:xfrm>
          <a:prstGeom prst="rect">
            <a:avLst/>
          </a:prstGeom>
          <a:solidFill>
            <a:srgbClr val="4A8DBD"/>
          </a:solidFill>
          <a:ln w="9525" algn="ctr">
            <a:noFill/>
            <a:miter lim="800000"/>
            <a:headEnd/>
            <a:tailEnd/>
          </a:ln>
          <a:effectLst/>
        </p:spPr>
        <p:txBody>
          <a:bodyPr lIns="63500" tIns="0" rIns="64800" bIns="0" rtlCol="0" anchor="ctr"/>
          <a:lstStyle/>
          <a:p>
            <a:pPr marL="0" marR="0" lvl="0" indent="0" algn="ctr" defTabSz="914411" rtl="0" eaLnBrk="1" fontAlgn="auto" latinLnBrk="0" hangingPunct="1">
              <a:lnSpc>
                <a:spcPct val="100000"/>
              </a:lnSpc>
              <a:spcBef>
                <a:spcPct val="0"/>
              </a:spcBef>
              <a:spcAft>
                <a:spcPts val="0"/>
              </a:spcAft>
              <a:buClrTx/>
              <a:buSzPct val="90000"/>
              <a:buFontTx/>
              <a:buNone/>
              <a:tabLst/>
              <a:defRPr/>
            </a:pPr>
            <a:r>
              <a:rPr kumimoji="0" lang="en-GB" sz="600" b="1" i="0" u="none" strike="noStrike" kern="0" cap="none" spc="0" normalizeH="0" baseline="0" noProof="0">
                <a:ln>
                  <a:noFill/>
                </a:ln>
                <a:solidFill>
                  <a:srgbClr val="FFFFFF"/>
                </a:solidFill>
                <a:effectLst/>
                <a:uLnTx/>
                <a:uFillTx/>
                <a:latin typeface="Tenorite" panose="00000500000000000000" pitchFamily="2" charset="0"/>
                <a:ea typeface="+mn-ea"/>
                <a:cs typeface="Arial" pitchFamily="34" charset="0"/>
                <a:sym typeface="Arial"/>
              </a:rPr>
              <a:t>Enterprise</a:t>
            </a:r>
          </a:p>
        </p:txBody>
      </p:sp>
      <p:sp>
        <p:nvSpPr>
          <p:cNvPr id="154" name="Rectangle 153">
            <a:extLst>
              <a:ext uri="{FF2B5EF4-FFF2-40B4-BE49-F238E27FC236}">
                <a16:creationId xmlns:a16="http://schemas.microsoft.com/office/drawing/2014/main" id="{55CD2466-91FA-46F8-8519-2B729D2F14A4}"/>
              </a:ext>
            </a:extLst>
          </p:cNvPr>
          <p:cNvSpPr/>
          <p:nvPr/>
        </p:nvSpPr>
        <p:spPr bwMode="gray">
          <a:xfrm>
            <a:off x="3288311" y="1849967"/>
            <a:ext cx="1827829" cy="137607"/>
          </a:xfrm>
          <a:prstGeom prst="rect">
            <a:avLst/>
          </a:prstGeom>
          <a:solidFill>
            <a:srgbClr val="1C374B"/>
          </a:solidFill>
          <a:ln w="9525" algn="ctr">
            <a:noFill/>
            <a:miter lim="800000"/>
            <a:headEnd/>
            <a:tailEnd/>
          </a:ln>
          <a:effectLst/>
        </p:spPr>
        <p:txBody>
          <a:bodyPr lIns="63500" tIns="0" rIns="64800" bIns="0" rtlCol="0" anchor="ctr"/>
          <a:lstStyle/>
          <a:p>
            <a:pPr marL="0" marR="0" lvl="0" indent="0" algn="ctr" defTabSz="914411" rtl="0" eaLnBrk="1" fontAlgn="auto" latinLnBrk="0" hangingPunct="1">
              <a:lnSpc>
                <a:spcPct val="100000"/>
              </a:lnSpc>
              <a:spcBef>
                <a:spcPct val="0"/>
              </a:spcBef>
              <a:spcAft>
                <a:spcPts val="0"/>
              </a:spcAft>
              <a:buClrTx/>
              <a:buSzPct val="90000"/>
              <a:buFontTx/>
              <a:buNone/>
              <a:tabLst/>
              <a:defRPr/>
            </a:pPr>
            <a:r>
              <a:rPr kumimoji="0" lang="en-GB" sz="600" b="1" i="0" u="none" strike="noStrike" kern="0" cap="none" spc="0" normalizeH="0" baseline="0" noProof="0">
                <a:ln>
                  <a:noFill/>
                </a:ln>
                <a:solidFill>
                  <a:srgbClr val="FFFFFF"/>
                </a:solidFill>
                <a:effectLst/>
                <a:uLnTx/>
                <a:uFillTx/>
                <a:latin typeface="Tenorite" panose="00000500000000000000" pitchFamily="2" charset="0"/>
                <a:ea typeface="+mn-ea"/>
                <a:cs typeface="Arial" pitchFamily="34" charset="0"/>
                <a:sym typeface="Arial"/>
              </a:rPr>
              <a:t>Information</a:t>
            </a:r>
          </a:p>
        </p:txBody>
      </p:sp>
      <p:sp>
        <p:nvSpPr>
          <p:cNvPr id="155" name="Rectangle 154">
            <a:extLst>
              <a:ext uri="{FF2B5EF4-FFF2-40B4-BE49-F238E27FC236}">
                <a16:creationId xmlns:a16="http://schemas.microsoft.com/office/drawing/2014/main" id="{C423AF0B-AC75-408D-A0C8-400AA44B899C}"/>
              </a:ext>
            </a:extLst>
          </p:cNvPr>
          <p:cNvSpPr/>
          <p:nvPr/>
        </p:nvSpPr>
        <p:spPr bwMode="gray">
          <a:xfrm>
            <a:off x="5270459" y="1849967"/>
            <a:ext cx="1805403" cy="135729"/>
          </a:xfrm>
          <a:prstGeom prst="rect">
            <a:avLst/>
          </a:prstGeom>
          <a:solidFill>
            <a:srgbClr val="4A8DBD"/>
          </a:solidFill>
          <a:ln w="9525" algn="ctr">
            <a:noFill/>
            <a:miter lim="800000"/>
            <a:headEnd/>
            <a:tailEnd/>
          </a:ln>
          <a:effectLst/>
        </p:spPr>
        <p:txBody>
          <a:bodyPr lIns="63500" tIns="0" rIns="64800" bIns="0" rtlCol="0" anchor="ctr"/>
          <a:lstStyle/>
          <a:p>
            <a:pPr marL="0" marR="0" lvl="0" indent="0" algn="ctr" defTabSz="914411" rtl="0" eaLnBrk="1" fontAlgn="auto" latinLnBrk="0" hangingPunct="1">
              <a:lnSpc>
                <a:spcPct val="100000"/>
              </a:lnSpc>
              <a:spcBef>
                <a:spcPct val="0"/>
              </a:spcBef>
              <a:spcAft>
                <a:spcPts val="0"/>
              </a:spcAft>
              <a:buClrTx/>
              <a:buSzPct val="90000"/>
              <a:buFontTx/>
              <a:buNone/>
              <a:tabLst/>
              <a:defRPr/>
            </a:pPr>
            <a:r>
              <a:rPr kumimoji="0" lang="en-GB" sz="600" b="1" i="0" u="none" strike="noStrike" kern="0" cap="none" spc="0" normalizeH="0" baseline="0" noProof="0">
                <a:ln>
                  <a:noFill/>
                </a:ln>
                <a:solidFill>
                  <a:srgbClr val="FFFFFF"/>
                </a:solidFill>
                <a:effectLst/>
                <a:uLnTx/>
                <a:uFillTx/>
                <a:latin typeface="Tenorite" panose="00000500000000000000" pitchFamily="2" charset="0"/>
                <a:ea typeface="+mn-ea"/>
                <a:cs typeface="Arial" pitchFamily="34" charset="0"/>
                <a:sym typeface="Arial"/>
              </a:rPr>
              <a:t>Partners</a:t>
            </a:r>
          </a:p>
        </p:txBody>
      </p:sp>
      <p:sp>
        <p:nvSpPr>
          <p:cNvPr id="156" name="Rectangle 155">
            <a:extLst>
              <a:ext uri="{FF2B5EF4-FFF2-40B4-BE49-F238E27FC236}">
                <a16:creationId xmlns:a16="http://schemas.microsoft.com/office/drawing/2014/main" id="{C8CE089D-937D-4129-8250-16F77809DAF4}"/>
              </a:ext>
            </a:extLst>
          </p:cNvPr>
          <p:cNvSpPr/>
          <p:nvPr/>
        </p:nvSpPr>
        <p:spPr bwMode="gray">
          <a:xfrm>
            <a:off x="7243856" y="1843791"/>
            <a:ext cx="4463462" cy="141906"/>
          </a:xfrm>
          <a:prstGeom prst="rect">
            <a:avLst/>
          </a:prstGeom>
          <a:solidFill>
            <a:srgbClr val="1C374B"/>
          </a:solidFill>
          <a:ln w="9525" algn="ctr">
            <a:noFill/>
            <a:miter lim="800000"/>
            <a:headEnd/>
            <a:tailEnd/>
          </a:ln>
          <a:effectLst/>
        </p:spPr>
        <p:txBody>
          <a:bodyPr lIns="63500" tIns="0" rIns="64800" bIns="0" rtlCol="0" anchor="ctr"/>
          <a:lstStyle/>
          <a:p>
            <a:pPr marL="0" marR="0" lvl="0" indent="0" algn="ctr" defTabSz="914411" rtl="0" eaLnBrk="1" fontAlgn="auto" latinLnBrk="0" hangingPunct="1">
              <a:lnSpc>
                <a:spcPct val="100000"/>
              </a:lnSpc>
              <a:spcBef>
                <a:spcPct val="0"/>
              </a:spcBef>
              <a:spcAft>
                <a:spcPts val="0"/>
              </a:spcAft>
              <a:buClrTx/>
              <a:buSzPct val="90000"/>
              <a:buFontTx/>
              <a:buNone/>
              <a:tabLst/>
              <a:defRPr/>
            </a:pPr>
            <a:r>
              <a:rPr kumimoji="0" lang="en-GB" sz="600" b="1" i="0" u="none" strike="noStrike" kern="0" cap="none" spc="0" normalizeH="0" baseline="0" noProof="0">
                <a:ln>
                  <a:noFill/>
                </a:ln>
                <a:solidFill>
                  <a:schemeClr val="bg1"/>
                </a:solidFill>
                <a:effectLst/>
                <a:uLnTx/>
                <a:uFillTx/>
                <a:latin typeface="Tenorite" panose="00000500000000000000" pitchFamily="2" charset="0"/>
                <a:ea typeface="+mn-ea"/>
                <a:cs typeface="Arial" pitchFamily="34" charset="0"/>
                <a:sym typeface="Arial"/>
              </a:rPr>
              <a:t>Solution</a:t>
            </a:r>
          </a:p>
        </p:txBody>
      </p:sp>
      <p:sp>
        <p:nvSpPr>
          <p:cNvPr id="9" name="Rectangle 8">
            <a:extLst>
              <a:ext uri="{FF2B5EF4-FFF2-40B4-BE49-F238E27FC236}">
                <a16:creationId xmlns:a16="http://schemas.microsoft.com/office/drawing/2014/main" id="{43F01AE0-FF9B-4CC4-A572-BE3C237F921D}"/>
              </a:ext>
            </a:extLst>
          </p:cNvPr>
          <p:cNvSpPr/>
          <p:nvPr/>
        </p:nvSpPr>
        <p:spPr>
          <a:xfrm>
            <a:off x="552892" y="896732"/>
            <a:ext cx="11249247" cy="166171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b="1">
                <a:solidFill>
                  <a:srgbClr val="000000"/>
                </a:solidFill>
                <a:latin typeface="Tenorite" panose="00000500000000000000" pitchFamily="2" charset="0"/>
              </a:rPr>
              <a:t>34 Strategic Business Imperatives</a:t>
            </a:r>
          </a:p>
        </p:txBody>
      </p:sp>
      <p:sp>
        <p:nvSpPr>
          <p:cNvPr id="158" name="Arrow: Down 157">
            <a:extLst>
              <a:ext uri="{FF2B5EF4-FFF2-40B4-BE49-F238E27FC236}">
                <a16:creationId xmlns:a16="http://schemas.microsoft.com/office/drawing/2014/main" id="{D0A090BE-050D-48FA-984E-622AA84B48BA}"/>
              </a:ext>
            </a:extLst>
          </p:cNvPr>
          <p:cNvSpPr/>
          <p:nvPr/>
        </p:nvSpPr>
        <p:spPr>
          <a:xfrm>
            <a:off x="7133193" y="2584207"/>
            <a:ext cx="216271" cy="334287"/>
          </a:xfrm>
          <a:prstGeom prst="downArrow">
            <a:avLst/>
          </a:prstGeom>
          <a:solidFill>
            <a:srgbClr val="2F5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enorite" panose="00000500000000000000" pitchFamily="2" charset="0"/>
            </a:endParaRPr>
          </a:p>
        </p:txBody>
      </p:sp>
      <p:sp>
        <p:nvSpPr>
          <p:cNvPr id="160" name="Rounded Rectangle 312">
            <a:extLst>
              <a:ext uri="{FF2B5EF4-FFF2-40B4-BE49-F238E27FC236}">
                <a16:creationId xmlns:a16="http://schemas.microsoft.com/office/drawing/2014/main" id="{04323F01-4EEF-4714-8F42-3EC864F76DE9}"/>
              </a:ext>
            </a:extLst>
          </p:cNvPr>
          <p:cNvSpPr/>
          <p:nvPr/>
        </p:nvSpPr>
        <p:spPr bwMode="gray">
          <a:xfrm>
            <a:off x="723556" y="3676906"/>
            <a:ext cx="2199525" cy="494619"/>
          </a:xfrm>
          <a:prstGeom prst="roundRect">
            <a:avLst>
              <a:gd name="adj" fmla="val 8359"/>
            </a:avLst>
          </a:prstGeom>
          <a:solidFill>
            <a:srgbClr val="CBF1E8"/>
          </a:solidFill>
          <a:ln w="28575" algn="ctr">
            <a:noFill/>
            <a:miter lim="800000"/>
            <a:headEnd/>
            <a:tailEnd/>
          </a:ln>
          <a:effectLst/>
        </p:spPr>
        <p:txBody>
          <a:bodyPr lIns="63500" tIns="0" rIns="5400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Citizen Experience </a:t>
            </a:r>
          </a:p>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&amp; Engagement</a:t>
            </a:r>
          </a:p>
        </p:txBody>
      </p:sp>
      <p:sp>
        <p:nvSpPr>
          <p:cNvPr id="161" name="Rounded Rectangle 312">
            <a:extLst>
              <a:ext uri="{FF2B5EF4-FFF2-40B4-BE49-F238E27FC236}">
                <a16:creationId xmlns:a16="http://schemas.microsoft.com/office/drawing/2014/main" id="{9B4965C8-DEE7-45CA-AC12-925ED68775D8}"/>
              </a:ext>
            </a:extLst>
          </p:cNvPr>
          <p:cNvSpPr/>
          <p:nvPr/>
        </p:nvSpPr>
        <p:spPr bwMode="gray">
          <a:xfrm>
            <a:off x="743205" y="5833869"/>
            <a:ext cx="2182345" cy="489408"/>
          </a:xfrm>
          <a:prstGeom prst="roundRect">
            <a:avLst>
              <a:gd name="adj" fmla="val 8359"/>
            </a:avLst>
          </a:prstGeom>
          <a:solidFill>
            <a:schemeClr val="accent6">
              <a:lumMod val="20000"/>
              <a:lumOff val="80000"/>
            </a:schemeClr>
          </a:solidFill>
          <a:ln w="28575" algn="ctr">
            <a:noFill/>
            <a:miter lim="800000"/>
            <a:headEnd/>
            <a:tailEnd/>
          </a:ln>
          <a:effectLst/>
        </p:spPr>
        <p:txBody>
          <a:bodyPr lIns="63500" tIns="0" rIns="5400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lang="en-GB" sz="1000" b="1">
                <a:solidFill>
                  <a:sysClr val="windowText" lastClr="000000"/>
                </a:solidFill>
                <a:latin typeface="Tenorite" panose="00000500000000000000" pitchFamily="2" charset="0"/>
                <a:cs typeface="Arial" pitchFamily="34" charset="0"/>
                <a:sym typeface="Arial"/>
              </a:rPr>
              <a:t>Change &amp; Programme Management</a:t>
            </a:r>
            <a:endPar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endParaRPr>
          </a:p>
        </p:txBody>
      </p:sp>
      <p:sp>
        <p:nvSpPr>
          <p:cNvPr id="163" name="Rounded Rectangle 312">
            <a:extLst>
              <a:ext uri="{FF2B5EF4-FFF2-40B4-BE49-F238E27FC236}">
                <a16:creationId xmlns:a16="http://schemas.microsoft.com/office/drawing/2014/main" id="{CBD12D29-34E1-4482-AF75-DA383D3B96A8}"/>
              </a:ext>
            </a:extLst>
          </p:cNvPr>
          <p:cNvSpPr/>
          <p:nvPr/>
        </p:nvSpPr>
        <p:spPr bwMode="gray">
          <a:xfrm>
            <a:off x="733295" y="5026965"/>
            <a:ext cx="2182344" cy="758375"/>
          </a:xfrm>
          <a:prstGeom prst="roundRect">
            <a:avLst>
              <a:gd name="adj" fmla="val 8359"/>
            </a:avLst>
          </a:prstGeom>
          <a:solidFill>
            <a:srgbClr val="F8E5D6"/>
          </a:solidFill>
          <a:ln w="28575" algn="ctr">
            <a:noFill/>
            <a:miter lim="800000"/>
            <a:headEnd/>
            <a:tailEnd/>
          </a:ln>
          <a:effectLst/>
        </p:spPr>
        <p:txBody>
          <a:bodyPr lIns="63500" tIns="0" rIns="5400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Enterprise </a:t>
            </a:r>
          </a:p>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Technology</a:t>
            </a:r>
          </a:p>
        </p:txBody>
      </p:sp>
      <p:sp>
        <p:nvSpPr>
          <p:cNvPr id="164" name="Rounded Rectangle 312">
            <a:extLst>
              <a:ext uri="{FF2B5EF4-FFF2-40B4-BE49-F238E27FC236}">
                <a16:creationId xmlns:a16="http://schemas.microsoft.com/office/drawing/2014/main" id="{150A7378-CBC7-449B-9D0F-4D9F0E1E0FF9}"/>
              </a:ext>
            </a:extLst>
          </p:cNvPr>
          <p:cNvSpPr/>
          <p:nvPr/>
        </p:nvSpPr>
        <p:spPr bwMode="gray">
          <a:xfrm>
            <a:off x="720445" y="4220057"/>
            <a:ext cx="2199525" cy="758376"/>
          </a:xfrm>
          <a:prstGeom prst="roundRect">
            <a:avLst>
              <a:gd name="adj" fmla="val 8359"/>
            </a:avLst>
          </a:prstGeom>
          <a:solidFill>
            <a:srgbClr val="FAD5DE"/>
          </a:solidFill>
          <a:ln w="28575" algn="ctr">
            <a:noFill/>
            <a:miter lim="800000"/>
            <a:headEnd/>
            <a:tailEnd/>
          </a:ln>
          <a:effectLst/>
        </p:spPr>
        <p:txBody>
          <a:bodyPr lIns="63500" tIns="0" rIns="540000" bIns="0" rtlCol="0" anchor="ctr"/>
          <a:lstStyle/>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Front Line </a:t>
            </a:r>
          </a:p>
          <a:p>
            <a:pPr marL="0" marR="0" lvl="0" indent="0" algn="ctr" defTabSz="914400" rtl="0" eaLnBrk="1" fontAlgn="auto" latinLnBrk="0" hangingPunct="1">
              <a:lnSpc>
                <a:spcPct val="100000"/>
              </a:lnSpc>
              <a:spcBef>
                <a:spcPct val="0"/>
              </a:spcBef>
              <a:spcAft>
                <a:spcPts val="0"/>
              </a:spcAft>
              <a:buClrTx/>
              <a:buSzPct val="90000"/>
              <a:buFontTx/>
              <a:buNone/>
              <a:tabLst/>
              <a:defRPr/>
            </a:pPr>
            <a:r>
              <a:rPr kumimoji="0" lang="en-GB" sz="1000" b="1" i="0" u="none" strike="noStrike" kern="1200" cap="none" spc="0" normalizeH="0" baseline="0" noProof="0">
                <a:ln>
                  <a:noFill/>
                </a:ln>
                <a:solidFill>
                  <a:sysClr val="windowText" lastClr="000000"/>
                </a:solidFill>
                <a:effectLst/>
                <a:uLnTx/>
                <a:uFillTx/>
                <a:latin typeface="Tenorite" panose="00000500000000000000" pitchFamily="2" charset="0"/>
                <a:ea typeface="+mn-ea"/>
                <a:cs typeface="Arial" pitchFamily="34" charset="0"/>
                <a:sym typeface="Arial"/>
              </a:rPr>
              <a:t>Service Delivery</a:t>
            </a:r>
          </a:p>
        </p:txBody>
      </p:sp>
      <p:sp>
        <p:nvSpPr>
          <p:cNvPr id="2" name="Arrow: Bent-Up 1">
            <a:extLst>
              <a:ext uri="{FF2B5EF4-FFF2-40B4-BE49-F238E27FC236}">
                <a16:creationId xmlns:a16="http://schemas.microsoft.com/office/drawing/2014/main" id="{0B5D7606-5212-4A66-A836-A9137FDDC3EB}"/>
              </a:ext>
            </a:extLst>
          </p:cNvPr>
          <p:cNvSpPr/>
          <p:nvPr/>
        </p:nvSpPr>
        <p:spPr>
          <a:xfrm rot="10800000">
            <a:off x="1526958" y="2988119"/>
            <a:ext cx="4853331" cy="283664"/>
          </a:xfrm>
          <a:prstGeom prst="bentUpArrow">
            <a:avLst>
              <a:gd name="adj1" fmla="val 30284"/>
              <a:gd name="adj2" fmla="val 34248"/>
              <a:gd name="adj3" fmla="val 30284"/>
            </a:avLst>
          </a:prstGeom>
          <a:solidFill>
            <a:srgbClr val="2F5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enorite" panose="00000500000000000000" pitchFamily="2" charset="0"/>
            </a:endParaRPr>
          </a:p>
        </p:txBody>
      </p:sp>
      <p:sp>
        <p:nvSpPr>
          <p:cNvPr id="157" name="Rectangle 156">
            <a:extLst>
              <a:ext uri="{FF2B5EF4-FFF2-40B4-BE49-F238E27FC236}">
                <a16:creationId xmlns:a16="http://schemas.microsoft.com/office/drawing/2014/main" id="{298D5A20-EDDA-46EE-B523-9C53F8E6AB9A}"/>
              </a:ext>
            </a:extLst>
          </p:cNvPr>
          <p:cNvSpPr/>
          <p:nvPr/>
        </p:nvSpPr>
        <p:spPr>
          <a:xfrm rot="16200000">
            <a:off x="1287516" y="4863491"/>
            <a:ext cx="2646371" cy="2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rgbClr val="000000"/>
                </a:solidFill>
                <a:latin typeface="Tenorite" panose="00000500000000000000" pitchFamily="2" charset="0"/>
              </a:rPr>
              <a:t>10 Delivery Projects</a:t>
            </a:r>
          </a:p>
        </p:txBody>
      </p:sp>
    </p:spTree>
    <p:extLst>
      <p:ext uri="{BB962C8B-B14F-4D97-AF65-F5344CB8AC3E}">
        <p14:creationId xmlns:p14="http://schemas.microsoft.com/office/powerpoint/2010/main" val="1215933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4B7BC43-8D23-DD2F-F1A9-BD3EC3A17466}"/>
              </a:ext>
            </a:extLst>
          </p:cNvPr>
          <p:cNvSpPr txBox="1"/>
          <p:nvPr/>
        </p:nvSpPr>
        <p:spPr>
          <a:xfrm>
            <a:off x="558948" y="490125"/>
            <a:ext cx="9086047"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100" b="1" i="0" u="none" strike="noStrike" kern="0" cap="none" spc="0" normalizeH="0" baseline="0" noProof="0" dirty="0">
                <a:ln>
                  <a:noFill/>
                </a:ln>
                <a:solidFill>
                  <a:srgbClr val="374265"/>
                </a:solidFill>
                <a:effectLst/>
                <a:uLnTx/>
                <a:uFillTx/>
                <a:latin typeface="Tenorite" panose="00000500000000000000" pitchFamily="2" charset="0"/>
                <a:sym typeface="Arial"/>
              </a:rPr>
              <a:t>Next Steps</a:t>
            </a:r>
          </a:p>
        </p:txBody>
      </p:sp>
      <p:sp>
        <p:nvSpPr>
          <p:cNvPr id="2" name="Slide Number Placeholder 1">
            <a:extLst>
              <a:ext uri="{FF2B5EF4-FFF2-40B4-BE49-F238E27FC236}">
                <a16:creationId xmlns:a16="http://schemas.microsoft.com/office/drawing/2014/main" id="{5FEC7F1B-628C-13F9-E689-3322978BA5E1}"/>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smtClean="0">
                <a:ln>
                  <a:noFill/>
                </a:ln>
                <a:solidFill>
                  <a:srgbClr val="8E919E"/>
                </a:solidFill>
                <a:effectLst/>
                <a:uLnTx/>
                <a:uFillTx/>
                <a:latin typeface="Tenorite" panose="00000500000000000000" pitchFamily="2" charset="0"/>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9</a:t>
            </a:fld>
            <a:endParaRPr kumimoji="0" lang="en-GB" sz="1200" b="0" i="0" u="none" strike="noStrike" kern="0" cap="none" spc="0" normalizeH="0" baseline="0" noProof="0" dirty="0">
              <a:ln>
                <a:noFill/>
              </a:ln>
              <a:solidFill>
                <a:srgbClr val="8E919E"/>
              </a:solidFill>
              <a:effectLst/>
              <a:uLnTx/>
              <a:uFillTx/>
              <a:latin typeface="Tenorite" panose="00000500000000000000" pitchFamily="2" charset="0"/>
              <a:sym typeface="Calibri"/>
            </a:endParaRPr>
          </a:p>
        </p:txBody>
      </p:sp>
      <p:sp>
        <p:nvSpPr>
          <p:cNvPr id="5" name="Half Frame 4">
            <a:extLst>
              <a:ext uri="{FF2B5EF4-FFF2-40B4-BE49-F238E27FC236}">
                <a16:creationId xmlns:a16="http://schemas.microsoft.com/office/drawing/2014/main" id="{0D3DA830-6DCF-912F-055B-3FCC70D1229A}"/>
              </a:ext>
            </a:extLst>
          </p:cNvPr>
          <p:cNvSpPr/>
          <p:nvPr/>
        </p:nvSpPr>
        <p:spPr>
          <a:xfrm>
            <a:off x="212129" y="240610"/>
            <a:ext cx="964078" cy="964078"/>
          </a:xfrm>
          <a:prstGeom prst="halfFrame">
            <a:avLst>
              <a:gd name="adj1" fmla="val 11527"/>
              <a:gd name="adj2" fmla="val 11191"/>
            </a:avLst>
          </a:prstGeom>
          <a:solidFill>
            <a:schemeClr val="tx1"/>
          </a:solidFill>
          <a:ln w="12700" cap="flat" cmpd="sng" algn="ctr">
            <a:no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732" b="0" i="0" u="none" strike="noStrike" kern="1200" cap="none" spc="0" normalizeH="0" baseline="0" noProof="0" dirty="0">
              <a:ln>
                <a:noFill/>
              </a:ln>
              <a:solidFill>
                <a:srgbClr val="374265"/>
              </a:solidFill>
              <a:effectLst/>
              <a:uLnTx/>
              <a:uFillTx/>
              <a:latin typeface="Tenorite" panose="00000500000000000000" pitchFamily="2" charset="0"/>
              <a:ea typeface="+mn-ea"/>
              <a:sym typeface="Arial"/>
            </a:endParaRPr>
          </a:p>
        </p:txBody>
      </p:sp>
      <p:sp>
        <p:nvSpPr>
          <p:cNvPr id="3" name="Rectangle: Rounded Corners 2">
            <a:extLst>
              <a:ext uri="{FF2B5EF4-FFF2-40B4-BE49-F238E27FC236}">
                <a16:creationId xmlns:a16="http://schemas.microsoft.com/office/drawing/2014/main" id="{FEE4B4E5-EAB7-D2F9-0068-6805B2AA6F36}"/>
              </a:ext>
            </a:extLst>
          </p:cNvPr>
          <p:cNvSpPr/>
          <p:nvPr/>
        </p:nvSpPr>
        <p:spPr>
          <a:xfrm>
            <a:off x="881400" y="991273"/>
            <a:ext cx="10427616" cy="180000"/>
          </a:xfrm>
          <a:prstGeom prst="roundRect">
            <a:avLst/>
          </a:prstGeom>
          <a:solidFill>
            <a:srgbClr val="2F5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srgbClr val="FFFFFF"/>
              </a:solidFill>
              <a:effectLst/>
              <a:uLnTx/>
              <a:uFillTx/>
              <a:latin typeface="Tenorite" panose="00000500000000000000" pitchFamily="2" charset="0"/>
              <a:sym typeface="Arial"/>
            </a:endParaRPr>
          </a:p>
        </p:txBody>
      </p:sp>
      <p:sp>
        <p:nvSpPr>
          <p:cNvPr id="7" name="Rectangle: Rounded Corners 6">
            <a:extLst>
              <a:ext uri="{FF2B5EF4-FFF2-40B4-BE49-F238E27FC236}">
                <a16:creationId xmlns:a16="http://schemas.microsoft.com/office/drawing/2014/main" id="{12DCABC1-5C82-53A3-818C-FB698ED0DFF1}"/>
              </a:ext>
            </a:extLst>
          </p:cNvPr>
          <p:cNvSpPr/>
          <p:nvPr/>
        </p:nvSpPr>
        <p:spPr>
          <a:xfrm>
            <a:off x="924600" y="6448912"/>
            <a:ext cx="10429200" cy="180000"/>
          </a:xfrm>
          <a:prstGeom prst="roundRect">
            <a:avLst/>
          </a:prstGeom>
          <a:solidFill>
            <a:srgbClr val="2F5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srgbClr val="FFFFFF"/>
              </a:solidFill>
              <a:effectLst/>
              <a:uLnTx/>
              <a:uFillTx/>
              <a:latin typeface="Tenorite" panose="00000500000000000000" pitchFamily="2" charset="0"/>
              <a:sym typeface="Arial"/>
            </a:endParaRPr>
          </a:p>
        </p:txBody>
      </p:sp>
      <p:sp>
        <p:nvSpPr>
          <p:cNvPr id="8" name="TextBox 7">
            <a:extLst>
              <a:ext uri="{FF2B5EF4-FFF2-40B4-BE49-F238E27FC236}">
                <a16:creationId xmlns:a16="http://schemas.microsoft.com/office/drawing/2014/main" id="{FDEDCF58-7437-010F-6C0C-296235D8E086}"/>
              </a:ext>
            </a:extLst>
          </p:cNvPr>
          <p:cNvSpPr txBox="1"/>
          <p:nvPr/>
        </p:nvSpPr>
        <p:spPr>
          <a:xfrm>
            <a:off x="903000" y="1289221"/>
            <a:ext cx="10427616" cy="364652"/>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In order to accelerate the digital transformation journey, we will need to commit to the following:</a:t>
            </a:r>
          </a:p>
        </p:txBody>
      </p:sp>
      <p:sp>
        <p:nvSpPr>
          <p:cNvPr id="11" name="TextBox 10">
            <a:extLst>
              <a:ext uri="{FF2B5EF4-FFF2-40B4-BE49-F238E27FC236}">
                <a16:creationId xmlns:a16="http://schemas.microsoft.com/office/drawing/2014/main" id="{142CC044-7582-1D27-F516-D9485F28081D}"/>
              </a:ext>
            </a:extLst>
          </p:cNvPr>
          <p:cNvSpPr txBox="1"/>
          <p:nvPr/>
        </p:nvSpPr>
        <p:spPr>
          <a:xfrm>
            <a:off x="786150" y="1881460"/>
            <a:ext cx="10427616" cy="4796634"/>
          </a:xfrm>
          <a:prstGeom prst="rect">
            <a:avLst/>
          </a:prstGeom>
          <a:noFill/>
        </p:spPr>
        <p:txBody>
          <a:bodyPr wrap="square">
            <a:spAutoFit/>
          </a:bodyPr>
          <a:lstStyle/>
          <a:p>
            <a:pPr marL="285750" marR="0" lvl="0" indent="-285750" algn="l" defTabSz="914400" rtl="0" eaLnBrk="1" fontAlgn="auto" latinLnBrk="0" hangingPunct="1">
              <a:lnSpc>
                <a:spcPct val="120000"/>
              </a:lnSpc>
              <a:spcBef>
                <a:spcPts val="0"/>
              </a:spcBef>
              <a:spcAft>
                <a:spcPts val="0"/>
              </a:spcAft>
              <a:buClr>
                <a:srgbClr val="2F507F"/>
              </a:buClr>
              <a:buSzTx/>
              <a:buFont typeface="Wingdings" panose="05000000000000000000" pitchFamily="2" charset="2"/>
              <a:buChar char="Ø"/>
              <a:tabLst/>
              <a:defRPr/>
            </a:pPr>
            <a:r>
              <a:rPr kumimoji="0" lang="en-GB" sz="1600" b="1" i="0" u="none" strike="noStrike" kern="0" cap="none" spc="0" normalizeH="0" baseline="0" noProof="0" dirty="0">
                <a:ln>
                  <a:noFill/>
                </a:ln>
                <a:solidFill>
                  <a:srgbClr val="000000"/>
                </a:solidFill>
                <a:effectLst/>
                <a:uLnTx/>
                <a:uFillTx/>
                <a:latin typeface="Tenorite" panose="00000500000000000000" pitchFamily="2" charset="0"/>
                <a:sym typeface="Arial"/>
              </a:rPr>
              <a:t>Re-establish the Regional Digital Transformation Group </a:t>
            </a: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 with suitable Executive Leadership, Governance, and attendance with a number of sub-groups to drive through the proposed workstreams</a:t>
            </a:r>
          </a:p>
          <a:p>
            <a:pPr marL="285750" marR="0" lvl="0" indent="-285750" algn="l" defTabSz="914400" rtl="0" eaLnBrk="1" fontAlgn="auto" latinLnBrk="0" hangingPunct="1">
              <a:lnSpc>
                <a:spcPct val="120000"/>
              </a:lnSpc>
              <a:spcBef>
                <a:spcPts val="0"/>
              </a:spcBef>
              <a:spcAft>
                <a:spcPts val="0"/>
              </a:spcAft>
              <a:buClr>
                <a:srgbClr val="2F507F"/>
              </a:buClr>
              <a:buSzTx/>
              <a:buFont typeface="Wingdings" panose="05000000000000000000" pitchFamily="2" charset="2"/>
              <a:buChar char="Ø"/>
              <a:tabLst/>
              <a:defRPr/>
            </a:pPr>
            <a:endPar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endParaRPr>
          </a:p>
          <a:p>
            <a:pPr marL="285750" marR="0" lvl="0" indent="-285750" algn="l" defTabSz="914400" rtl="0" eaLnBrk="1" fontAlgn="auto" latinLnBrk="0" hangingPunct="1">
              <a:lnSpc>
                <a:spcPct val="120000"/>
              </a:lnSpc>
              <a:spcBef>
                <a:spcPts val="0"/>
              </a:spcBef>
              <a:spcAft>
                <a:spcPts val="0"/>
              </a:spcAft>
              <a:buClr>
                <a:srgbClr val="2F507F"/>
              </a:buClr>
              <a:buSzTx/>
              <a:buFont typeface="Wingdings" panose="05000000000000000000" pitchFamily="2" charset="2"/>
              <a:buChar char="Ø"/>
              <a:tabLst/>
              <a:defRPr/>
            </a:pP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Establish digital enablement roadmap delivery </a:t>
            </a:r>
            <a:r>
              <a:rPr kumimoji="0" lang="en-GB" sz="1600" b="1" i="0" u="none" strike="noStrike" kern="0" cap="none" spc="0" normalizeH="0" baseline="0" noProof="0" dirty="0">
                <a:ln>
                  <a:noFill/>
                </a:ln>
                <a:solidFill>
                  <a:srgbClr val="000000"/>
                </a:solidFill>
                <a:effectLst/>
                <a:uLnTx/>
                <a:uFillTx/>
                <a:latin typeface="Tenorite" panose="00000500000000000000" pitchFamily="2" charset="0"/>
                <a:sym typeface="Arial"/>
              </a:rPr>
              <a:t>governance, key partners and procurement </a:t>
            </a: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mechanisms across the </a:t>
            </a:r>
            <a:r>
              <a:rPr kumimoji="0" lang="en-GB" sz="1600" b="1" i="0" u="none" strike="noStrike" kern="0" cap="none" spc="0" normalizeH="0" baseline="0" noProof="0" dirty="0">
                <a:ln>
                  <a:noFill/>
                </a:ln>
                <a:solidFill>
                  <a:srgbClr val="000000"/>
                </a:solidFill>
                <a:effectLst/>
                <a:uLnTx/>
                <a:uFillTx/>
                <a:latin typeface="Tenorite" panose="00000500000000000000" pitchFamily="2" charset="0"/>
                <a:sym typeface="Arial"/>
              </a:rPr>
              <a:t>region, with an agreed Regional Digital Strategy</a:t>
            </a:r>
          </a:p>
          <a:p>
            <a:pPr marL="285750" marR="0" lvl="0" indent="-285750" algn="l" defTabSz="914400" rtl="0" eaLnBrk="1" fontAlgn="auto" latinLnBrk="0" hangingPunct="1">
              <a:lnSpc>
                <a:spcPct val="120000"/>
              </a:lnSpc>
              <a:spcBef>
                <a:spcPts val="0"/>
              </a:spcBef>
              <a:spcAft>
                <a:spcPts val="0"/>
              </a:spcAft>
              <a:buClr>
                <a:srgbClr val="2F507F"/>
              </a:buClr>
              <a:buSzTx/>
              <a:buFont typeface="Wingdings" panose="05000000000000000000" pitchFamily="2" charset="2"/>
              <a:buChar char="Ø"/>
              <a:tabLst/>
              <a:defRPr/>
            </a:pPr>
            <a:endParaRPr kumimoji="0" lang="en-GB" sz="1600" b="1" i="0" u="none" strike="noStrike" kern="0" cap="none" spc="0" normalizeH="0" baseline="0" noProof="0" dirty="0">
              <a:ln>
                <a:noFill/>
              </a:ln>
              <a:solidFill>
                <a:srgbClr val="000000"/>
              </a:solidFill>
              <a:effectLst/>
              <a:uLnTx/>
              <a:uFillTx/>
              <a:latin typeface="Tenorite" panose="00000500000000000000" pitchFamily="2" charset="0"/>
              <a:sym typeface="Arial"/>
            </a:endParaRPr>
          </a:p>
          <a:p>
            <a:pPr marL="285750" indent="-285750">
              <a:lnSpc>
                <a:spcPct val="120000"/>
              </a:lnSpc>
              <a:buClr>
                <a:srgbClr val="2F507F"/>
              </a:buClr>
              <a:buFont typeface="Wingdings" panose="05000000000000000000" pitchFamily="2" charset="2"/>
              <a:buChar char="Ø"/>
              <a:defRPr/>
            </a:pP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Develop and </a:t>
            </a:r>
            <a:r>
              <a:rPr kumimoji="0" lang="en-GB" sz="1600" b="1" i="0" u="none" strike="noStrike" kern="0" cap="none" spc="0" normalizeH="0" baseline="0" noProof="0" dirty="0">
                <a:ln>
                  <a:noFill/>
                </a:ln>
                <a:solidFill>
                  <a:srgbClr val="000000"/>
                </a:solidFill>
                <a:effectLst/>
                <a:uLnTx/>
                <a:uFillTx/>
                <a:latin typeface="Tenorite" panose="00000500000000000000" pitchFamily="2" charset="0"/>
                <a:sym typeface="Arial"/>
              </a:rPr>
              <a:t>leverage key technology capabilities </a:t>
            </a: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to support effective simplification, implementation and adoption of new ways of working across people, </a:t>
            </a:r>
            <a:r>
              <a:rPr kumimoji="0" lang="en-GB" sz="1600" b="1" i="0" u="none" strike="noStrike" kern="0" cap="none" spc="0" normalizeH="0" baseline="0" noProof="0" dirty="0">
                <a:ln>
                  <a:noFill/>
                </a:ln>
                <a:solidFill>
                  <a:srgbClr val="000000"/>
                </a:solidFill>
                <a:effectLst/>
                <a:uLnTx/>
                <a:uFillTx/>
                <a:latin typeface="Tenorite" panose="00000500000000000000" pitchFamily="2" charset="0"/>
                <a:sym typeface="Arial"/>
              </a:rPr>
              <a:t>process and technology for improved </a:t>
            </a:r>
            <a:r>
              <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rPr>
              <a:t>health and care outcomes across the region.</a:t>
            </a:r>
          </a:p>
          <a:p>
            <a:pPr marL="285750" indent="-285750">
              <a:lnSpc>
                <a:spcPct val="120000"/>
              </a:lnSpc>
              <a:buClr>
                <a:srgbClr val="2F507F"/>
              </a:buClr>
              <a:buFont typeface="Wingdings" panose="05000000000000000000" pitchFamily="2" charset="2"/>
              <a:buChar char="Ø"/>
              <a:defRPr/>
            </a:pPr>
            <a:endParaRPr lang="en-GB" sz="1600" dirty="0">
              <a:latin typeface="Tenorite" panose="00000500000000000000" pitchFamily="2" charset="0"/>
            </a:endParaRPr>
          </a:p>
          <a:p>
            <a:pPr marL="285750" indent="-285750">
              <a:lnSpc>
                <a:spcPct val="120000"/>
              </a:lnSpc>
              <a:buClr>
                <a:srgbClr val="2F507F"/>
              </a:buClr>
              <a:buFont typeface="Wingdings" panose="05000000000000000000" pitchFamily="2" charset="2"/>
              <a:buChar char="Ø"/>
              <a:defRPr/>
            </a:pPr>
            <a:r>
              <a:rPr lang="en-GB" sz="1600" dirty="0">
                <a:latin typeface="Tenorite" panose="00000500000000000000" pitchFamily="2" charset="0"/>
              </a:rPr>
              <a:t>Commit to the completion of the </a:t>
            </a:r>
            <a:r>
              <a:rPr lang="en-GB" sz="1600" b="1" dirty="0">
                <a:latin typeface="Tenorite" panose="00000500000000000000" pitchFamily="2" charset="0"/>
              </a:rPr>
              <a:t>Continuity of Care Maturity Model (CCMM).  </a:t>
            </a:r>
            <a:r>
              <a:rPr lang="en-GB" sz="1600" dirty="0">
                <a:latin typeface="Tenorite" panose="00000500000000000000" pitchFamily="2" charset="0"/>
              </a:rPr>
              <a:t>This is a internationally recognised </a:t>
            </a:r>
            <a:r>
              <a:rPr lang="en-GB" sz="1600" b="1" dirty="0">
                <a:latin typeface="Tenorite" panose="00000500000000000000" pitchFamily="2" charset="0"/>
              </a:rPr>
              <a:t>assessment which demonstrates </a:t>
            </a:r>
            <a:r>
              <a:rPr lang="en-GB" sz="1600" dirty="0">
                <a:latin typeface="Tenorite" panose="00000500000000000000" pitchFamily="2" charset="0"/>
              </a:rPr>
              <a:t>the evolution of communication between clinicians in different settings with limited or no electronic communication to an advanced, multi-organisational, knowledge driven community of care. </a:t>
            </a:r>
            <a:r>
              <a:rPr lang="en-GB" sz="1600" b="1" dirty="0">
                <a:latin typeface="Tenorite" panose="00000500000000000000" pitchFamily="2" charset="0"/>
              </a:rPr>
              <a:t>– Baseline Assessment </a:t>
            </a:r>
          </a:p>
          <a:p>
            <a:pPr marL="285750" marR="0" lvl="0" indent="-285750" algn="l" defTabSz="914400" rtl="0" eaLnBrk="1" fontAlgn="auto" latinLnBrk="0" hangingPunct="1">
              <a:lnSpc>
                <a:spcPct val="120000"/>
              </a:lnSpc>
              <a:spcBef>
                <a:spcPts val="0"/>
              </a:spcBef>
              <a:spcAft>
                <a:spcPts val="0"/>
              </a:spcAft>
              <a:buClr>
                <a:srgbClr val="2F507F"/>
              </a:buClr>
              <a:buSzTx/>
              <a:buFont typeface="Wingdings" panose="05000000000000000000" pitchFamily="2" charset="2"/>
              <a:buChar char="Ø"/>
              <a:tabLst/>
              <a:defRPr/>
            </a:pPr>
            <a:endParaRPr lang="en-GB" sz="1600" dirty="0">
              <a:latin typeface="Tenorite" panose="00000500000000000000" pitchFamily="2" charset="0"/>
            </a:endParaRPr>
          </a:p>
          <a:p>
            <a:pPr marL="285750" marR="0" lvl="0" indent="-285750" algn="l" defTabSz="914400" rtl="0" eaLnBrk="1" fontAlgn="auto" latinLnBrk="0" hangingPunct="1">
              <a:lnSpc>
                <a:spcPct val="120000"/>
              </a:lnSpc>
              <a:spcBef>
                <a:spcPts val="0"/>
              </a:spcBef>
              <a:spcAft>
                <a:spcPts val="0"/>
              </a:spcAft>
              <a:buClr>
                <a:srgbClr val="2F507F"/>
              </a:buClr>
              <a:buSzTx/>
              <a:buFont typeface="Wingdings" panose="05000000000000000000" pitchFamily="2" charset="2"/>
              <a:buChar char="Ø"/>
              <a:tabLst/>
              <a:defRPr/>
            </a:pPr>
            <a:endParaRPr kumimoji="0" lang="en-GB" sz="1600" b="0" i="0" u="none" strike="noStrike" kern="0" cap="none" spc="0" normalizeH="0" baseline="0" noProof="0" dirty="0">
              <a:ln>
                <a:noFill/>
              </a:ln>
              <a:solidFill>
                <a:srgbClr val="000000"/>
              </a:solidFill>
              <a:effectLst/>
              <a:uLnTx/>
              <a:uFillTx/>
              <a:latin typeface="Tenorite" panose="00000500000000000000" pitchFamily="2" charset="0"/>
              <a:sym typeface="Arial"/>
            </a:endParaRPr>
          </a:p>
        </p:txBody>
      </p:sp>
    </p:spTree>
    <p:extLst>
      <p:ext uri="{BB962C8B-B14F-4D97-AF65-F5344CB8AC3E}">
        <p14:creationId xmlns:p14="http://schemas.microsoft.com/office/powerpoint/2010/main" val="343148331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1_Office Theme">
  <a:themeElements>
    <a:clrScheme name="Teulu Jones 2">
      <a:dk1>
        <a:srgbClr val="374265"/>
      </a:dk1>
      <a:lt1>
        <a:srgbClr val="FFFFFF"/>
      </a:lt1>
      <a:dk2>
        <a:srgbClr val="B6D1E4"/>
      </a:dk2>
      <a:lt2>
        <a:srgbClr val="D7E9CB"/>
      </a:lt2>
      <a:accent1>
        <a:srgbClr val="4A8DBD"/>
      </a:accent1>
      <a:accent2>
        <a:srgbClr val="DE7D2C"/>
      </a:accent2>
      <a:accent3>
        <a:srgbClr val="278C74"/>
      </a:accent3>
      <a:accent4>
        <a:srgbClr val="E52F58"/>
      </a:accent4>
      <a:accent5>
        <a:srgbClr val="EE71A4"/>
      </a:accent5>
      <a:accent6>
        <a:srgbClr val="FBD321"/>
      </a:accent6>
      <a:hlink>
        <a:srgbClr val="80BCDB"/>
      </a:hlink>
      <a:folHlink>
        <a:srgbClr val="6EB34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Capsules">
  <a:themeElements>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3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3_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3_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3_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3_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3_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3_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3_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Capsules">
  <a:themeElements>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3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3_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3_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3_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3_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3_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3_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3_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ProjectID xmlns="1467fb8b-7944-4202-8e80-6a5cf0d18287" xsi:nil="true"/>
    <OpportunityID xmlns="1467fb8b-7944-4202-8e80-6a5cf0d18287">10307284</OpportunityID>
    <DocCTLanguage xmlns="1467fb8b-7944-4202-8e80-6a5cf0d18287">English</DocCTLanguage>
    <ClientID xmlns="1467fb8b-7944-4202-8e80-6a5cf0d18287">CRM000065449</ClientID>
    <TaxKeywordTaxHTField xmlns="1467fb8b-7944-4202-8e80-6a5cf0d18287">
      <Terms xmlns="http://schemas.microsoft.com/office/infopath/2007/PartnerControls"/>
    </TaxKeywordTaxHTField>
    <DocumentAudience xmlns="1467fb8b-7944-4202-8e80-6a5cf0d18287">CGI only</DocumentAudience>
    <OperationalFileDocumentType xmlns="1467fb8b-7944-4202-8e80-6a5cf0d18287">Documentation</OperationalFileDocumentType>
    <Classification xmlns="1467fb8b-7944-4202-8e80-6a5cf0d18287">Internal</Classification>
    <d03104a6d34b444fb9971a4d8e41064a xmlns="1467fb8b-7944-4202-8e80-6a5cf0d18287">
      <Terms xmlns="http://schemas.microsoft.com/office/infopath/2007/PartnerControls"/>
    </d03104a6d34b444fb9971a4d8e41064a>
    <ContractID xmlns="1467fb8b-7944-4202-8e80-6a5cf0d18287" xsi:nil="true"/>
    <OperationalFileTopic xmlns="1467fb8b-7944-4202-8e80-6a5cf0d18287">N/A</OperationalFileTopic>
    <TaxCatchAll xmlns="1467fb8b-7944-4202-8e80-6a5cf0d18287"/>
    <AuthorEnsemble xmlns="1467fb8b-7944-4202-8e80-6a5cf0d18287" xsi:nil="true"/>
    <PublishedDate xmlns="http://schemas.microsoft.com/sharepoint/v3" xsi:nil="true"/>
    <ChangeRequestID xmlns="1467fb8b-7944-4202-8e80-6a5cf0d18287" xsi:nil="true"/>
    <_dlc_DocId xmlns="70109d78-4f29-465b-9b27-883e67f8e0f4">CJR3KT6RADSS-829417211-430</_dlc_DocId>
    <_dlc_DocIdUrl xmlns="70109d78-4f29-465b-9b27-883e67f8e0f4">
      <Url>https://ensemble.ent.cgi.com/client/318299/ConsultancyProject/_layouts/15/DocIdRedir.aspx?ID=CJR3KT6RADSS-829417211-430</Url>
      <Description>CJR3KT6RADSS-829417211-430</Description>
    </_dlc_DocIdUrl>
  </documentManagement>
</p:properties>
</file>

<file path=customXml/item3.xml><?xml version="1.0" encoding="utf-8"?>
<?mso-contentType ?>
<SharedContentType xmlns="Microsoft.SharePoint.Taxonomy.ContentTypeSync" SourceId="204c783a-96cf-4a0f-a0fc-232f03230527" ContentTypeId="0x010100BF4BB84A4AC688429EF3CED027F9B8E3" PreviousValue="false"/>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ct:contentTypeSchema xmlns:ct="http://schemas.microsoft.com/office/2006/metadata/contentType" xmlns:ma="http://schemas.microsoft.com/office/2006/metadata/properties/metaAttributes" ct:_="" ma:_="" ma:contentTypeName="Lean Operational File" ma:contentTypeID="0x010100BF4BB84A4AC688429EF3CED027F9B8E300FAAC6ACA96D94748851AB254667AA4C6" ma:contentTypeVersion="12" ma:contentTypeDescription="" ma:contentTypeScope="" ma:versionID="0b5913ccbca91be71f71e38e807aff33">
  <xsd:schema xmlns:xsd="http://www.w3.org/2001/XMLSchema" xmlns:xs="http://www.w3.org/2001/XMLSchema" xmlns:p="http://schemas.microsoft.com/office/2006/metadata/properties" xmlns:ns1="http://schemas.microsoft.com/sharepoint/v3" xmlns:ns2="1467fb8b-7944-4202-8e80-6a5cf0d18287" xmlns:ns3="70109d78-4f29-465b-9b27-883e67f8e0f4" targetNamespace="http://schemas.microsoft.com/office/2006/metadata/properties" ma:root="true" ma:fieldsID="f8edfbdab0fc24635e55b6686aa7e009" ns1:_="" ns2:_="" ns3:_="">
    <xsd:import namespace="http://schemas.microsoft.com/sharepoint/v3"/>
    <xsd:import namespace="1467fb8b-7944-4202-8e80-6a5cf0d18287"/>
    <xsd:import namespace="70109d78-4f29-465b-9b27-883e67f8e0f4"/>
    <xsd:element name="properties">
      <xsd:complexType>
        <xsd:sequence>
          <xsd:element name="documentManagement">
            <xsd:complexType>
              <xsd:all>
                <xsd:element ref="ns2:AuthorEnsemble" minOccurs="0"/>
                <xsd:element ref="ns1:PublishedDate" minOccurs="0"/>
                <xsd:element ref="ns2:DocumentAudience"/>
                <xsd:element ref="ns2:OperationalFileTopic" minOccurs="0"/>
                <xsd:element ref="ns2:OperationalFileDocumentType"/>
                <xsd:element ref="ns2:DocCTLanguage" minOccurs="0"/>
                <xsd:element ref="ns2:Classification"/>
                <xsd:element ref="ns2:ChangeRequestID" minOccurs="0"/>
                <xsd:element ref="ns2:ClientID" minOccurs="0"/>
                <xsd:element ref="ns2:OpportunityID" minOccurs="0"/>
                <xsd:element ref="ns2:ContractID" minOccurs="0"/>
                <xsd:element ref="ns2:ProjectID" minOccurs="0"/>
                <xsd:element ref="ns2:d03104a6d34b444fb9971a4d8e41064a" minOccurs="0"/>
                <xsd:element ref="ns2:TaxCatchAll" minOccurs="0"/>
                <xsd:element ref="ns2:TaxCatchAllLabel" minOccurs="0"/>
                <xsd:element ref="ns2:TaxKeywordTaxHTField"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edDate" ma:index="3" nillable="true" ma:displayName="Published Date" ma:format="DateOnly" ma:internalName="Published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467fb8b-7944-4202-8e80-6a5cf0d18287" elementFormDefault="qualified">
    <xsd:import namespace="http://schemas.microsoft.com/office/2006/documentManagement/types"/>
    <xsd:import namespace="http://schemas.microsoft.com/office/infopath/2007/PartnerControls"/>
    <xsd:element name="AuthorEnsemble" ma:index="2" nillable="true" ma:displayName="Author" ma:description="The name of the CGI approval authority." ma:internalName="AuthorEnsemble" ma:readOnly="false">
      <xsd:simpleType>
        <xsd:restriction base="dms:Text"/>
      </xsd:simpleType>
    </xsd:element>
    <xsd:element name="DocumentAudience" ma:index="5" ma:displayName="Document Audience" ma:default="CGI only" ma:description="" ma:internalName="DocumentAudience" ma:readOnly="false">
      <xsd:simpleType>
        <xsd:restriction base="dms:Choice">
          <xsd:enumeration value="CGI only"/>
          <xsd:enumeration value="Approved for client communications"/>
        </xsd:restriction>
      </xsd:simpleType>
    </xsd:element>
    <xsd:element name="OperationalFileTopic" ma:index="6" nillable="true" ma:displayName="Topic" ma:default="N/A" ma:description="" ma:internalName="OperationalFileTopic" ma:readOnly="false">
      <xsd:simpleType>
        <xsd:union memberTypes="dms:Text">
          <xsd:simpleType>
            <xsd:restriction base="dms:Choice">
              <xsd:enumeration value="N/A"/>
              <xsd:enumeration value="Management"/>
              <xsd:enumeration value="Strategy"/>
              <xsd:enumeration value="Development"/>
              <xsd:enumeration value="Training"/>
              <xsd:enumeration value="Delivery"/>
            </xsd:restriction>
          </xsd:simpleType>
        </xsd:union>
      </xsd:simpleType>
    </xsd:element>
    <xsd:element name="OperationalFileDocumentType" ma:index="7" ma:displayName="Document Type" ma:default="Documentation" ma:description="" ma:internalName="OperationalFileDocumentType" ma:readOnly="false">
      <xsd:simpleType>
        <xsd:union memberTypes="dms:Text">
          <xsd:simpleType>
            <xsd:restriction base="dms:Choice">
              <xsd:enumeration value="N/A"/>
              <xsd:enumeration value="Agreement"/>
              <xsd:enumeration value="Approvals"/>
              <xsd:enumeration value="Documentation"/>
              <xsd:enumeration value="Communication"/>
              <xsd:enumeration value="Contract"/>
              <xsd:enumeration value="Deliverable"/>
              <xsd:enumeration value="Design"/>
              <xsd:enumeration value="Executive summary"/>
              <xsd:enumeration value="Financial"/>
              <xsd:enumeration value="Meeting Agenda and Minutes"/>
              <xsd:enumeration value="Plan"/>
              <xsd:enumeration value="Report"/>
              <xsd:enumeration value="Review"/>
              <xsd:enumeration value="Strategy/Plan"/>
            </xsd:restriction>
          </xsd:simpleType>
        </xsd:union>
      </xsd:simpleType>
    </xsd:element>
    <xsd:element name="DocCTLanguage" ma:index="8" nillable="true" ma:displayName="Language" ma:default="English" ma:description="" ma:internalName="DocCTLanguage" ma:readOnly="false">
      <xsd:simpleType>
        <xsd:restriction base="dms:Choice">
          <xsd:enumeration value="English"/>
          <xsd:enumeration value="French"/>
        </xsd:restriction>
      </xsd:simpleType>
    </xsd:element>
    <xsd:element name="Classification" ma:index="9" ma:displayName="Classification" ma:default="Internal" ma:description="As per information classification policy." ma:internalName="Classification" ma:readOnly="false">
      <xsd:simpleType>
        <xsd:restriction base="dms:Choice">
          <xsd:enumeration value="Internal"/>
          <xsd:enumeration value="Public"/>
          <xsd:enumeration value="Confidential"/>
          <xsd:enumeration value="Highly confidential"/>
        </xsd:restriction>
      </xsd:simpleType>
    </xsd:element>
    <xsd:element name="ChangeRequestID" ma:index="10" nillable="true" ma:displayName="Change Request ID" ma:description="" ma:internalName="ChangeRequestID" ma:readOnly="false">
      <xsd:simpleType>
        <xsd:restriction base="dms:Text"/>
      </xsd:simpleType>
    </xsd:element>
    <xsd:element name="ClientID" ma:index="12" nillable="true" ma:displayName="Client ID" ma:default="CRM000065449" ma:description="(PSA-CRM - Sales funnel #)" ma:internalName="ClientID" ma:readOnly="false">
      <xsd:simpleType>
        <xsd:restriction base="dms:Text">
          <xsd:maxLength value="255"/>
        </xsd:restriction>
      </xsd:simpleType>
    </xsd:element>
    <xsd:element name="OpportunityID" ma:index="13" nillable="true" ma:displayName="Opportunity ID" ma:default="10307284" ma:description="(PSA-CRM - Sales funnel #)" ma:internalName="OpportunityID" ma:readOnly="false">
      <xsd:simpleType>
        <xsd:restriction base="dms:Text">
          <xsd:maxLength value="255"/>
        </xsd:restriction>
      </xsd:simpleType>
    </xsd:element>
    <xsd:element name="ContractID" ma:index="14" nillable="true" ma:displayName="Contract ID" ma:description="" ma:internalName="ContractID" ma:readOnly="false">
      <xsd:simpleType>
        <xsd:restriction base="dms:Text"/>
      </xsd:simpleType>
    </xsd:element>
    <xsd:element name="ProjectID" ma:index="15" nillable="true" ma:displayName="Project ID" ma:description="" ma:internalName="ProjectID" ma:readOnly="false">
      <xsd:simpleType>
        <xsd:restriction base="dms:Text"/>
      </xsd:simpleType>
    </xsd:element>
    <xsd:element name="d03104a6d34b444fb9971a4d8e41064a" ma:index="16" nillable="true" ma:taxonomy="true" ma:internalName="d03104a6d34b444fb9971a4d8e41064a" ma:taxonomyFieldName="SBUBUContentOwner" ma:displayName="SBU/BU Content Owner" ma:readOnly="false" ma:fieldId="{d03104a6-d34b-444f-b997-1a4d8e41064a}" ma:sspId="204c783a-96cf-4a0f-a0fc-232f03230527" ma:termSetId="d99e8ed4-fc5d-43fa-94ab-5d6ef9c16d49" ma:anchorId="00000000-0000-0000-0000-000000000000" ma:open="false" ma:isKeyword="false">
      <xsd:complexType>
        <xsd:sequence>
          <xsd:element ref="pc:Terms" minOccurs="0" maxOccurs="1"/>
        </xsd:sequence>
      </xsd:complexType>
    </xsd:element>
    <xsd:element name="TaxCatchAll" ma:index="17" nillable="true" ma:displayName="Taxonomy Catch All Column" ma:hidden="true" ma:list="{267f4907-6b2c-4088-81eb-1ea523eabf04}" ma:internalName="TaxCatchAll" ma:showField="CatchAllData" ma:web="70109d78-4f29-465b-9b27-883e67f8e0f4">
      <xsd:complexType>
        <xsd:complexContent>
          <xsd:extension base="dms:MultiChoiceLookup">
            <xsd:sequence>
              <xsd:element name="Value" type="dms:Lookup" maxOccurs="unbounded" minOccurs="0" nillable="true"/>
            </xsd:sequence>
          </xsd:extension>
        </xsd:complexContent>
      </xsd:complexType>
    </xsd:element>
    <xsd:element name="TaxCatchAllLabel" ma:index="18" nillable="true" ma:displayName="Taxonomy Catch All Column1" ma:hidden="true" ma:list="{267f4907-6b2c-4088-81eb-1ea523eabf04}" ma:internalName="TaxCatchAllLabel" ma:readOnly="true" ma:showField="CatchAllDataLabel" ma:web="70109d78-4f29-465b-9b27-883e67f8e0f4">
      <xsd:complexType>
        <xsd:complexContent>
          <xsd:extension base="dms:MultiChoiceLookup">
            <xsd:sequence>
              <xsd:element name="Value" type="dms:Lookup" maxOccurs="unbounded" minOccurs="0" nillable="true"/>
            </xsd:sequence>
          </xsd:extension>
        </xsd:complexContent>
      </xsd:complexType>
    </xsd:element>
    <xsd:element name="TaxKeywordTaxHTField" ma:index="24" nillable="true" ma:taxonomy="true" ma:internalName="TaxKeywordTaxHTField" ma:taxonomyFieldName="TaxKeyword" ma:displayName="Enterprise Keywords" ma:readOnly="false" ma:fieldId="{23f27201-bee3-471e-b2e7-b64fd8b7ca38}" ma:taxonomyMulti="true" ma:sspId="204c783a-96cf-4a0f-a0fc-232f03230527"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0109d78-4f29-465b-9b27-883e67f8e0f4" elementFormDefault="qualified">
    <xsd:import namespace="http://schemas.microsoft.com/office/2006/documentManagement/types"/>
    <xsd:import namespace="http://schemas.microsoft.com/office/infopath/2007/PartnerControls"/>
    <xsd:element name="_dlc_DocId" ma:index="26" nillable="true" ma:displayName="Document ID Value" ma:description="The value of the document ID assigned to this item." ma:internalName="_dlc_DocId" ma:readOnly="true">
      <xsd:simpleType>
        <xsd:restriction base="dms:Text"/>
      </xsd:simpleType>
    </xsd:element>
    <xsd:element name="_dlc_DocIdUrl" ma:index="27"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8"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C978F11-F59B-4BFD-BF6E-34E61DB84BBB}">
  <ds:schemaRefs>
    <ds:schemaRef ds:uri="http://schemas.microsoft.com/sharepoint/events"/>
  </ds:schemaRefs>
</ds:datastoreItem>
</file>

<file path=customXml/itemProps2.xml><?xml version="1.0" encoding="utf-8"?>
<ds:datastoreItem xmlns:ds="http://schemas.openxmlformats.org/officeDocument/2006/customXml" ds:itemID="{5563E4A5-DE86-49B8-9FC5-A38A0FB753ED}">
  <ds:schemaRefs>
    <ds:schemaRef ds:uri="http://purl.org/dc/terms/"/>
    <ds:schemaRef ds:uri="1467fb8b-7944-4202-8e80-6a5cf0d18287"/>
    <ds:schemaRef ds:uri="http://schemas.microsoft.com/office/2006/documentManagement/types"/>
    <ds:schemaRef ds:uri="http://purl.org/dc/dcmitype/"/>
    <ds:schemaRef ds:uri="http://schemas.microsoft.com/office/infopath/2007/PartnerControls"/>
    <ds:schemaRef ds:uri="http://purl.org/dc/elements/1.1/"/>
    <ds:schemaRef ds:uri="http://www.w3.org/XML/1998/namespace"/>
    <ds:schemaRef ds:uri="70109d78-4f29-465b-9b27-883e67f8e0f4"/>
    <ds:schemaRef ds:uri="http://schemas.openxmlformats.org/package/2006/metadata/core-properties"/>
    <ds:schemaRef ds:uri="http://schemas.microsoft.com/sharepoint/v3"/>
    <ds:schemaRef ds:uri="http://schemas.microsoft.com/office/2006/metadata/properties"/>
  </ds:schemaRefs>
</ds:datastoreItem>
</file>

<file path=customXml/itemProps3.xml><?xml version="1.0" encoding="utf-8"?>
<ds:datastoreItem xmlns:ds="http://schemas.openxmlformats.org/officeDocument/2006/customXml" ds:itemID="{BEE408D3-D2A5-49E5-B4EB-145A7B6BB82C}">
  <ds:schemaRefs>
    <ds:schemaRef ds:uri="Microsoft.SharePoint.Taxonomy.ContentTypeSync"/>
  </ds:schemaRefs>
</ds:datastoreItem>
</file>

<file path=customXml/itemProps4.xml><?xml version="1.0" encoding="utf-8"?>
<ds:datastoreItem xmlns:ds="http://schemas.openxmlformats.org/officeDocument/2006/customXml" ds:itemID="{32CAE390-DEA6-400C-ACF2-4D1C12C425EC}">
  <ds:schemaRefs>
    <ds:schemaRef ds:uri="http://schemas.microsoft.com/sharepoint/v3/contenttype/forms"/>
  </ds:schemaRefs>
</ds:datastoreItem>
</file>

<file path=customXml/itemProps5.xml><?xml version="1.0" encoding="utf-8"?>
<ds:datastoreItem xmlns:ds="http://schemas.openxmlformats.org/officeDocument/2006/customXml" ds:itemID="{36E0D68D-ABF2-41E4-9D63-2E35AE8561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467fb8b-7944-4202-8e80-6a5cf0d18287"/>
    <ds:schemaRef ds:uri="70109d78-4f29-465b-9b27-883e67f8e0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235cf1dc-1840-4bb5-bcdd-9122a80cfc13}" enabled="1" method="Privileged" siteId="{b9fec68c-c92d-461e-9a97-3d03a0f18b82}" removed="0"/>
</clbl:labelList>
</file>

<file path=docProps/app.xml><?xml version="1.0" encoding="utf-8"?>
<Properties xmlns="http://schemas.openxmlformats.org/officeDocument/2006/extended-properties" xmlns:vt="http://schemas.openxmlformats.org/officeDocument/2006/docPropsVTypes">
  <TotalTime>29884</TotalTime>
  <Words>1380</Words>
  <Application>Microsoft Office PowerPoint</Application>
  <PresentationFormat>Widescreen</PresentationFormat>
  <Paragraphs>188</Paragraphs>
  <Slides>9</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9</vt:i4>
      </vt:variant>
    </vt:vector>
  </HeadingPairs>
  <TitlesOfParts>
    <vt:vector size="19" baseType="lpstr">
      <vt:lpstr>Arial</vt:lpstr>
      <vt:lpstr>Calibri</vt:lpstr>
      <vt:lpstr>Courier New</vt:lpstr>
      <vt:lpstr>Tenorite</vt:lpstr>
      <vt:lpstr>Trebuchet MS</vt:lpstr>
      <vt:lpstr>Verdana</vt:lpstr>
      <vt:lpstr>Wingdings</vt:lpstr>
      <vt:lpstr>1_Office Theme</vt:lpstr>
      <vt:lpstr>3_Capsules</vt:lpstr>
      <vt:lpstr>4_Capsules</vt:lpstr>
      <vt:lpstr>PowerPoint Presentation</vt:lpstr>
      <vt:lpstr>PowerPoint Presentation</vt:lpstr>
      <vt:lpstr>Setting the scene </vt:lpstr>
      <vt:lpstr>Where are we now?</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Jacqui A Dudley</dc:creator>
  <cp:keywords/>
  <cp:lastModifiedBy>Anthony Tracey (Hywel Dda UHB - Digital Director)</cp:lastModifiedBy>
  <cp:revision>624</cp:revision>
  <dcterms:modified xsi:type="dcterms:W3CDTF">2023-11-01T10:13:13Z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0x010100BF4BB84A4AC688429EF3CED027F9B8E300FAAC6ACA96D94748851AB254667AA4C6</vt:lpwstr>
  </property>
  <property fmtid="{D5CDD505-2E9C-101B-9397-08002B2CF9AE}" pid="3" name="ClassificationContentMarkingFooterLocations">
    <vt:lpwstr>1_Office Theme:3\3_Capsules:4</vt:lpwstr>
  </property>
  <property fmtid="{D5CDD505-2E9C-101B-9397-08002B2CF9AE}" pid="4" name="ClassificationContentMarkingFooterText">
    <vt:lpwstr>Confidential</vt:lpwstr>
  </property>
  <property fmtid="{D5CDD505-2E9C-101B-9397-08002B2CF9AE}" pid="5" name="_dlc_DocIdItemGuid">
    <vt:lpwstr>f625fcb6-666d-492e-898a-95e4a08bc02e</vt:lpwstr>
  </property>
  <property fmtid="{D5CDD505-2E9C-101B-9397-08002B2CF9AE}" pid="6" name="TaxKeyword">
    <vt:lpwstr/>
  </property>
  <property fmtid="{D5CDD505-2E9C-101B-9397-08002B2CF9AE}" pid="7" name="SBUBUContentOwner">
    <vt:lpwstr/>
  </property>
</Properties>
</file>