
<file path=[Content_Types].xml><?xml version="1.0" encoding="utf-8"?>
<Types xmlns="http://schemas.openxmlformats.org/package/2006/content-types">
  <Default Extension="jfif" ContentType="image/jpeg"/>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media/image6.jfif" ContentType="image/gif"/>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3"/>
  </p:notesMasterIdLst>
  <p:sldIdLst>
    <p:sldId id="256" r:id="rId2"/>
    <p:sldId id="260" r:id="rId3"/>
    <p:sldId id="257" r:id="rId4"/>
    <p:sldId id="266" r:id="rId5"/>
    <p:sldId id="261" r:id="rId6"/>
    <p:sldId id="259" r:id="rId7"/>
    <p:sldId id="258" r:id="rId8"/>
    <p:sldId id="265" r:id="rId9"/>
    <p:sldId id="264" r:id="rId10"/>
    <p:sldId id="262" r:id="rId11"/>
    <p:sldId id="263" r:id="rId1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varScale="1">
        <p:scale>
          <a:sx n="69" d="100"/>
          <a:sy n="69" d="100"/>
        </p:scale>
        <p:origin x="564" y="5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C52447A-0F70-4D44-A6ED-54D93B946C23}" type="datetimeFigureOut">
              <a:rPr lang="en-GB" smtClean="0"/>
              <a:t>27/10/2023</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4A38EA3-1A82-4BC3-ABA8-96A3C7DF405D}" type="slidenum">
              <a:rPr lang="en-GB" smtClean="0"/>
              <a:t>‹#›</a:t>
            </a:fld>
            <a:endParaRPr lang="en-GB"/>
          </a:p>
        </p:txBody>
      </p:sp>
    </p:spTree>
    <p:extLst>
      <p:ext uri="{BB962C8B-B14F-4D97-AF65-F5344CB8AC3E}">
        <p14:creationId xmlns:p14="http://schemas.microsoft.com/office/powerpoint/2010/main" val="63442516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A53A43-8133-3364-F50C-6499B0F569EA}"/>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0F878F38-4E61-16D2-0A6C-B2AE8D162A8F}"/>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F5136ECD-74F7-9433-2FFE-81B260E1F9B7}"/>
              </a:ext>
            </a:extLst>
          </p:cNvPr>
          <p:cNvSpPr>
            <a:spLocks noGrp="1"/>
          </p:cNvSpPr>
          <p:nvPr>
            <p:ph type="dt" sz="half" idx="10"/>
          </p:nvPr>
        </p:nvSpPr>
        <p:spPr/>
        <p:txBody>
          <a:bodyPr/>
          <a:lstStyle/>
          <a:p>
            <a:fld id="{4C8FEE59-B5A8-44E4-BC4E-A83FB6D08472}" type="datetime1">
              <a:rPr lang="en-GB" smtClean="0"/>
              <a:t>27/10/2023</a:t>
            </a:fld>
            <a:endParaRPr lang="en-GB"/>
          </a:p>
        </p:txBody>
      </p:sp>
      <p:sp>
        <p:nvSpPr>
          <p:cNvPr id="5" name="Footer Placeholder 4">
            <a:extLst>
              <a:ext uri="{FF2B5EF4-FFF2-40B4-BE49-F238E27FC236}">
                <a16:creationId xmlns:a16="http://schemas.microsoft.com/office/drawing/2014/main" id="{B72D65C8-6632-DB93-2086-CC46ABFC6A0D}"/>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998D0882-3979-895D-11F5-E6E3BD39E611}"/>
              </a:ext>
            </a:extLst>
          </p:cNvPr>
          <p:cNvSpPr>
            <a:spLocks noGrp="1"/>
          </p:cNvSpPr>
          <p:nvPr>
            <p:ph type="sldNum" sz="quarter" idx="12"/>
          </p:nvPr>
        </p:nvSpPr>
        <p:spPr/>
        <p:txBody>
          <a:bodyPr/>
          <a:lstStyle/>
          <a:p>
            <a:fld id="{D21D311D-996A-47F3-8658-26296EAD0DC2}" type="slidenum">
              <a:rPr lang="en-GB" smtClean="0"/>
              <a:t>‹#›</a:t>
            </a:fld>
            <a:endParaRPr lang="en-GB"/>
          </a:p>
        </p:txBody>
      </p:sp>
    </p:spTree>
    <p:extLst>
      <p:ext uri="{BB962C8B-B14F-4D97-AF65-F5344CB8AC3E}">
        <p14:creationId xmlns:p14="http://schemas.microsoft.com/office/powerpoint/2010/main" val="178657798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FB536B-53B7-68A7-B32A-2B2DD3A48081}"/>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F586B87C-F56E-AF88-8A75-257A3AAA05F9}"/>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B039D474-BE6B-EFC0-7DC0-1702F5E977C4}"/>
              </a:ext>
            </a:extLst>
          </p:cNvPr>
          <p:cNvSpPr>
            <a:spLocks noGrp="1"/>
          </p:cNvSpPr>
          <p:nvPr>
            <p:ph type="dt" sz="half" idx="10"/>
          </p:nvPr>
        </p:nvSpPr>
        <p:spPr/>
        <p:txBody>
          <a:bodyPr/>
          <a:lstStyle/>
          <a:p>
            <a:fld id="{21832067-8362-4B39-8954-3E05C6EE8A50}" type="datetime1">
              <a:rPr lang="en-GB" smtClean="0"/>
              <a:t>27/10/2023</a:t>
            </a:fld>
            <a:endParaRPr lang="en-GB"/>
          </a:p>
        </p:txBody>
      </p:sp>
      <p:sp>
        <p:nvSpPr>
          <p:cNvPr id="5" name="Footer Placeholder 4">
            <a:extLst>
              <a:ext uri="{FF2B5EF4-FFF2-40B4-BE49-F238E27FC236}">
                <a16:creationId xmlns:a16="http://schemas.microsoft.com/office/drawing/2014/main" id="{C94A16FF-242E-C2B0-47A9-C721BF110434}"/>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1BF2390E-4FD5-CB21-A187-C147A3097E85}"/>
              </a:ext>
            </a:extLst>
          </p:cNvPr>
          <p:cNvSpPr>
            <a:spLocks noGrp="1"/>
          </p:cNvSpPr>
          <p:nvPr>
            <p:ph type="sldNum" sz="quarter" idx="12"/>
          </p:nvPr>
        </p:nvSpPr>
        <p:spPr/>
        <p:txBody>
          <a:bodyPr/>
          <a:lstStyle/>
          <a:p>
            <a:fld id="{D21D311D-996A-47F3-8658-26296EAD0DC2}" type="slidenum">
              <a:rPr lang="en-GB" smtClean="0"/>
              <a:t>‹#›</a:t>
            </a:fld>
            <a:endParaRPr lang="en-GB"/>
          </a:p>
        </p:txBody>
      </p:sp>
    </p:spTree>
    <p:extLst>
      <p:ext uri="{BB962C8B-B14F-4D97-AF65-F5344CB8AC3E}">
        <p14:creationId xmlns:p14="http://schemas.microsoft.com/office/powerpoint/2010/main" val="167878425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7802853D-5BBE-542E-AF82-885FAD2D8F36}"/>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6FBA19A7-7D0E-13EF-1E60-76A4BD719300}"/>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619D8631-2761-F22C-BE76-E1A362C7862E}"/>
              </a:ext>
            </a:extLst>
          </p:cNvPr>
          <p:cNvSpPr>
            <a:spLocks noGrp="1"/>
          </p:cNvSpPr>
          <p:nvPr>
            <p:ph type="dt" sz="half" idx="10"/>
          </p:nvPr>
        </p:nvSpPr>
        <p:spPr/>
        <p:txBody>
          <a:bodyPr/>
          <a:lstStyle/>
          <a:p>
            <a:fld id="{8DA50AD6-BB54-44DB-B56E-D292044D407A}" type="datetime1">
              <a:rPr lang="en-GB" smtClean="0"/>
              <a:t>27/10/2023</a:t>
            </a:fld>
            <a:endParaRPr lang="en-GB"/>
          </a:p>
        </p:txBody>
      </p:sp>
      <p:sp>
        <p:nvSpPr>
          <p:cNvPr id="5" name="Footer Placeholder 4">
            <a:extLst>
              <a:ext uri="{FF2B5EF4-FFF2-40B4-BE49-F238E27FC236}">
                <a16:creationId xmlns:a16="http://schemas.microsoft.com/office/drawing/2014/main" id="{F3089FC5-E9AA-245F-A9C6-59E06C381DA8}"/>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336034C7-3CC5-0629-34D3-034EA9B61DC3}"/>
              </a:ext>
            </a:extLst>
          </p:cNvPr>
          <p:cNvSpPr>
            <a:spLocks noGrp="1"/>
          </p:cNvSpPr>
          <p:nvPr>
            <p:ph type="sldNum" sz="quarter" idx="12"/>
          </p:nvPr>
        </p:nvSpPr>
        <p:spPr/>
        <p:txBody>
          <a:bodyPr/>
          <a:lstStyle/>
          <a:p>
            <a:fld id="{D21D311D-996A-47F3-8658-26296EAD0DC2}" type="slidenum">
              <a:rPr lang="en-GB" smtClean="0"/>
              <a:t>‹#›</a:t>
            </a:fld>
            <a:endParaRPr lang="en-GB"/>
          </a:p>
        </p:txBody>
      </p:sp>
    </p:spTree>
    <p:extLst>
      <p:ext uri="{BB962C8B-B14F-4D97-AF65-F5344CB8AC3E}">
        <p14:creationId xmlns:p14="http://schemas.microsoft.com/office/powerpoint/2010/main" val="10879933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FF1ACA-DE02-008A-5AF1-6179719111FE}"/>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066C8B59-D66C-C4F0-9B99-96204938111D}"/>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773F2969-4646-2D3D-B2F1-03CF358AEF04}"/>
              </a:ext>
            </a:extLst>
          </p:cNvPr>
          <p:cNvSpPr>
            <a:spLocks noGrp="1"/>
          </p:cNvSpPr>
          <p:nvPr>
            <p:ph type="dt" sz="half" idx="10"/>
          </p:nvPr>
        </p:nvSpPr>
        <p:spPr/>
        <p:txBody>
          <a:bodyPr/>
          <a:lstStyle/>
          <a:p>
            <a:fld id="{4DCCB6BB-CA8F-4DE5-AABA-8E9F269B6F57}" type="datetime1">
              <a:rPr lang="en-GB" smtClean="0"/>
              <a:t>27/10/2023</a:t>
            </a:fld>
            <a:endParaRPr lang="en-GB"/>
          </a:p>
        </p:txBody>
      </p:sp>
      <p:sp>
        <p:nvSpPr>
          <p:cNvPr id="5" name="Footer Placeholder 4">
            <a:extLst>
              <a:ext uri="{FF2B5EF4-FFF2-40B4-BE49-F238E27FC236}">
                <a16:creationId xmlns:a16="http://schemas.microsoft.com/office/drawing/2014/main" id="{BA558E77-2057-F087-3EB7-A3E3BD91E205}"/>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E5C10996-9738-DC32-F891-3E2F1631A11B}"/>
              </a:ext>
            </a:extLst>
          </p:cNvPr>
          <p:cNvSpPr>
            <a:spLocks noGrp="1"/>
          </p:cNvSpPr>
          <p:nvPr>
            <p:ph type="sldNum" sz="quarter" idx="12"/>
          </p:nvPr>
        </p:nvSpPr>
        <p:spPr/>
        <p:txBody>
          <a:bodyPr/>
          <a:lstStyle/>
          <a:p>
            <a:fld id="{D21D311D-996A-47F3-8658-26296EAD0DC2}" type="slidenum">
              <a:rPr lang="en-GB" smtClean="0"/>
              <a:t>‹#›</a:t>
            </a:fld>
            <a:endParaRPr lang="en-GB"/>
          </a:p>
        </p:txBody>
      </p:sp>
    </p:spTree>
    <p:extLst>
      <p:ext uri="{BB962C8B-B14F-4D97-AF65-F5344CB8AC3E}">
        <p14:creationId xmlns:p14="http://schemas.microsoft.com/office/powerpoint/2010/main" val="21054963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E7AB57-8FD5-EBEF-DD3A-5829F3925DC4}"/>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05EFE0A5-10E0-B29F-007D-EDBC6DAAB28D}"/>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3DB8FE1A-5B17-C2FF-FEC4-C7F973B2D902}"/>
              </a:ext>
            </a:extLst>
          </p:cNvPr>
          <p:cNvSpPr>
            <a:spLocks noGrp="1"/>
          </p:cNvSpPr>
          <p:nvPr>
            <p:ph type="dt" sz="half" idx="10"/>
          </p:nvPr>
        </p:nvSpPr>
        <p:spPr/>
        <p:txBody>
          <a:bodyPr/>
          <a:lstStyle/>
          <a:p>
            <a:fld id="{9C659B33-7E72-41AE-9CD2-23295FBDA60C}" type="datetime1">
              <a:rPr lang="en-GB" smtClean="0"/>
              <a:t>27/10/2023</a:t>
            </a:fld>
            <a:endParaRPr lang="en-GB"/>
          </a:p>
        </p:txBody>
      </p:sp>
      <p:sp>
        <p:nvSpPr>
          <p:cNvPr id="5" name="Footer Placeholder 4">
            <a:extLst>
              <a:ext uri="{FF2B5EF4-FFF2-40B4-BE49-F238E27FC236}">
                <a16:creationId xmlns:a16="http://schemas.microsoft.com/office/drawing/2014/main" id="{DAFF5DDB-CDB4-71E2-A82C-FD3E09E43117}"/>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5766A4CB-781E-5A65-22D9-EB5C5B69A26F}"/>
              </a:ext>
            </a:extLst>
          </p:cNvPr>
          <p:cNvSpPr>
            <a:spLocks noGrp="1"/>
          </p:cNvSpPr>
          <p:nvPr>
            <p:ph type="sldNum" sz="quarter" idx="12"/>
          </p:nvPr>
        </p:nvSpPr>
        <p:spPr/>
        <p:txBody>
          <a:bodyPr/>
          <a:lstStyle/>
          <a:p>
            <a:fld id="{D21D311D-996A-47F3-8658-26296EAD0DC2}" type="slidenum">
              <a:rPr lang="en-GB" smtClean="0"/>
              <a:t>‹#›</a:t>
            </a:fld>
            <a:endParaRPr lang="en-GB"/>
          </a:p>
        </p:txBody>
      </p:sp>
    </p:spTree>
    <p:extLst>
      <p:ext uri="{BB962C8B-B14F-4D97-AF65-F5344CB8AC3E}">
        <p14:creationId xmlns:p14="http://schemas.microsoft.com/office/powerpoint/2010/main" val="406883555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D7A4FB-7048-8D16-1332-7A204CA63F98}"/>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4A46DC91-5161-B15A-5200-315F475410A3}"/>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BFA89731-D2FA-E781-9887-FD0A778533C4}"/>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6E6C9A25-7F11-1EAF-4F28-71E7D9831A2D}"/>
              </a:ext>
            </a:extLst>
          </p:cNvPr>
          <p:cNvSpPr>
            <a:spLocks noGrp="1"/>
          </p:cNvSpPr>
          <p:nvPr>
            <p:ph type="dt" sz="half" idx="10"/>
          </p:nvPr>
        </p:nvSpPr>
        <p:spPr/>
        <p:txBody>
          <a:bodyPr/>
          <a:lstStyle/>
          <a:p>
            <a:fld id="{65100571-69C2-4AE8-9EBD-B0CF757DBA31}" type="datetime1">
              <a:rPr lang="en-GB" smtClean="0"/>
              <a:t>27/10/2023</a:t>
            </a:fld>
            <a:endParaRPr lang="en-GB"/>
          </a:p>
        </p:txBody>
      </p:sp>
      <p:sp>
        <p:nvSpPr>
          <p:cNvPr id="6" name="Footer Placeholder 5">
            <a:extLst>
              <a:ext uri="{FF2B5EF4-FFF2-40B4-BE49-F238E27FC236}">
                <a16:creationId xmlns:a16="http://schemas.microsoft.com/office/drawing/2014/main" id="{6472AAF7-5E71-8F2A-1672-212390280AEF}"/>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E65BFE90-7B63-6AE9-E59B-2D18BD085008}"/>
              </a:ext>
            </a:extLst>
          </p:cNvPr>
          <p:cNvSpPr>
            <a:spLocks noGrp="1"/>
          </p:cNvSpPr>
          <p:nvPr>
            <p:ph type="sldNum" sz="quarter" idx="12"/>
          </p:nvPr>
        </p:nvSpPr>
        <p:spPr/>
        <p:txBody>
          <a:bodyPr/>
          <a:lstStyle/>
          <a:p>
            <a:fld id="{D21D311D-996A-47F3-8658-26296EAD0DC2}" type="slidenum">
              <a:rPr lang="en-GB" smtClean="0"/>
              <a:t>‹#›</a:t>
            </a:fld>
            <a:endParaRPr lang="en-GB"/>
          </a:p>
        </p:txBody>
      </p:sp>
    </p:spTree>
    <p:extLst>
      <p:ext uri="{BB962C8B-B14F-4D97-AF65-F5344CB8AC3E}">
        <p14:creationId xmlns:p14="http://schemas.microsoft.com/office/powerpoint/2010/main" val="37153596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CB0C90-7D60-F500-4472-09F96F659A25}"/>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766DEDA3-27A1-50BC-2CE8-F9A02A2C0CB3}"/>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FAB8D99D-2EB2-6CAF-9C70-85E807A346CA}"/>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FC8C28DC-57DD-F94A-6D51-5C6E728753AD}"/>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7D78BB72-1D68-7370-EB1E-625C8FEE31EC}"/>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268729D7-ACB7-84AC-48A2-801FEE492CF2}"/>
              </a:ext>
            </a:extLst>
          </p:cNvPr>
          <p:cNvSpPr>
            <a:spLocks noGrp="1"/>
          </p:cNvSpPr>
          <p:nvPr>
            <p:ph type="dt" sz="half" idx="10"/>
          </p:nvPr>
        </p:nvSpPr>
        <p:spPr/>
        <p:txBody>
          <a:bodyPr/>
          <a:lstStyle/>
          <a:p>
            <a:fld id="{26948B84-3739-411C-BD07-3CDF24AA9618}" type="datetime1">
              <a:rPr lang="en-GB" smtClean="0"/>
              <a:t>27/10/2023</a:t>
            </a:fld>
            <a:endParaRPr lang="en-GB"/>
          </a:p>
        </p:txBody>
      </p:sp>
      <p:sp>
        <p:nvSpPr>
          <p:cNvPr id="8" name="Footer Placeholder 7">
            <a:extLst>
              <a:ext uri="{FF2B5EF4-FFF2-40B4-BE49-F238E27FC236}">
                <a16:creationId xmlns:a16="http://schemas.microsoft.com/office/drawing/2014/main" id="{61D0A348-36BE-A766-7F07-F7DAF60C94EC}"/>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A5B7270C-A976-E493-9AF5-6D0DD3AAB33B}"/>
              </a:ext>
            </a:extLst>
          </p:cNvPr>
          <p:cNvSpPr>
            <a:spLocks noGrp="1"/>
          </p:cNvSpPr>
          <p:nvPr>
            <p:ph type="sldNum" sz="quarter" idx="12"/>
          </p:nvPr>
        </p:nvSpPr>
        <p:spPr/>
        <p:txBody>
          <a:bodyPr/>
          <a:lstStyle/>
          <a:p>
            <a:fld id="{D21D311D-996A-47F3-8658-26296EAD0DC2}" type="slidenum">
              <a:rPr lang="en-GB" smtClean="0"/>
              <a:t>‹#›</a:t>
            </a:fld>
            <a:endParaRPr lang="en-GB"/>
          </a:p>
        </p:txBody>
      </p:sp>
    </p:spTree>
    <p:extLst>
      <p:ext uri="{BB962C8B-B14F-4D97-AF65-F5344CB8AC3E}">
        <p14:creationId xmlns:p14="http://schemas.microsoft.com/office/powerpoint/2010/main" val="177381616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B0AA65-EFBB-B148-0AC3-ABDFDC2EFF07}"/>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204E1F30-0F08-656E-162D-7BDC94944B79}"/>
              </a:ext>
            </a:extLst>
          </p:cNvPr>
          <p:cNvSpPr>
            <a:spLocks noGrp="1"/>
          </p:cNvSpPr>
          <p:nvPr>
            <p:ph type="dt" sz="half" idx="10"/>
          </p:nvPr>
        </p:nvSpPr>
        <p:spPr/>
        <p:txBody>
          <a:bodyPr/>
          <a:lstStyle/>
          <a:p>
            <a:fld id="{94BC1DA9-CB26-45F1-B434-40EF31CCCB53}" type="datetime1">
              <a:rPr lang="en-GB" smtClean="0"/>
              <a:t>27/10/2023</a:t>
            </a:fld>
            <a:endParaRPr lang="en-GB"/>
          </a:p>
        </p:txBody>
      </p:sp>
      <p:sp>
        <p:nvSpPr>
          <p:cNvPr id="4" name="Footer Placeholder 3">
            <a:extLst>
              <a:ext uri="{FF2B5EF4-FFF2-40B4-BE49-F238E27FC236}">
                <a16:creationId xmlns:a16="http://schemas.microsoft.com/office/drawing/2014/main" id="{DD2CE477-B250-A7D2-75C2-AE02B1153D86}"/>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E68259AF-22F3-2B33-CADE-803F1C55FF25}"/>
              </a:ext>
            </a:extLst>
          </p:cNvPr>
          <p:cNvSpPr>
            <a:spLocks noGrp="1"/>
          </p:cNvSpPr>
          <p:nvPr>
            <p:ph type="sldNum" sz="quarter" idx="12"/>
          </p:nvPr>
        </p:nvSpPr>
        <p:spPr/>
        <p:txBody>
          <a:bodyPr/>
          <a:lstStyle/>
          <a:p>
            <a:fld id="{D21D311D-996A-47F3-8658-26296EAD0DC2}" type="slidenum">
              <a:rPr lang="en-GB" smtClean="0"/>
              <a:t>‹#›</a:t>
            </a:fld>
            <a:endParaRPr lang="en-GB"/>
          </a:p>
        </p:txBody>
      </p:sp>
    </p:spTree>
    <p:extLst>
      <p:ext uri="{BB962C8B-B14F-4D97-AF65-F5344CB8AC3E}">
        <p14:creationId xmlns:p14="http://schemas.microsoft.com/office/powerpoint/2010/main" val="416516425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D195DB0A-BE1A-D276-E379-6D6D72053493}"/>
              </a:ext>
            </a:extLst>
          </p:cNvPr>
          <p:cNvSpPr>
            <a:spLocks noGrp="1"/>
          </p:cNvSpPr>
          <p:nvPr>
            <p:ph type="dt" sz="half" idx="10"/>
          </p:nvPr>
        </p:nvSpPr>
        <p:spPr/>
        <p:txBody>
          <a:bodyPr/>
          <a:lstStyle/>
          <a:p>
            <a:fld id="{D5A20DAA-060B-4D06-A8FD-802EACB25A9B}" type="datetime1">
              <a:rPr lang="en-GB" smtClean="0"/>
              <a:t>27/10/2023</a:t>
            </a:fld>
            <a:endParaRPr lang="en-GB"/>
          </a:p>
        </p:txBody>
      </p:sp>
      <p:sp>
        <p:nvSpPr>
          <p:cNvPr id="3" name="Footer Placeholder 2">
            <a:extLst>
              <a:ext uri="{FF2B5EF4-FFF2-40B4-BE49-F238E27FC236}">
                <a16:creationId xmlns:a16="http://schemas.microsoft.com/office/drawing/2014/main" id="{E432E4CC-38FC-EA52-406D-36626E215E80}"/>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8C6F8453-0E5E-102B-F852-F3C6FD6391C9}"/>
              </a:ext>
            </a:extLst>
          </p:cNvPr>
          <p:cNvSpPr>
            <a:spLocks noGrp="1"/>
          </p:cNvSpPr>
          <p:nvPr>
            <p:ph type="sldNum" sz="quarter" idx="12"/>
          </p:nvPr>
        </p:nvSpPr>
        <p:spPr/>
        <p:txBody>
          <a:bodyPr/>
          <a:lstStyle/>
          <a:p>
            <a:fld id="{D21D311D-996A-47F3-8658-26296EAD0DC2}" type="slidenum">
              <a:rPr lang="en-GB" smtClean="0"/>
              <a:t>‹#›</a:t>
            </a:fld>
            <a:endParaRPr lang="en-GB"/>
          </a:p>
        </p:txBody>
      </p:sp>
    </p:spTree>
    <p:extLst>
      <p:ext uri="{BB962C8B-B14F-4D97-AF65-F5344CB8AC3E}">
        <p14:creationId xmlns:p14="http://schemas.microsoft.com/office/powerpoint/2010/main" val="237522430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ED3EA6-EBE7-964A-F5CC-8FC8F4D1BD0B}"/>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18060CC5-D14C-E2A1-981A-54D87E2C63B5}"/>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1AD10672-B302-36D8-3C6D-E0BEC170EF3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0F55CB58-210F-791C-0640-A455142E0D17}"/>
              </a:ext>
            </a:extLst>
          </p:cNvPr>
          <p:cNvSpPr>
            <a:spLocks noGrp="1"/>
          </p:cNvSpPr>
          <p:nvPr>
            <p:ph type="dt" sz="half" idx="10"/>
          </p:nvPr>
        </p:nvSpPr>
        <p:spPr/>
        <p:txBody>
          <a:bodyPr/>
          <a:lstStyle/>
          <a:p>
            <a:fld id="{78EEEDB8-68A9-4B42-A9C4-E82A2C180201}" type="datetime1">
              <a:rPr lang="en-GB" smtClean="0"/>
              <a:t>27/10/2023</a:t>
            </a:fld>
            <a:endParaRPr lang="en-GB"/>
          </a:p>
        </p:txBody>
      </p:sp>
      <p:sp>
        <p:nvSpPr>
          <p:cNvPr id="6" name="Footer Placeholder 5">
            <a:extLst>
              <a:ext uri="{FF2B5EF4-FFF2-40B4-BE49-F238E27FC236}">
                <a16:creationId xmlns:a16="http://schemas.microsoft.com/office/drawing/2014/main" id="{5A757D3B-CC23-F388-43DD-46C0FC71A9DC}"/>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1F52DB60-3406-A512-B9A5-AF4D8615D744}"/>
              </a:ext>
            </a:extLst>
          </p:cNvPr>
          <p:cNvSpPr>
            <a:spLocks noGrp="1"/>
          </p:cNvSpPr>
          <p:nvPr>
            <p:ph type="sldNum" sz="quarter" idx="12"/>
          </p:nvPr>
        </p:nvSpPr>
        <p:spPr/>
        <p:txBody>
          <a:bodyPr/>
          <a:lstStyle/>
          <a:p>
            <a:fld id="{D21D311D-996A-47F3-8658-26296EAD0DC2}" type="slidenum">
              <a:rPr lang="en-GB" smtClean="0"/>
              <a:t>‹#›</a:t>
            </a:fld>
            <a:endParaRPr lang="en-GB"/>
          </a:p>
        </p:txBody>
      </p:sp>
    </p:spTree>
    <p:extLst>
      <p:ext uri="{BB962C8B-B14F-4D97-AF65-F5344CB8AC3E}">
        <p14:creationId xmlns:p14="http://schemas.microsoft.com/office/powerpoint/2010/main" val="389417495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4CD5B9-879A-8DFD-1365-EA0E3A1B25A0}"/>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685C029F-B25A-8D4C-0F97-FE5977F52F88}"/>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3AB832BE-C287-32B3-2997-B5D3E4177B5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E736B2F3-EE79-6009-3B5A-36C5FD3CE6AD}"/>
              </a:ext>
            </a:extLst>
          </p:cNvPr>
          <p:cNvSpPr>
            <a:spLocks noGrp="1"/>
          </p:cNvSpPr>
          <p:nvPr>
            <p:ph type="dt" sz="half" idx="10"/>
          </p:nvPr>
        </p:nvSpPr>
        <p:spPr/>
        <p:txBody>
          <a:bodyPr/>
          <a:lstStyle/>
          <a:p>
            <a:fld id="{4BA6EBC8-26E8-4C1C-94B8-E54A89760A57}" type="datetime1">
              <a:rPr lang="en-GB" smtClean="0"/>
              <a:t>27/10/2023</a:t>
            </a:fld>
            <a:endParaRPr lang="en-GB"/>
          </a:p>
        </p:txBody>
      </p:sp>
      <p:sp>
        <p:nvSpPr>
          <p:cNvPr id="6" name="Footer Placeholder 5">
            <a:extLst>
              <a:ext uri="{FF2B5EF4-FFF2-40B4-BE49-F238E27FC236}">
                <a16:creationId xmlns:a16="http://schemas.microsoft.com/office/drawing/2014/main" id="{6E974FE4-188A-B250-A2DB-AE1E14C9BE58}"/>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D4FC7DAB-1E60-C317-FA12-99D48A64E686}"/>
              </a:ext>
            </a:extLst>
          </p:cNvPr>
          <p:cNvSpPr>
            <a:spLocks noGrp="1"/>
          </p:cNvSpPr>
          <p:nvPr>
            <p:ph type="sldNum" sz="quarter" idx="12"/>
          </p:nvPr>
        </p:nvSpPr>
        <p:spPr/>
        <p:txBody>
          <a:bodyPr/>
          <a:lstStyle/>
          <a:p>
            <a:fld id="{D21D311D-996A-47F3-8658-26296EAD0DC2}" type="slidenum">
              <a:rPr lang="en-GB" smtClean="0"/>
              <a:t>‹#›</a:t>
            </a:fld>
            <a:endParaRPr lang="en-GB"/>
          </a:p>
        </p:txBody>
      </p:sp>
    </p:spTree>
    <p:extLst>
      <p:ext uri="{BB962C8B-B14F-4D97-AF65-F5344CB8AC3E}">
        <p14:creationId xmlns:p14="http://schemas.microsoft.com/office/powerpoint/2010/main" val="174550656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225B866B-93FB-E813-FDD5-93D32D24B9CE}"/>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58D62A07-B050-F400-45AA-A6153FD82ED7}"/>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520C90F0-3FBD-779A-E31C-F917BBCE0BDA}"/>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A5B7B60-CA8E-42F5-B066-5181A871AB67}" type="datetime1">
              <a:rPr lang="en-GB" smtClean="0"/>
              <a:t>27/10/2023</a:t>
            </a:fld>
            <a:endParaRPr lang="en-GB"/>
          </a:p>
        </p:txBody>
      </p:sp>
      <p:sp>
        <p:nvSpPr>
          <p:cNvPr id="5" name="Footer Placeholder 4">
            <a:extLst>
              <a:ext uri="{FF2B5EF4-FFF2-40B4-BE49-F238E27FC236}">
                <a16:creationId xmlns:a16="http://schemas.microsoft.com/office/drawing/2014/main" id="{E42AFC04-89AE-2C37-53A0-DE55963E8F6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629252B6-17A2-ED02-D0B8-645CBC81AC60}"/>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21D311D-996A-47F3-8658-26296EAD0DC2}" type="slidenum">
              <a:rPr lang="en-GB" smtClean="0"/>
              <a:t>‹#›</a:t>
            </a:fld>
            <a:endParaRPr lang="en-GB"/>
          </a:p>
        </p:txBody>
      </p:sp>
    </p:spTree>
    <p:extLst>
      <p:ext uri="{BB962C8B-B14F-4D97-AF65-F5344CB8AC3E}">
        <p14:creationId xmlns:p14="http://schemas.microsoft.com/office/powerpoint/2010/main" val="130407542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jfif"/><Relationship Id="rId7" Type="http://schemas.openxmlformats.org/officeDocument/2006/relationships/image" Target="../media/image6.jfif"/><Relationship Id="rId2" Type="http://schemas.openxmlformats.org/officeDocument/2006/relationships/image" Target="../media/image1.jpg"/><Relationship Id="rId1" Type="http://schemas.openxmlformats.org/officeDocument/2006/relationships/slideLayout" Target="../slideLayouts/slideLayout1.xml"/><Relationship Id="rId6" Type="http://schemas.openxmlformats.org/officeDocument/2006/relationships/image" Target="../media/image5.jfif"/><Relationship Id="rId5" Type="http://schemas.openxmlformats.org/officeDocument/2006/relationships/image" Target="../media/image4.jfif"/><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image" Target="../media/image2.jfif"/><Relationship Id="rId1" Type="http://schemas.openxmlformats.org/officeDocument/2006/relationships/slideLayout" Target="../slideLayouts/slideLayout1.xml"/><Relationship Id="rId6" Type="http://schemas.openxmlformats.org/officeDocument/2006/relationships/image" Target="../media/image6.jfif"/><Relationship Id="rId5" Type="http://schemas.openxmlformats.org/officeDocument/2006/relationships/image" Target="../media/image5.jfif"/><Relationship Id="rId4" Type="http://schemas.openxmlformats.org/officeDocument/2006/relationships/image" Target="../media/image4.jfif"/></Relationships>
</file>

<file path=ppt/slides/_rels/slide11.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image" Target="../media/image2.jfif"/><Relationship Id="rId1" Type="http://schemas.openxmlformats.org/officeDocument/2006/relationships/slideLayout" Target="../slideLayouts/slideLayout1.xml"/><Relationship Id="rId6" Type="http://schemas.openxmlformats.org/officeDocument/2006/relationships/image" Target="../media/image6.jfif"/><Relationship Id="rId5" Type="http://schemas.openxmlformats.org/officeDocument/2006/relationships/image" Target="../media/image5.jfif"/><Relationship Id="rId4" Type="http://schemas.openxmlformats.org/officeDocument/2006/relationships/image" Target="../media/image4.jfif"/></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image" Target="../media/image2.jfif"/><Relationship Id="rId1" Type="http://schemas.openxmlformats.org/officeDocument/2006/relationships/slideLayout" Target="../slideLayouts/slideLayout1.xml"/><Relationship Id="rId6" Type="http://schemas.openxmlformats.org/officeDocument/2006/relationships/image" Target="../media/image6.jfif"/><Relationship Id="rId5" Type="http://schemas.openxmlformats.org/officeDocument/2006/relationships/image" Target="../media/image5.jfif"/><Relationship Id="rId4" Type="http://schemas.openxmlformats.org/officeDocument/2006/relationships/image" Target="../media/image4.jfif"/></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image" Target="../media/image2.jfif"/><Relationship Id="rId1" Type="http://schemas.openxmlformats.org/officeDocument/2006/relationships/slideLayout" Target="../slideLayouts/slideLayout1.xml"/><Relationship Id="rId6" Type="http://schemas.openxmlformats.org/officeDocument/2006/relationships/image" Target="../media/image6.jfif"/><Relationship Id="rId5" Type="http://schemas.openxmlformats.org/officeDocument/2006/relationships/image" Target="../media/image5.jfif"/><Relationship Id="rId4" Type="http://schemas.openxmlformats.org/officeDocument/2006/relationships/image" Target="../media/image4.jfif"/></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image" Target="../media/image2.jfif"/><Relationship Id="rId1" Type="http://schemas.openxmlformats.org/officeDocument/2006/relationships/slideLayout" Target="../slideLayouts/slideLayout1.xml"/><Relationship Id="rId6" Type="http://schemas.openxmlformats.org/officeDocument/2006/relationships/image" Target="../media/image6.jfif"/><Relationship Id="rId5" Type="http://schemas.openxmlformats.org/officeDocument/2006/relationships/image" Target="../media/image5.jfif"/><Relationship Id="rId4" Type="http://schemas.openxmlformats.org/officeDocument/2006/relationships/image" Target="../media/image4.jfif"/></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image" Target="../media/image2.jfif"/><Relationship Id="rId1" Type="http://schemas.openxmlformats.org/officeDocument/2006/relationships/slideLayout" Target="../slideLayouts/slideLayout1.xml"/><Relationship Id="rId6" Type="http://schemas.openxmlformats.org/officeDocument/2006/relationships/image" Target="../media/image6.jfif"/><Relationship Id="rId5" Type="http://schemas.openxmlformats.org/officeDocument/2006/relationships/image" Target="../media/image5.jfif"/><Relationship Id="rId4" Type="http://schemas.openxmlformats.org/officeDocument/2006/relationships/image" Target="../media/image4.jfif"/></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image" Target="../media/image2.jfif"/><Relationship Id="rId1" Type="http://schemas.openxmlformats.org/officeDocument/2006/relationships/slideLayout" Target="../slideLayouts/slideLayout1.xml"/><Relationship Id="rId6" Type="http://schemas.openxmlformats.org/officeDocument/2006/relationships/image" Target="../media/image6.jfif"/><Relationship Id="rId5" Type="http://schemas.openxmlformats.org/officeDocument/2006/relationships/image" Target="../media/image5.jfif"/><Relationship Id="rId4" Type="http://schemas.openxmlformats.org/officeDocument/2006/relationships/image" Target="../media/image4.jfif"/></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image" Target="../media/image2.jfif"/><Relationship Id="rId1" Type="http://schemas.openxmlformats.org/officeDocument/2006/relationships/slideLayout" Target="../slideLayouts/slideLayout1.xml"/><Relationship Id="rId6" Type="http://schemas.openxmlformats.org/officeDocument/2006/relationships/image" Target="../media/image6.jfif"/><Relationship Id="rId5" Type="http://schemas.openxmlformats.org/officeDocument/2006/relationships/image" Target="../media/image5.jfif"/><Relationship Id="rId4" Type="http://schemas.openxmlformats.org/officeDocument/2006/relationships/image" Target="../media/image4.jfif"/></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image" Target="../media/image2.jfif"/><Relationship Id="rId1" Type="http://schemas.openxmlformats.org/officeDocument/2006/relationships/slideLayout" Target="../slideLayouts/slideLayout1.xml"/><Relationship Id="rId6" Type="http://schemas.openxmlformats.org/officeDocument/2006/relationships/image" Target="../media/image6.jfif"/><Relationship Id="rId5" Type="http://schemas.openxmlformats.org/officeDocument/2006/relationships/image" Target="../media/image5.jfif"/><Relationship Id="rId4" Type="http://schemas.openxmlformats.org/officeDocument/2006/relationships/image" Target="../media/image4.jfif"/></Relationships>
</file>

<file path=ppt/slides/_rels/slide9.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image" Target="../media/image2.jfif"/><Relationship Id="rId1" Type="http://schemas.openxmlformats.org/officeDocument/2006/relationships/slideLayout" Target="../slideLayouts/slideLayout1.xml"/><Relationship Id="rId6" Type="http://schemas.openxmlformats.org/officeDocument/2006/relationships/image" Target="../media/image6.jfif"/><Relationship Id="rId5" Type="http://schemas.openxmlformats.org/officeDocument/2006/relationships/image" Target="../media/image5.jfif"/><Relationship Id="rId4" Type="http://schemas.openxmlformats.org/officeDocument/2006/relationships/image" Target="../media/image4.jfi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tree on a hill&#10;&#10;Description automatically generated with medium confidence">
            <a:extLst>
              <a:ext uri="{FF2B5EF4-FFF2-40B4-BE49-F238E27FC236}">
                <a16:creationId xmlns:a16="http://schemas.microsoft.com/office/drawing/2014/main" id="{6B009956-C5AE-05BC-4824-C47CAFCB18D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56540" y="157480"/>
            <a:ext cx="5054600" cy="1219200"/>
          </a:xfrm>
          <a:prstGeom prst="rect">
            <a:avLst/>
          </a:prstGeom>
        </p:spPr>
      </p:pic>
      <p:sp>
        <p:nvSpPr>
          <p:cNvPr id="5" name="TextBox 4">
            <a:extLst>
              <a:ext uri="{FF2B5EF4-FFF2-40B4-BE49-F238E27FC236}">
                <a16:creationId xmlns:a16="http://schemas.microsoft.com/office/drawing/2014/main" id="{E680FB5C-2597-60F0-C71F-68B15D346402}"/>
              </a:ext>
            </a:extLst>
          </p:cNvPr>
          <p:cNvSpPr txBox="1"/>
          <p:nvPr/>
        </p:nvSpPr>
        <p:spPr>
          <a:xfrm>
            <a:off x="5578573" y="157480"/>
            <a:ext cx="6502400" cy="923330"/>
          </a:xfrm>
          <a:prstGeom prst="rect">
            <a:avLst/>
          </a:prstGeom>
          <a:noFill/>
        </p:spPr>
        <p:txBody>
          <a:bodyPr wrap="square" rtlCol="0">
            <a:spAutoFit/>
          </a:bodyPr>
          <a:lstStyle/>
          <a:p>
            <a:pPr algn="ctr"/>
            <a:r>
              <a:rPr lang="en-GB" sz="1800" b="1" spc="0" dirty="0">
                <a:solidFill>
                  <a:srgbClr val="000000"/>
                </a:solidFill>
                <a:effectLst/>
                <a:latin typeface="Arial" panose="020B0604020202020204" pitchFamily="34" charset="0"/>
                <a:ea typeface="Times New Roman" panose="02020603050405020304" pitchFamily="18" charset="0"/>
                <a:cs typeface="Arial Narrow" panose="020B0606020202030204" pitchFamily="34" charset="0"/>
              </a:rPr>
              <a:t>MID WALES JOINT COMMITTEE FOR HEALTH AND CARE </a:t>
            </a:r>
          </a:p>
          <a:p>
            <a:pPr algn="ctr"/>
            <a:endParaRPr lang="en-GB" b="1">
              <a:solidFill>
                <a:srgbClr val="000000"/>
              </a:solidFill>
              <a:latin typeface="Arial" panose="020B0604020202020204" pitchFamily="34" charset="0"/>
              <a:ea typeface="Times New Roman" panose="02020603050405020304" pitchFamily="18" charset="0"/>
              <a:cs typeface="Arial Narrow" panose="020B0606020202030204" pitchFamily="34" charset="0"/>
            </a:endParaRPr>
          </a:p>
          <a:p>
            <a:pPr algn="ctr"/>
            <a:r>
              <a:rPr lang="en-GB" sz="1800" b="1" spc="0">
                <a:solidFill>
                  <a:srgbClr val="000000"/>
                </a:solidFill>
                <a:effectLst/>
                <a:latin typeface="Arial" panose="020B0604020202020204" pitchFamily="34" charset="0"/>
                <a:ea typeface="Times New Roman" panose="02020603050405020304" pitchFamily="18" charset="0"/>
                <a:cs typeface="Arial Narrow" panose="020B0606020202030204" pitchFamily="34" charset="0"/>
              </a:rPr>
              <a:t>Autumn </a:t>
            </a:r>
            <a:r>
              <a:rPr lang="en-GB" sz="1800" b="1" spc="0" dirty="0">
                <a:solidFill>
                  <a:srgbClr val="000000"/>
                </a:solidFill>
                <a:effectLst/>
                <a:latin typeface="Arial" panose="020B0604020202020204" pitchFamily="34" charset="0"/>
                <a:ea typeface="Times New Roman" panose="02020603050405020304" pitchFamily="18" charset="0"/>
                <a:cs typeface="Arial Narrow" panose="020B0606020202030204" pitchFamily="34" charset="0"/>
              </a:rPr>
              <a:t>Meeting - 14</a:t>
            </a:r>
            <a:r>
              <a:rPr lang="en-GB" sz="1800" b="1" spc="0" baseline="30000" dirty="0">
                <a:solidFill>
                  <a:srgbClr val="000000"/>
                </a:solidFill>
                <a:effectLst/>
                <a:latin typeface="Arial" panose="020B0604020202020204" pitchFamily="34" charset="0"/>
                <a:ea typeface="Times New Roman" panose="02020603050405020304" pitchFamily="18" charset="0"/>
                <a:cs typeface="Arial Narrow" panose="020B0606020202030204" pitchFamily="34" charset="0"/>
              </a:rPr>
              <a:t>th</a:t>
            </a:r>
            <a:r>
              <a:rPr lang="en-GB" sz="1800" b="1" spc="0" dirty="0">
                <a:solidFill>
                  <a:srgbClr val="000000"/>
                </a:solidFill>
                <a:effectLst/>
                <a:latin typeface="Arial" panose="020B0604020202020204" pitchFamily="34" charset="0"/>
                <a:ea typeface="Times New Roman" panose="02020603050405020304" pitchFamily="18" charset="0"/>
                <a:cs typeface="Arial Narrow" panose="020B0606020202030204" pitchFamily="34" charset="0"/>
              </a:rPr>
              <a:t> November 2023</a:t>
            </a:r>
            <a:endParaRPr lang="en-GB" sz="1800" spc="-15" dirty="0">
              <a:effectLst/>
              <a:latin typeface="Arial Narrow" panose="020B0606020202030204" pitchFamily="34" charset="0"/>
              <a:ea typeface="Times New Roman" panose="02020603050405020304" pitchFamily="18" charset="0"/>
              <a:cs typeface="Arial Narrow" panose="020B0606020202030204" pitchFamily="34" charset="0"/>
            </a:endParaRPr>
          </a:p>
        </p:txBody>
      </p:sp>
      <p:sp>
        <p:nvSpPr>
          <p:cNvPr id="6" name="TextBox 5">
            <a:extLst>
              <a:ext uri="{FF2B5EF4-FFF2-40B4-BE49-F238E27FC236}">
                <a16:creationId xmlns:a16="http://schemas.microsoft.com/office/drawing/2014/main" id="{865BA6B3-5E82-CC40-B864-3B0ECD5F7748}"/>
              </a:ext>
            </a:extLst>
          </p:cNvPr>
          <p:cNvSpPr txBox="1"/>
          <p:nvPr/>
        </p:nvSpPr>
        <p:spPr>
          <a:xfrm>
            <a:off x="256540" y="1938052"/>
            <a:ext cx="11678920" cy="3270126"/>
          </a:xfrm>
          <a:prstGeom prst="rect">
            <a:avLst/>
          </a:prstGeom>
          <a:noFill/>
        </p:spPr>
        <p:txBody>
          <a:bodyPr wrap="square" rtlCol="0">
            <a:spAutoFit/>
          </a:bodyPr>
          <a:lstStyle/>
          <a:p>
            <a:pPr algn="ctr"/>
            <a:endParaRPr lang="en-GB" b="1" dirty="0"/>
          </a:p>
          <a:p>
            <a:pPr algn="ctr"/>
            <a:endParaRPr lang="en-GB" b="1" dirty="0" smtClean="0"/>
          </a:p>
          <a:p>
            <a:pPr algn="ctr"/>
            <a:r>
              <a:rPr lang="en-US" sz="3200" b="1" dirty="0" smtClean="0">
                <a:effectLst/>
                <a:latin typeface="Arial" panose="020B0604020202020204" pitchFamily="34" charset="0"/>
                <a:ea typeface="Times New Roman" panose="02020603050405020304" pitchFamily="18" charset="0"/>
                <a:cs typeface="Arial" panose="020B0604020202020204" pitchFamily="34" charset="0"/>
              </a:rPr>
              <a:t>Cross </a:t>
            </a:r>
            <a:r>
              <a:rPr lang="en-US" sz="3200" b="1" dirty="0">
                <a:effectLst/>
                <a:latin typeface="Arial" panose="020B0604020202020204" pitchFamily="34" charset="0"/>
                <a:ea typeface="Times New Roman" panose="02020603050405020304" pitchFamily="18" charset="0"/>
                <a:cs typeface="Arial" panose="020B0604020202020204" pitchFamily="34" charset="0"/>
              </a:rPr>
              <a:t>Border Workforce </a:t>
            </a:r>
            <a:r>
              <a:rPr lang="en-US" sz="3200" b="1" dirty="0" smtClean="0">
                <a:effectLst/>
                <a:latin typeface="Arial" panose="020B0604020202020204" pitchFamily="34" charset="0"/>
                <a:ea typeface="Times New Roman" panose="02020603050405020304" pitchFamily="18" charset="0"/>
                <a:cs typeface="Arial" panose="020B0604020202020204" pitchFamily="34" charset="0"/>
              </a:rPr>
              <a:t>arrangements</a:t>
            </a:r>
            <a:endParaRPr lang="en-GB" sz="3200" b="1" dirty="0" smtClean="0">
              <a:latin typeface="Arial" panose="020B0604020202020204" pitchFamily="34" charset="0"/>
              <a:cs typeface="Arial" panose="020B0604020202020204" pitchFamily="34" charset="0"/>
            </a:endParaRPr>
          </a:p>
          <a:p>
            <a:pPr algn="ctr"/>
            <a:endParaRPr lang="en-GB" b="1" dirty="0" smtClean="0"/>
          </a:p>
          <a:p>
            <a:pPr algn="ctr"/>
            <a:endParaRPr lang="en-GB" b="1" dirty="0" smtClean="0"/>
          </a:p>
          <a:p>
            <a:pPr algn="ctr"/>
            <a:endParaRPr lang="en-GB" b="1" dirty="0" smtClean="0"/>
          </a:p>
          <a:p>
            <a:pPr algn="ctr"/>
            <a:endParaRPr lang="en-GB" b="1" dirty="0"/>
          </a:p>
          <a:p>
            <a:pPr algn="ctr">
              <a:spcBef>
                <a:spcPts val="100"/>
              </a:spcBef>
              <a:spcAft>
                <a:spcPts val="100"/>
              </a:spcAft>
            </a:pPr>
            <a:r>
              <a:rPr lang="en-GB" sz="3200" spc="-15" dirty="0">
                <a:effectLst/>
                <a:latin typeface="Arial" panose="020B0604020202020204" pitchFamily="34" charset="0"/>
                <a:ea typeface="Times New Roman" panose="02020603050405020304" pitchFamily="18" charset="0"/>
              </a:rPr>
              <a:t>Lisa Gostling</a:t>
            </a:r>
          </a:p>
          <a:p>
            <a:pPr algn="ctr">
              <a:spcBef>
                <a:spcPts val="100"/>
              </a:spcBef>
              <a:spcAft>
                <a:spcPts val="100"/>
              </a:spcAft>
            </a:pPr>
            <a:r>
              <a:rPr lang="en-GB" sz="3200" spc="-15" dirty="0">
                <a:effectLst/>
                <a:latin typeface="Arial" panose="020B0604020202020204" pitchFamily="34" charset="0"/>
                <a:ea typeface="Times New Roman" panose="02020603050405020304" pitchFamily="18" charset="0"/>
              </a:rPr>
              <a:t>Director of </a:t>
            </a:r>
            <a:r>
              <a:rPr lang="en-GB" sz="3200" spc="-15" dirty="0" smtClean="0">
                <a:effectLst/>
                <a:latin typeface="Arial" panose="020B0604020202020204" pitchFamily="34" charset="0"/>
                <a:ea typeface="Times New Roman" panose="02020603050405020304" pitchFamily="18" charset="0"/>
              </a:rPr>
              <a:t>Workforce &amp; OD, </a:t>
            </a:r>
            <a:r>
              <a:rPr lang="en-GB" sz="3200" spc="-15" dirty="0">
                <a:effectLst/>
                <a:latin typeface="Arial" panose="020B0604020202020204" pitchFamily="34" charset="0"/>
                <a:ea typeface="Times New Roman" panose="02020603050405020304" pitchFamily="18" charset="0"/>
              </a:rPr>
              <a:t>Hywel Dda University Health Board</a:t>
            </a:r>
            <a:endParaRPr lang="en-GB" sz="6000" spc="-15" dirty="0">
              <a:effectLst/>
              <a:latin typeface="Arial Narrow" panose="020B0606020202030204" pitchFamily="34" charset="0"/>
              <a:ea typeface="Times New Roman" panose="02020603050405020304" pitchFamily="18" charset="0"/>
              <a:cs typeface="Arial Narrow" panose="020B0606020202030204" pitchFamily="34" charset="0"/>
            </a:endParaRPr>
          </a:p>
        </p:txBody>
      </p:sp>
      <p:sp>
        <p:nvSpPr>
          <p:cNvPr id="17" name="Slide Number Placeholder 16">
            <a:extLst>
              <a:ext uri="{FF2B5EF4-FFF2-40B4-BE49-F238E27FC236}">
                <a16:creationId xmlns:a16="http://schemas.microsoft.com/office/drawing/2014/main" id="{E1357C12-9C06-947A-50C6-72B0E5C2B909}"/>
              </a:ext>
            </a:extLst>
          </p:cNvPr>
          <p:cNvSpPr>
            <a:spLocks noGrp="1"/>
          </p:cNvSpPr>
          <p:nvPr>
            <p:ph type="sldNum" sz="quarter" idx="12"/>
          </p:nvPr>
        </p:nvSpPr>
        <p:spPr/>
        <p:txBody>
          <a:bodyPr/>
          <a:lstStyle/>
          <a:p>
            <a:fld id="{D21D311D-996A-47F3-8658-26296EAD0DC2}" type="slidenum">
              <a:rPr lang="en-GB" smtClean="0"/>
              <a:t>1</a:t>
            </a:fld>
            <a:endParaRPr lang="en-GB"/>
          </a:p>
        </p:txBody>
      </p:sp>
      <p:sp>
        <p:nvSpPr>
          <p:cNvPr id="22" name="Footer Placeholder 21">
            <a:extLst>
              <a:ext uri="{FF2B5EF4-FFF2-40B4-BE49-F238E27FC236}">
                <a16:creationId xmlns:a16="http://schemas.microsoft.com/office/drawing/2014/main" id="{F9B6F375-86AE-D246-8A8D-146623219147}"/>
              </a:ext>
            </a:extLst>
          </p:cNvPr>
          <p:cNvSpPr>
            <a:spLocks noGrp="1"/>
          </p:cNvSpPr>
          <p:nvPr>
            <p:ph type="ftr" sz="quarter" idx="11"/>
          </p:nvPr>
        </p:nvSpPr>
        <p:spPr>
          <a:xfrm>
            <a:off x="131975" y="5891754"/>
            <a:ext cx="11948997" cy="829722"/>
          </a:xfrm>
        </p:spPr>
        <p:txBody>
          <a:bodyPr/>
          <a:lstStyle/>
          <a:p>
            <a:endParaRPr lang="en-GB" dirty="0"/>
          </a:p>
        </p:txBody>
      </p:sp>
      <p:pic>
        <p:nvPicPr>
          <p:cNvPr id="23" name="Picture 22" descr="A picture containing text, font, logo, screenshot&#10;&#10;Description automatically generated">
            <a:extLst>
              <a:ext uri="{FF2B5EF4-FFF2-40B4-BE49-F238E27FC236}">
                <a16:creationId xmlns:a16="http://schemas.microsoft.com/office/drawing/2014/main" id="{86F0C279-33E2-1B6A-654C-D8D1F131036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56540" y="5968954"/>
            <a:ext cx="1663699" cy="698500"/>
          </a:xfrm>
          <a:prstGeom prst="rect">
            <a:avLst/>
          </a:prstGeom>
        </p:spPr>
      </p:pic>
      <p:pic>
        <p:nvPicPr>
          <p:cNvPr id="24" name="Picture 23" descr="A red bird with green text&#10;&#10;Description automatically generated with low confidence">
            <a:extLst>
              <a:ext uri="{FF2B5EF4-FFF2-40B4-BE49-F238E27FC236}">
                <a16:creationId xmlns:a16="http://schemas.microsoft.com/office/drawing/2014/main" id="{CD87330C-2638-6098-C55E-EE5D1B143EE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166551" y="5963715"/>
            <a:ext cx="1289050" cy="708025"/>
          </a:xfrm>
          <a:prstGeom prst="rect">
            <a:avLst/>
          </a:prstGeom>
        </p:spPr>
      </p:pic>
      <p:pic>
        <p:nvPicPr>
          <p:cNvPr id="25" name="Picture 24" descr="A close up of a logo&#10;&#10;Description automatically generated with low confidence">
            <a:extLst>
              <a:ext uri="{FF2B5EF4-FFF2-40B4-BE49-F238E27FC236}">
                <a16:creationId xmlns:a16="http://schemas.microsoft.com/office/drawing/2014/main" id="{AD8AEDE1-0F3B-11B7-AEF4-D248535F8818}"/>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819114" y="5959429"/>
            <a:ext cx="1663700" cy="704850"/>
          </a:xfrm>
          <a:prstGeom prst="rect">
            <a:avLst/>
          </a:prstGeom>
        </p:spPr>
      </p:pic>
      <p:pic>
        <p:nvPicPr>
          <p:cNvPr id="26" name="Picture 25" descr="A green and red flag with a white letter&#10;&#10;Description automatically generated with low confidence">
            <a:extLst>
              <a:ext uri="{FF2B5EF4-FFF2-40B4-BE49-F238E27FC236}">
                <a16:creationId xmlns:a16="http://schemas.microsoft.com/office/drawing/2014/main" id="{72DF97B8-CC11-D645-1C66-C4441CA96584}"/>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803755" y="5964826"/>
            <a:ext cx="1219200" cy="703580"/>
          </a:xfrm>
          <a:prstGeom prst="rect">
            <a:avLst/>
          </a:prstGeom>
        </p:spPr>
      </p:pic>
      <p:pic>
        <p:nvPicPr>
          <p:cNvPr id="27" name="Picture 26" descr="A close-up of a logo&#10;&#10;Description automatically generated with medium confidence">
            <a:extLst>
              <a:ext uri="{FF2B5EF4-FFF2-40B4-BE49-F238E27FC236}">
                <a16:creationId xmlns:a16="http://schemas.microsoft.com/office/drawing/2014/main" id="{5BEEF33E-5126-6D3D-87C7-634561305817}"/>
              </a:ext>
            </a:extLst>
          </p:cNvPr>
          <p:cNvPicPr>
            <a:picLocks noChangeAspect="1"/>
          </p:cNvPicPr>
          <p:nvPr/>
        </p:nvPicPr>
        <p:blipFill>
          <a:blip r:embed="rId7" cstate="hqprint">
            <a:extLst>
              <a:ext uri="{28A0092B-C50C-407E-A947-70E740481C1C}">
                <a14:useLocalDpi xmlns:a14="http://schemas.microsoft.com/office/drawing/2010/main" val="0"/>
              </a:ext>
            </a:extLst>
          </a:blip>
          <a:stretch>
            <a:fillRect/>
          </a:stretch>
        </p:blipFill>
        <p:spPr>
          <a:xfrm>
            <a:off x="7315628" y="5968954"/>
            <a:ext cx="1758950" cy="695325"/>
          </a:xfrm>
          <a:prstGeom prst="rect">
            <a:avLst/>
          </a:prstGeom>
        </p:spPr>
      </p:pic>
      <p:pic>
        <p:nvPicPr>
          <p:cNvPr id="28" name="Picture 27" descr="A picture containing emblem, symbol, crest, badge&#10;&#10;Description automatically generated">
            <a:extLst>
              <a:ext uri="{FF2B5EF4-FFF2-40B4-BE49-F238E27FC236}">
                <a16:creationId xmlns:a16="http://schemas.microsoft.com/office/drawing/2014/main" id="{1C256867-2AC2-333A-5B8E-EBCAFF59B06D}"/>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9498258" y="5963715"/>
            <a:ext cx="1377950" cy="685800"/>
          </a:xfrm>
          <a:prstGeom prst="rect">
            <a:avLst/>
          </a:prstGeom>
        </p:spPr>
      </p:pic>
    </p:spTree>
    <p:extLst>
      <p:ext uri="{BB962C8B-B14F-4D97-AF65-F5344CB8AC3E}">
        <p14:creationId xmlns:p14="http://schemas.microsoft.com/office/powerpoint/2010/main" val="344217155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865BA6B3-5E82-CC40-B864-3B0ECD5F7748}"/>
              </a:ext>
            </a:extLst>
          </p:cNvPr>
          <p:cNvSpPr txBox="1"/>
          <p:nvPr/>
        </p:nvSpPr>
        <p:spPr>
          <a:xfrm>
            <a:off x="420884" y="886688"/>
            <a:ext cx="11525049" cy="6586418"/>
          </a:xfrm>
          <a:prstGeom prst="rect">
            <a:avLst/>
          </a:prstGeom>
          <a:noFill/>
        </p:spPr>
        <p:txBody>
          <a:bodyPr wrap="square" rtlCol="0">
            <a:spAutoFit/>
          </a:bodyPr>
          <a:lstStyle/>
          <a:p>
            <a:pPr lvl="0"/>
            <a:r>
              <a:rPr lang="en-GB" sz="2400" dirty="0">
                <a:effectLst/>
                <a:latin typeface="Arial" panose="020B0604020202020204" pitchFamily="34" charset="0"/>
                <a:ea typeface="Calibri" panose="020F0502020204030204" pitchFamily="34" charset="0"/>
                <a:cs typeface="Arial" panose="020B0604020202020204" pitchFamily="34" charset="0"/>
              </a:rPr>
              <a:t>Representatives from workforce and recruitment teams attended the Mid Wales Clinical Advisory Group meeting in September 2023 to receive clinical feedback on recruitment and retention.  </a:t>
            </a:r>
          </a:p>
          <a:p>
            <a:pPr marL="342900" lvl="0" indent="-342900">
              <a:buFont typeface="Arial" panose="020B0604020202020204" pitchFamily="34" charset="0"/>
              <a:buChar char="•"/>
            </a:pPr>
            <a:r>
              <a:rPr lang="en-GB" sz="2200" dirty="0">
                <a:latin typeface="Arial" panose="020B0604020202020204" pitchFamily="34" charset="0"/>
                <a:ea typeface="Calibri" panose="020F0502020204030204" pitchFamily="34" charset="0"/>
                <a:cs typeface="Arial" panose="020B0604020202020204" pitchFamily="34" charset="0"/>
              </a:rPr>
              <a:t>Noted that a s</a:t>
            </a:r>
            <a:r>
              <a:rPr lang="en-GB" sz="2200" dirty="0">
                <a:effectLst/>
                <a:latin typeface="Arial" panose="020B0604020202020204" pitchFamily="34" charset="0"/>
                <a:ea typeface="Calibri" panose="020F0502020204030204" pitchFamily="34" charset="0"/>
                <a:cs typeface="Arial" panose="020B0604020202020204" pitchFamily="34" charset="0"/>
              </a:rPr>
              <a:t>ignificant amount of recruitment being undertaken on an All-Wales basis.</a:t>
            </a:r>
          </a:p>
          <a:p>
            <a:pPr marL="342900" lvl="0" indent="-342900">
              <a:buFont typeface="Arial" panose="020B0604020202020204" pitchFamily="34" charset="0"/>
              <a:buChar char="•"/>
            </a:pPr>
            <a:r>
              <a:rPr lang="en-GB" sz="2200" dirty="0">
                <a:effectLst/>
                <a:latin typeface="Arial" panose="020B0604020202020204" pitchFamily="34" charset="0"/>
                <a:ea typeface="Calibri" panose="020F0502020204030204" pitchFamily="34" charset="0"/>
                <a:cs typeface="Arial" panose="020B0604020202020204" pitchFamily="34" charset="0"/>
              </a:rPr>
              <a:t>A lot of regional strategic work meant that </a:t>
            </a:r>
            <a:r>
              <a:rPr lang="en-GB" sz="2200" dirty="0">
                <a:latin typeface="Arial" panose="020B0604020202020204" pitchFamily="34" charset="0"/>
                <a:ea typeface="Calibri" panose="020F0502020204030204" pitchFamily="34" charset="0"/>
                <a:cs typeface="Arial" panose="020B0604020202020204" pitchFamily="34" charset="0"/>
              </a:rPr>
              <a:t>organisations</a:t>
            </a:r>
            <a:r>
              <a:rPr lang="en-GB" sz="2200" dirty="0">
                <a:effectLst/>
                <a:latin typeface="Arial" panose="020B0604020202020204" pitchFamily="34" charset="0"/>
                <a:ea typeface="Calibri" panose="020F0502020204030204" pitchFamily="34" charset="0"/>
                <a:cs typeface="Arial" panose="020B0604020202020204" pitchFamily="34" charset="0"/>
              </a:rPr>
              <a:t> were jointly reliant on </a:t>
            </a:r>
            <a:r>
              <a:rPr lang="en-GB" sz="2200" dirty="0">
                <a:latin typeface="Arial" panose="020B0604020202020204" pitchFamily="34" charset="0"/>
                <a:ea typeface="Calibri" panose="020F0502020204030204" pitchFamily="34" charset="0"/>
                <a:cs typeface="Arial" panose="020B0604020202020204" pitchFamily="34" charset="0"/>
              </a:rPr>
              <a:t>staff </a:t>
            </a:r>
            <a:r>
              <a:rPr lang="en-GB" sz="2200" dirty="0">
                <a:effectLst/>
                <a:latin typeface="Arial" panose="020B0604020202020204" pitchFamily="34" charset="0"/>
                <a:ea typeface="Calibri" panose="020F0502020204030204" pitchFamily="34" charset="0"/>
                <a:cs typeface="Arial" panose="020B0604020202020204" pitchFamily="34" charset="0"/>
              </a:rPr>
              <a:t>recruitment.</a:t>
            </a:r>
          </a:p>
          <a:p>
            <a:pPr marL="342900" lvl="0" indent="-342900">
              <a:buFont typeface="Arial" panose="020B0604020202020204" pitchFamily="34" charset="0"/>
              <a:buChar char="•"/>
            </a:pPr>
            <a:r>
              <a:rPr lang="en-GB" sz="2200" dirty="0">
                <a:effectLst/>
                <a:latin typeface="Arial" panose="020B0604020202020204" pitchFamily="34" charset="0"/>
                <a:ea typeface="Calibri" panose="020F0502020204030204" pitchFamily="34" charset="0"/>
                <a:cs typeface="Arial" panose="020B0604020202020204" pitchFamily="34" charset="0"/>
              </a:rPr>
              <a:t>Clinical colleagues are keen to work across Mid Wales to make roles more attractive to support recruitment and retention including: </a:t>
            </a:r>
          </a:p>
          <a:p>
            <a:pPr marL="800100" lvl="1" indent="-342900">
              <a:buFont typeface="Courier New" panose="02070309020205020404" pitchFamily="49" charset="0"/>
              <a:buChar char="o"/>
            </a:pPr>
            <a:r>
              <a:rPr lang="en-GB" sz="2000" dirty="0">
                <a:latin typeface="Arial" panose="020B0604020202020204" pitchFamily="34" charset="0"/>
                <a:ea typeface="Calibri" panose="020F0502020204030204" pitchFamily="34" charset="0"/>
                <a:cs typeface="Arial" panose="020B0604020202020204" pitchFamily="34" charset="0"/>
              </a:rPr>
              <a:t>J</a:t>
            </a:r>
            <a:r>
              <a:rPr lang="en-GB" sz="2000" dirty="0">
                <a:effectLst/>
                <a:latin typeface="Arial" panose="020B0604020202020204" pitchFamily="34" charset="0"/>
                <a:ea typeface="Calibri" panose="020F0502020204030204" pitchFamily="34" charset="0"/>
                <a:cs typeface="Arial" panose="020B0604020202020204" pitchFamily="34" charset="0"/>
              </a:rPr>
              <a:t>oint appointments</a:t>
            </a:r>
          </a:p>
          <a:p>
            <a:pPr marL="800100" lvl="1" indent="-342900">
              <a:buFont typeface="Courier New" panose="02070309020205020404" pitchFamily="49" charset="0"/>
              <a:buChar char="o"/>
            </a:pPr>
            <a:r>
              <a:rPr lang="en-GB" sz="2000" dirty="0">
                <a:latin typeface="Arial" panose="020B0604020202020204" pitchFamily="34" charset="0"/>
                <a:ea typeface="Calibri" panose="020F0502020204030204" pitchFamily="34" charset="0"/>
                <a:cs typeface="Arial" panose="020B0604020202020204" pitchFamily="34" charset="0"/>
              </a:rPr>
              <a:t>R</a:t>
            </a:r>
            <a:r>
              <a:rPr lang="en-GB" sz="2000" dirty="0">
                <a:effectLst/>
                <a:latin typeface="Arial" panose="020B0604020202020204" pitchFamily="34" charset="0"/>
                <a:ea typeface="Calibri" panose="020F0502020204030204" pitchFamily="34" charset="0"/>
                <a:cs typeface="Arial" panose="020B0604020202020204" pitchFamily="34" charset="0"/>
              </a:rPr>
              <a:t>otation of staff</a:t>
            </a:r>
          </a:p>
          <a:p>
            <a:pPr marL="800100" lvl="1" indent="-342900">
              <a:buFont typeface="Courier New" panose="02070309020205020404" pitchFamily="49" charset="0"/>
              <a:buChar char="o"/>
            </a:pPr>
            <a:r>
              <a:rPr lang="en-GB" sz="2000" dirty="0">
                <a:latin typeface="Arial" panose="020B0604020202020204" pitchFamily="34" charset="0"/>
                <a:ea typeface="Calibri" panose="020F0502020204030204" pitchFamily="34" charset="0"/>
                <a:cs typeface="Arial" panose="020B0604020202020204" pitchFamily="34" charset="0"/>
              </a:rPr>
              <a:t>P</a:t>
            </a:r>
            <a:r>
              <a:rPr lang="en-GB" sz="2000" dirty="0">
                <a:effectLst/>
                <a:latin typeface="Arial" panose="020B0604020202020204" pitchFamily="34" charset="0"/>
                <a:ea typeface="Calibri" panose="020F0502020204030204" pitchFamily="34" charset="0"/>
                <a:cs typeface="Arial" panose="020B0604020202020204" pitchFamily="34" charset="0"/>
              </a:rPr>
              <a:t>eer support</a:t>
            </a:r>
          </a:p>
          <a:p>
            <a:pPr marL="800100" lvl="1" indent="-342900">
              <a:buFont typeface="Courier New" panose="02070309020205020404" pitchFamily="49" charset="0"/>
              <a:buChar char="o"/>
            </a:pPr>
            <a:r>
              <a:rPr lang="en-GB" sz="2000" dirty="0">
                <a:latin typeface="Arial" panose="020B0604020202020204" pitchFamily="34" charset="0"/>
                <a:ea typeface="Calibri" panose="020F0502020204030204" pitchFamily="34" charset="0"/>
                <a:cs typeface="Arial" panose="020B0604020202020204" pitchFamily="34" charset="0"/>
              </a:rPr>
              <a:t>E</a:t>
            </a:r>
            <a:r>
              <a:rPr lang="en-GB" sz="2000" dirty="0">
                <a:effectLst/>
                <a:latin typeface="Arial" panose="020B0604020202020204" pitchFamily="34" charset="0"/>
                <a:ea typeface="Calibri" panose="020F0502020204030204" pitchFamily="34" charset="0"/>
                <a:cs typeface="Arial" panose="020B0604020202020204" pitchFamily="34" charset="0"/>
              </a:rPr>
              <a:t>stablishing rural networks for staff</a:t>
            </a:r>
          </a:p>
          <a:p>
            <a:pPr marL="800100" lvl="1" indent="-342900">
              <a:buFont typeface="Courier New" panose="02070309020205020404" pitchFamily="49" charset="0"/>
              <a:buChar char="o"/>
            </a:pPr>
            <a:r>
              <a:rPr lang="en-GB" sz="2000" dirty="0">
                <a:latin typeface="Arial" panose="020B0604020202020204" pitchFamily="34" charset="0"/>
                <a:ea typeface="Calibri" panose="020F0502020204030204" pitchFamily="34" charset="0"/>
                <a:cs typeface="Arial" panose="020B0604020202020204" pitchFamily="34" charset="0"/>
              </a:rPr>
              <a:t>P</a:t>
            </a:r>
            <a:r>
              <a:rPr lang="en-GB" sz="2000" dirty="0">
                <a:effectLst/>
                <a:latin typeface="Arial" panose="020B0604020202020204" pitchFamily="34" charset="0"/>
                <a:ea typeface="Calibri" panose="020F0502020204030204" pitchFamily="34" charset="0"/>
                <a:cs typeface="Arial" panose="020B0604020202020204" pitchFamily="34" charset="0"/>
              </a:rPr>
              <a:t>romotion of rural healthcare and for which some of this was already happening in the North Ceredigion cluster through the Integrated Health and Care project which could be considered for expansion across the region.    </a:t>
            </a:r>
          </a:p>
          <a:p>
            <a:pPr algn="ctr"/>
            <a:endParaRPr lang="en-GB" sz="2000" b="1" dirty="0"/>
          </a:p>
          <a:p>
            <a:pPr algn="ctr"/>
            <a:endParaRPr lang="en-GB" sz="2000" b="1" dirty="0"/>
          </a:p>
          <a:p>
            <a:pPr algn="ctr"/>
            <a:endParaRPr lang="en-GB" sz="2000" b="1" dirty="0"/>
          </a:p>
          <a:p>
            <a:pPr algn="ctr"/>
            <a:endParaRPr lang="en-GB" sz="2000" b="1" dirty="0"/>
          </a:p>
          <a:p>
            <a:pPr algn="ctr"/>
            <a:endParaRPr lang="en-GB" sz="2000" b="1" dirty="0"/>
          </a:p>
        </p:txBody>
      </p:sp>
      <p:sp>
        <p:nvSpPr>
          <p:cNvPr id="17" name="Slide Number Placeholder 16">
            <a:extLst>
              <a:ext uri="{FF2B5EF4-FFF2-40B4-BE49-F238E27FC236}">
                <a16:creationId xmlns:a16="http://schemas.microsoft.com/office/drawing/2014/main" id="{E1357C12-9C06-947A-50C6-72B0E5C2B909}"/>
              </a:ext>
            </a:extLst>
          </p:cNvPr>
          <p:cNvSpPr>
            <a:spLocks noGrp="1"/>
          </p:cNvSpPr>
          <p:nvPr>
            <p:ph type="sldNum" sz="quarter" idx="12"/>
          </p:nvPr>
        </p:nvSpPr>
        <p:spPr/>
        <p:txBody>
          <a:bodyPr/>
          <a:lstStyle/>
          <a:p>
            <a:fld id="{D21D311D-996A-47F3-8658-26296EAD0DC2}" type="slidenum">
              <a:rPr lang="en-GB" smtClean="0"/>
              <a:t>10</a:t>
            </a:fld>
            <a:endParaRPr lang="en-GB"/>
          </a:p>
        </p:txBody>
      </p:sp>
      <p:sp>
        <p:nvSpPr>
          <p:cNvPr id="22" name="Footer Placeholder 21">
            <a:extLst>
              <a:ext uri="{FF2B5EF4-FFF2-40B4-BE49-F238E27FC236}">
                <a16:creationId xmlns:a16="http://schemas.microsoft.com/office/drawing/2014/main" id="{F9B6F375-86AE-D246-8A8D-146623219147}"/>
              </a:ext>
            </a:extLst>
          </p:cNvPr>
          <p:cNvSpPr>
            <a:spLocks noGrp="1"/>
          </p:cNvSpPr>
          <p:nvPr>
            <p:ph type="ftr" sz="quarter" idx="11"/>
          </p:nvPr>
        </p:nvSpPr>
        <p:spPr>
          <a:xfrm>
            <a:off x="131975" y="5891754"/>
            <a:ext cx="11948997" cy="829722"/>
          </a:xfrm>
        </p:spPr>
        <p:txBody>
          <a:bodyPr/>
          <a:lstStyle/>
          <a:p>
            <a:endParaRPr lang="en-GB" dirty="0"/>
          </a:p>
        </p:txBody>
      </p:sp>
      <p:pic>
        <p:nvPicPr>
          <p:cNvPr id="23" name="Picture 22" descr="A picture containing text, font, logo, screenshot&#10;&#10;Description automatically generated">
            <a:extLst>
              <a:ext uri="{FF2B5EF4-FFF2-40B4-BE49-F238E27FC236}">
                <a16:creationId xmlns:a16="http://schemas.microsoft.com/office/drawing/2014/main" id="{86F0C279-33E2-1B6A-654C-D8D1F131036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56540" y="5968954"/>
            <a:ext cx="1663699" cy="698500"/>
          </a:xfrm>
          <a:prstGeom prst="rect">
            <a:avLst/>
          </a:prstGeom>
        </p:spPr>
      </p:pic>
      <p:pic>
        <p:nvPicPr>
          <p:cNvPr id="24" name="Picture 23" descr="A red bird with green text&#10;&#10;Description automatically generated with low confidence">
            <a:extLst>
              <a:ext uri="{FF2B5EF4-FFF2-40B4-BE49-F238E27FC236}">
                <a16:creationId xmlns:a16="http://schemas.microsoft.com/office/drawing/2014/main" id="{CD87330C-2638-6098-C55E-EE5D1B143EE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166551" y="5963715"/>
            <a:ext cx="1289050" cy="708025"/>
          </a:xfrm>
          <a:prstGeom prst="rect">
            <a:avLst/>
          </a:prstGeom>
        </p:spPr>
      </p:pic>
      <p:pic>
        <p:nvPicPr>
          <p:cNvPr id="25" name="Picture 24" descr="A close up of a logo&#10;&#10;Description automatically generated with low confidence">
            <a:extLst>
              <a:ext uri="{FF2B5EF4-FFF2-40B4-BE49-F238E27FC236}">
                <a16:creationId xmlns:a16="http://schemas.microsoft.com/office/drawing/2014/main" id="{AD8AEDE1-0F3B-11B7-AEF4-D248535F881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819114" y="5959429"/>
            <a:ext cx="1663700" cy="704850"/>
          </a:xfrm>
          <a:prstGeom prst="rect">
            <a:avLst/>
          </a:prstGeom>
        </p:spPr>
      </p:pic>
      <p:pic>
        <p:nvPicPr>
          <p:cNvPr id="26" name="Picture 25" descr="A green and red flag with a white letter&#10;&#10;Description automatically generated with low confidence">
            <a:extLst>
              <a:ext uri="{FF2B5EF4-FFF2-40B4-BE49-F238E27FC236}">
                <a16:creationId xmlns:a16="http://schemas.microsoft.com/office/drawing/2014/main" id="{72DF97B8-CC11-D645-1C66-C4441CA96584}"/>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803755" y="5964826"/>
            <a:ext cx="1219200" cy="703580"/>
          </a:xfrm>
          <a:prstGeom prst="rect">
            <a:avLst/>
          </a:prstGeom>
        </p:spPr>
      </p:pic>
      <p:pic>
        <p:nvPicPr>
          <p:cNvPr id="27" name="Picture 26" descr="A close-up of a logo&#10;&#10;Description automatically generated with medium confidence">
            <a:extLst>
              <a:ext uri="{FF2B5EF4-FFF2-40B4-BE49-F238E27FC236}">
                <a16:creationId xmlns:a16="http://schemas.microsoft.com/office/drawing/2014/main" id="{5BEEF33E-5126-6D3D-87C7-634561305817}"/>
              </a:ext>
            </a:extLst>
          </p:cNvPr>
          <p:cNvPicPr>
            <a:picLocks noChangeAspect="1"/>
          </p:cNvPicPr>
          <p:nvPr/>
        </p:nvPicPr>
        <p:blipFill>
          <a:blip r:embed="rId6" cstate="hqprint">
            <a:extLst>
              <a:ext uri="{28A0092B-C50C-407E-A947-70E740481C1C}">
                <a14:useLocalDpi xmlns:a14="http://schemas.microsoft.com/office/drawing/2010/main" val="0"/>
              </a:ext>
            </a:extLst>
          </a:blip>
          <a:stretch>
            <a:fillRect/>
          </a:stretch>
        </p:blipFill>
        <p:spPr>
          <a:xfrm>
            <a:off x="7315628" y="5968954"/>
            <a:ext cx="1758950" cy="695325"/>
          </a:xfrm>
          <a:prstGeom prst="rect">
            <a:avLst/>
          </a:prstGeom>
        </p:spPr>
      </p:pic>
      <p:pic>
        <p:nvPicPr>
          <p:cNvPr id="28" name="Picture 27" descr="A picture containing emblem, symbol, crest, badge&#10;&#10;Description automatically generated">
            <a:extLst>
              <a:ext uri="{FF2B5EF4-FFF2-40B4-BE49-F238E27FC236}">
                <a16:creationId xmlns:a16="http://schemas.microsoft.com/office/drawing/2014/main" id="{1C256867-2AC2-333A-5B8E-EBCAFF59B06D}"/>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9498258" y="5963715"/>
            <a:ext cx="1377950" cy="685800"/>
          </a:xfrm>
          <a:prstGeom prst="rect">
            <a:avLst/>
          </a:prstGeom>
        </p:spPr>
      </p:pic>
      <p:sp>
        <p:nvSpPr>
          <p:cNvPr id="3" name="TextBox 2">
            <a:extLst>
              <a:ext uri="{FF2B5EF4-FFF2-40B4-BE49-F238E27FC236}">
                <a16:creationId xmlns:a16="http://schemas.microsoft.com/office/drawing/2014/main" id="{472E724A-4A8C-6508-E5A0-5EC6B6289F9B}"/>
              </a:ext>
            </a:extLst>
          </p:cNvPr>
          <p:cNvSpPr txBox="1"/>
          <p:nvPr/>
        </p:nvSpPr>
        <p:spPr>
          <a:xfrm>
            <a:off x="267013" y="-258765"/>
            <a:ext cx="11678920" cy="1569660"/>
          </a:xfrm>
          <a:prstGeom prst="rect">
            <a:avLst/>
          </a:prstGeom>
          <a:noFill/>
        </p:spPr>
        <p:txBody>
          <a:bodyPr wrap="square" rtlCol="0">
            <a:spAutoFit/>
          </a:bodyPr>
          <a:lstStyle/>
          <a:p>
            <a:pPr algn="ctr"/>
            <a:endParaRPr lang="en-GB" b="1" dirty="0"/>
          </a:p>
          <a:p>
            <a:pPr algn="ctr"/>
            <a:endParaRPr lang="en-GB" b="1" dirty="0"/>
          </a:p>
          <a:p>
            <a:pPr algn="ctr"/>
            <a:r>
              <a:rPr lang="en-GB" sz="3200" b="1" dirty="0" smtClean="0">
                <a:latin typeface="Arial" panose="020B0604020202020204" pitchFamily="34" charset="0"/>
                <a:cs typeface="Arial" panose="020B0604020202020204" pitchFamily="34" charset="0"/>
              </a:rPr>
              <a:t>5.  Recruitment </a:t>
            </a:r>
            <a:r>
              <a:rPr lang="en-GB" sz="3200" b="1" dirty="0">
                <a:latin typeface="Arial" panose="020B0604020202020204" pitchFamily="34" charset="0"/>
                <a:cs typeface="Arial" panose="020B0604020202020204" pitchFamily="34" charset="0"/>
              </a:rPr>
              <a:t>and Retention</a:t>
            </a:r>
          </a:p>
          <a:p>
            <a:pPr algn="ctr"/>
            <a:endParaRPr lang="en-GB" sz="2800" b="1" dirty="0"/>
          </a:p>
        </p:txBody>
      </p:sp>
    </p:spTree>
    <p:extLst>
      <p:ext uri="{BB962C8B-B14F-4D97-AF65-F5344CB8AC3E}">
        <p14:creationId xmlns:p14="http://schemas.microsoft.com/office/powerpoint/2010/main" val="87296643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865BA6B3-5E82-CC40-B864-3B0ECD5F7748}"/>
              </a:ext>
            </a:extLst>
          </p:cNvPr>
          <p:cNvSpPr txBox="1"/>
          <p:nvPr/>
        </p:nvSpPr>
        <p:spPr>
          <a:xfrm>
            <a:off x="256540" y="1938052"/>
            <a:ext cx="11678920" cy="3231654"/>
          </a:xfrm>
          <a:prstGeom prst="rect">
            <a:avLst/>
          </a:prstGeom>
          <a:noFill/>
        </p:spPr>
        <p:txBody>
          <a:bodyPr wrap="square" rtlCol="0">
            <a:spAutoFit/>
          </a:bodyPr>
          <a:lstStyle/>
          <a:p>
            <a:pPr marL="457200" indent="-457200">
              <a:buFont typeface="Arial" panose="020B0604020202020204" pitchFamily="34" charset="0"/>
              <a:buChar char="•"/>
            </a:pPr>
            <a:endParaRPr lang="en-GB" dirty="0">
              <a:latin typeface="Arial" panose="020B0604020202020204" pitchFamily="34" charset="0"/>
              <a:cs typeface="Arial" panose="020B0604020202020204" pitchFamily="34" charset="0"/>
            </a:endParaRPr>
          </a:p>
          <a:p>
            <a:pPr marL="457200" lvl="0" indent="-457200">
              <a:buFont typeface="Arial" panose="020B0604020202020204" pitchFamily="34" charset="0"/>
              <a:buChar char="•"/>
            </a:pPr>
            <a:r>
              <a:rPr lang="en-GB" sz="2400" dirty="0" smtClean="0">
                <a:latin typeface="Arial" panose="020B0604020202020204" pitchFamily="34" charset="0"/>
                <a:ea typeface="Calibri" panose="020F0502020204030204" pitchFamily="34" charset="0"/>
                <a:cs typeface="Arial" panose="020B0604020202020204" pitchFamily="34" charset="0"/>
              </a:rPr>
              <a:t>Meeting arranged for 7</a:t>
            </a:r>
            <a:r>
              <a:rPr lang="en-GB" sz="2400" baseline="30000" dirty="0" smtClean="0">
                <a:latin typeface="Arial" panose="020B0604020202020204" pitchFamily="34" charset="0"/>
                <a:ea typeface="Calibri" panose="020F0502020204030204" pitchFamily="34" charset="0"/>
                <a:cs typeface="Arial" panose="020B0604020202020204" pitchFamily="34" charset="0"/>
              </a:rPr>
              <a:t>th</a:t>
            </a:r>
            <a:r>
              <a:rPr lang="en-GB" sz="2400" dirty="0" smtClean="0">
                <a:latin typeface="Arial" panose="020B0604020202020204" pitchFamily="34" charset="0"/>
                <a:ea typeface="Calibri" panose="020F0502020204030204" pitchFamily="34" charset="0"/>
                <a:cs typeface="Arial" panose="020B0604020202020204" pitchFamily="34" charset="0"/>
              </a:rPr>
              <a:t> November for Health Board Workforce Directors to further define agreed priorities and identify key leads from each organisation to develop plan</a:t>
            </a:r>
          </a:p>
          <a:p>
            <a:pPr marL="457200" lvl="0" indent="-457200">
              <a:buFont typeface="Arial" panose="020B0604020202020204" pitchFamily="34" charset="0"/>
              <a:buChar char="•"/>
            </a:pPr>
            <a:r>
              <a:rPr lang="en-GB" sz="2400" dirty="0" smtClean="0">
                <a:latin typeface="Arial" panose="020B0604020202020204" pitchFamily="34" charset="0"/>
                <a:ea typeface="Calibri" panose="020F0502020204030204" pitchFamily="34" charset="0"/>
                <a:cs typeface="Arial" panose="020B0604020202020204" pitchFamily="34" charset="0"/>
              </a:rPr>
              <a:t>Key leads from all organisations to meet by end of November to agree detail of priority areas</a:t>
            </a:r>
          </a:p>
          <a:p>
            <a:pPr marL="457200" lvl="0" indent="-457200">
              <a:buFont typeface="Arial" panose="020B0604020202020204" pitchFamily="34" charset="0"/>
              <a:buChar char="•"/>
            </a:pPr>
            <a:r>
              <a:rPr lang="en-GB" sz="2400" dirty="0" smtClean="0">
                <a:latin typeface="Arial" panose="020B0604020202020204" pitchFamily="34" charset="0"/>
                <a:ea typeface="Calibri" panose="020F0502020204030204" pitchFamily="34" charset="0"/>
                <a:cs typeface="Arial" panose="020B0604020202020204" pitchFamily="34" charset="0"/>
              </a:rPr>
              <a:t>By end of December detailed work plans (with milestones and targets) for 5 priority areas to be developed and agreed</a:t>
            </a:r>
          </a:p>
          <a:p>
            <a:pPr marL="457200" lvl="0" indent="-457200">
              <a:buFont typeface="Arial" panose="020B0604020202020204" pitchFamily="34" charset="0"/>
              <a:buChar char="•"/>
            </a:pPr>
            <a:endParaRPr lang="en-GB" dirty="0">
              <a:latin typeface="Arial" panose="020B0604020202020204" pitchFamily="34" charset="0"/>
              <a:ea typeface="Calibri" panose="020F0502020204030204" pitchFamily="34" charset="0"/>
              <a:cs typeface="Arial" panose="020B0604020202020204" pitchFamily="34" charset="0"/>
            </a:endParaRPr>
          </a:p>
        </p:txBody>
      </p:sp>
      <p:sp>
        <p:nvSpPr>
          <p:cNvPr id="17" name="Slide Number Placeholder 16">
            <a:extLst>
              <a:ext uri="{FF2B5EF4-FFF2-40B4-BE49-F238E27FC236}">
                <a16:creationId xmlns:a16="http://schemas.microsoft.com/office/drawing/2014/main" id="{E1357C12-9C06-947A-50C6-72B0E5C2B909}"/>
              </a:ext>
            </a:extLst>
          </p:cNvPr>
          <p:cNvSpPr>
            <a:spLocks noGrp="1"/>
          </p:cNvSpPr>
          <p:nvPr>
            <p:ph type="sldNum" sz="quarter" idx="12"/>
          </p:nvPr>
        </p:nvSpPr>
        <p:spPr/>
        <p:txBody>
          <a:bodyPr/>
          <a:lstStyle/>
          <a:p>
            <a:fld id="{D21D311D-996A-47F3-8658-26296EAD0DC2}" type="slidenum">
              <a:rPr lang="en-GB" smtClean="0"/>
              <a:t>11</a:t>
            </a:fld>
            <a:endParaRPr lang="en-GB"/>
          </a:p>
        </p:txBody>
      </p:sp>
      <p:sp>
        <p:nvSpPr>
          <p:cNvPr id="22" name="Footer Placeholder 21">
            <a:extLst>
              <a:ext uri="{FF2B5EF4-FFF2-40B4-BE49-F238E27FC236}">
                <a16:creationId xmlns:a16="http://schemas.microsoft.com/office/drawing/2014/main" id="{F9B6F375-86AE-D246-8A8D-146623219147}"/>
              </a:ext>
            </a:extLst>
          </p:cNvPr>
          <p:cNvSpPr>
            <a:spLocks noGrp="1"/>
          </p:cNvSpPr>
          <p:nvPr>
            <p:ph type="ftr" sz="quarter" idx="11"/>
          </p:nvPr>
        </p:nvSpPr>
        <p:spPr>
          <a:xfrm>
            <a:off x="131975" y="5891754"/>
            <a:ext cx="11948997" cy="829722"/>
          </a:xfrm>
        </p:spPr>
        <p:txBody>
          <a:bodyPr/>
          <a:lstStyle/>
          <a:p>
            <a:endParaRPr lang="en-GB" dirty="0"/>
          </a:p>
        </p:txBody>
      </p:sp>
      <p:pic>
        <p:nvPicPr>
          <p:cNvPr id="23" name="Picture 22" descr="A picture containing text, font, logo, screenshot&#10;&#10;Description automatically generated">
            <a:extLst>
              <a:ext uri="{FF2B5EF4-FFF2-40B4-BE49-F238E27FC236}">
                <a16:creationId xmlns:a16="http://schemas.microsoft.com/office/drawing/2014/main" id="{86F0C279-33E2-1B6A-654C-D8D1F131036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56540" y="5968954"/>
            <a:ext cx="1663699" cy="698500"/>
          </a:xfrm>
          <a:prstGeom prst="rect">
            <a:avLst/>
          </a:prstGeom>
        </p:spPr>
      </p:pic>
      <p:pic>
        <p:nvPicPr>
          <p:cNvPr id="24" name="Picture 23" descr="A red bird with green text&#10;&#10;Description automatically generated with low confidence">
            <a:extLst>
              <a:ext uri="{FF2B5EF4-FFF2-40B4-BE49-F238E27FC236}">
                <a16:creationId xmlns:a16="http://schemas.microsoft.com/office/drawing/2014/main" id="{CD87330C-2638-6098-C55E-EE5D1B143EE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166551" y="5963715"/>
            <a:ext cx="1289050" cy="708025"/>
          </a:xfrm>
          <a:prstGeom prst="rect">
            <a:avLst/>
          </a:prstGeom>
        </p:spPr>
      </p:pic>
      <p:pic>
        <p:nvPicPr>
          <p:cNvPr id="25" name="Picture 24" descr="A close up of a logo&#10;&#10;Description automatically generated with low confidence">
            <a:extLst>
              <a:ext uri="{FF2B5EF4-FFF2-40B4-BE49-F238E27FC236}">
                <a16:creationId xmlns:a16="http://schemas.microsoft.com/office/drawing/2014/main" id="{AD8AEDE1-0F3B-11B7-AEF4-D248535F881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819114" y="5959429"/>
            <a:ext cx="1663700" cy="704850"/>
          </a:xfrm>
          <a:prstGeom prst="rect">
            <a:avLst/>
          </a:prstGeom>
        </p:spPr>
      </p:pic>
      <p:pic>
        <p:nvPicPr>
          <p:cNvPr id="26" name="Picture 25" descr="A green and red flag with a white letter&#10;&#10;Description automatically generated with low confidence">
            <a:extLst>
              <a:ext uri="{FF2B5EF4-FFF2-40B4-BE49-F238E27FC236}">
                <a16:creationId xmlns:a16="http://schemas.microsoft.com/office/drawing/2014/main" id="{72DF97B8-CC11-D645-1C66-C4441CA96584}"/>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803755" y="5964826"/>
            <a:ext cx="1219200" cy="703580"/>
          </a:xfrm>
          <a:prstGeom prst="rect">
            <a:avLst/>
          </a:prstGeom>
        </p:spPr>
      </p:pic>
      <p:pic>
        <p:nvPicPr>
          <p:cNvPr id="27" name="Picture 26" descr="A close-up of a logo&#10;&#10;Description automatically generated with medium confidence">
            <a:extLst>
              <a:ext uri="{FF2B5EF4-FFF2-40B4-BE49-F238E27FC236}">
                <a16:creationId xmlns:a16="http://schemas.microsoft.com/office/drawing/2014/main" id="{5BEEF33E-5126-6D3D-87C7-634561305817}"/>
              </a:ext>
            </a:extLst>
          </p:cNvPr>
          <p:cNvPicPr>
            <a:picLocks noChangeAspect="1"/>
          </p:cNvPicPr>
          <p:nvPr/>
        </p:nvPicPr>
        <p:blipFill>
          <a:blip r:embed="rId6" cstate="hqprint">
            <a:extLst>
              <a:ext uri="{28A0092B-C50C-407E-A947-70E740481C1C}">
                <a14:useLocalDpi xmlns:a14="http://schemas.microsoft.com/office/drawing/2010/main" val="0"/>
              </a:ext>
            </a:extLst>
          </a:blip>
          <a:stretch>
            <a:fillRect/>
          </a:stretch>
        </p:blipFill>
        <p:spPr>
          <a:xfrm>
            <a:off x="7315628" y="5968954"/>
            <a:ext cx="1758950" cy="695325"/>
          </a:xfrm>
          <a:prstGeom prst="rect">
            <a:avLst/>
          </a:prstGeom>
        </p:spPr>
      </p:pic>
      <p:pic>
        <p:nvPicPr>
          <p:cNvPr id="28" name="Picture 27" descr="A picture containing emblem, symbol, crest, badge&#10;&#10;Description automatically generated">
            <a:extLst>
              <a:ext uri="{FF2B5EF4-FFF2-40B4-BE49-F238E27FC236}">
                <a16:creationId xmlns:a16="http://schemas.microsoft.com/office/drawing/2014/main" id="{1C256867-2AC2-333A-5B8E-EBCAFF59B06D}"/>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9498258" y="5963715"/>
            <a:ext cx="1377950" cy="685800"/>
          </a:xfrm>
          <a:prstGeom prst="rect">
            <a:avLst/>
          </a:prstGeom>
        </p:spPr>
      </p:pic>
      <p:sp>
        <p:nvSpPr>
          <p:cNvPr id="2" name="TextBox 1">
            <a:extLst>
              <a:ext uri="{FF2B5EF4-FFF2-40B4-BE49-F238E27FC236}">
                <a16:creationId xmlns:a16="http://schemas.microsoft.com/office/drawing/2014/main" id="{5C43A33E-0649-098B-A4AB-F80E46BF2A88}"/>
              </a:ext>
            </a:extLst>
          </p:cNvPr>
          <p:cNvSpPr txBox="1"/>
          <p:nvPr/>
        </p:nvSpPr>
        <p:spPr>
          <a:xfrm>
            <a:off x="256540" y="-145644"/>
            <a:ext cx="11678920" cy="1569660"/>
          </a:xfrm>
          <a:prstGeom prst="rect">
            <a:avLst/>
          </a:prstGeom>
          <a:noFill/>
        </p:spPr>
        <p:txBody>
          <a:bodyPr wrap="square" rtlCol="0">
            <a:spAutoFit/>
          </a:bodyPr>
          <a:lstStyle/>
          <a:p>
            <a:pPr algn="ctr"/>
            <a:endParaRPr lang="en-GB" b="1" dirty="0"/>
          </a:p>
          <a:p>
            <a:pPr algn="ctr"/>
            <a:endParaRPr lang="en-GB" b="1" dirty="0"/>
          </a:p>
          <a:p>
            <a:pPr algn="ctr"/>
            <a:r>
              <a:rPr lang="en-GB" sz="3200" b="1" dirty="0" smtClean="0">
                <a:latin typeface="Arial" panose="020B0604020202020204" pitchFamily="34" charset="0"/>
                <a:cs typeface="Arial" panose="020B0604020202020204" pitchFamily="34" charset="0"/>
              </a:rPr>
              <a:t>Next Steps</a:t>
            </a:r>
            <a:endParaRPr lang="en-GB" sz="3200" b="1" dirty="0">
              <a:latin typeface="Arial" panose="020B0604020202020204" pitchFamily="34" charset="0"/>
              <a:cs typeface="Arial" panose="020B0604020202020204" pitchFamily="34" charset="0"/>
            </a:endParaRPr>
          </a:p>
          <a:p>
            <a:pPr algn="ctr"/>
            <a:endParaRPr lang="en-GB" sz="2800" b="1" dirty="0"/>
          </a:p>
        </p:txBody>
      </p:sp>
    </p:spTree>
    <p:extLst>
      <p:ext uri="{BB962C8B-B14F-4D97-AF65-F5344CB8AC3E}">
        <p14:creationId xmlns:p14="http://schemas.microsoft.com/office/powerpoint/2010/main" val="158638159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865BA6B3-5E82-CC40-B864-3B0ECD5F7748}"/>
              </a:ext>
            </a:extLst>
          </p:cNvPr>
          <p:cNvSpPr txBox="1"/>
          <p:nvPr/>
        </p:nvSpPr>
        <p:spPr>
          <a:xfrm>
            <a:off x="256540" y="1938052"/>
            <a:ext cx="11678920" cy="3693319"/>
          </a:xfrm>
          <a:prstGeom prst="rect">
            <a:avLst/>
          </a:prstGeom>
          <a:noFill/>
        </p:spPr>
        <p:txBody>
          <a:bodyPr wrap="square" rtlCol="0">
            <a:spAutoFit/>
          </a:bodyPr>
          <a:lstStyle/>
          <a:p>
            <a:pPr algn="ctr"/>
            <a:endParaRPr lang="en-GB" b="1" dirty="0"/>
          </a:p>
          <a:p>
            <a:pPr algn="ctr"/>
            <a:endParaRPr lang="en-GB" b="1" dirty="0"/>
          </a:p>
          <a:p>
            <a:pPr algn="ctr"/>
            <a:r>
              <a:rPr lang="en-GB" sz="3600" dirty="0" smtClean="0"/>
              <a:t>The </a:t>
            </a:r>
            <a:r>
              <a:rPr lang="en-GB" sz="3600" dirty="0"/>
              <a:t>primary purpose of the Mid Wales Workforce Group is to introduce positive change for our combined workforce locally through effective collaboration and teamwork. </a:t>
            </a:r>
          </a:p>
          <a:p>
            <a:pPr algn="ctr"/>
            <a:endParaRPr lang="en-GB" b="1" dirty="0"/>
          </a:p>
          <a:p>
            <a:pPr algn="ctr"/>
            <a:endParaRPr lang="en-GB" b="1" dirty="0"/>
          </a:p>
          <a:p>
            <a:pPr algn="ctr"/>
            <a:endParaRPr lang="en-GB" b="1" dirty="0"/>
          </a:p>
          <a:p>
            <a:pPr algn="ctr"/>
            <a:endParaRPr lang="en-GB" b="1" dirty="0"/>
          </a:p>
          <a:p>
            <a:pPr algn="ctr"/>
            <a:endParaRPr lang="en-GB" b="1" dirty="0"/>
          </a:p>
        </p:txBody>
      </p:sp>
      <p:sp>
        <p:nvSpPr>
          <p:cNvPr id="17" name="Slide Number Placeholder 16">
            <a:extLst>
              <a:ext uri="{FF2B5EF4-FFF2-40B4-BE49-F238E27FC236}">
                <a16:creationId xmlns:a16="http://schemas.microsoft.com/office/drawing/2014/main" id="{E1357C12-9C06-947A-50C6-72B0E5C2B909}"/>
              </a:ext>
            </a:extLst>
          </p:cNvPr>
          <p:cNvSpPr>
            <a:spLocks noGrp="1"/>
          </p:cNvSpPr>
          <p:nvPr>
            <p:ph type="sldNum" sz="quarter" idx="12"/>
          </p:nvPr>
        </p:nvSpPr>
        <p:spPr/>
        <p:txBody>
          <a:bodyPr/>
          <a:lstStyle/>
          <a:p>
            <a:fld id="{D21D311D-996A-47F3-8658-26296EAD0DC2}" type="slidenum">
              <a:rPr lang="en-GB" smtClean="0"/>
              <a:t>2</a:t>
            </a:fld>
            <a:endParaRPr lang="en-GB"/>
          </a:p>
        </p:txBody>
      </p:sp>
      <p:sp>
        <p:nvSpPr>
          <p:cNvPr id="22" name="Footer Placeholder 21">
            <a:extLst>
              <a:ext uri="{FF2B5EF4-FFF2-40B4-BE49-F238E27FC236}">
                <a16:creationId xmlns:a16="http://schemas.microsoft.com/office/drawing/2014/main" id="{F9B6F375-86AE-D246-8A8D-146623219147}"/>
              </a:ext>
            </a:extLst>
          </p:cNvPr>
          <p:cNvSpPr>
            <a:spLocks noGrp="1"/>
          </p:cNvSpPr>
          <p:nvPr>
            <p:ph type="ftr" sz="quarter" idx="11"/>
          </p:nvPr>
        </p:nvSpPr>
        <p:spPr>
          <a:xfrm>
            <a:off x="131975" y="5891754"/>
            <a:ext cx="11948997" cy="829722"/>
          </a:xfrm>
        </p:spPr>
        <p:txBody>
          <a:bodyPr/>
          <a:lstStyle/>
          <a:p>
            <a:endParaRPr lang="en-GB" dirty="0"/>
          </a:p>
        </p:txBody>
      </p:sp>
      <p:pic>
        <p:nvPicPr>
          <p:cNvPr id="23" name="Picture 22" descr="A picture containing text, font, logo, screenshot&#10;&#10;Description automatically generated">
            <a:extLst>
              <a:ext uri="{FF2B5EF4-FFF2-40B4-BE49-F238E27FC236}">
                <a16:creationId xmlns:a16="http://schemas.microsoft.com/office/drawing/2014/main" id="{86F0C279-33E2-1B6A-654C-D8D1F131036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56540" y="5968954"/>
            <a:ext cx="1663699" cy="698500"/>
          </a:xfrm>
          <a:prstGeom prst="rect">
            <a:avLst/>
          </a:prstGeom>
        </p:spPr>
      </p:pic>
      <p:pic>
        <p:nvPicPr>
          <p:cNvPr id="24" name="Picture 23" descr="A red bird with green text&#10;&#10;Description automatically generated with low confidence">
            <a:extLst>
              <a:ext uri="{FF2B5EF4-FFF2-40B4-BE49-F238E27FC236}">
                <a16:creationId xmlns:a16="http://schemas.microsoft.com/office/drawing/2014/main" id="{CD87330C-2638-6098-C55E-EE5D1B143EE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166551" y="5963715"/>
            <a:ext cx="1289050" cy="708025"/>
          </a:xfrm>
          <a:prstGeom prst="rect">
            <a:avLst/>
          </a:prstGeom>
        </p:spPr>
      </p:pic>
      <p:pic>
        <p:nvPicPr>
          <p:cNvPr id="25" name="Picture 24" descr="A close up of a logo&#10;&#10;Description automatically generated with low confidence">
            <a:extLst>
              <a:ext uri="{FF2B5EF4-FFF2-40B4-BE49-F238E27FC236}">
                <a16:creationId xmlns:a16="http://schemas.microsoft.com/office/drawing/2014/main" id="{AD8AEDE1-0F3B-11B7-AEF4-D248535F881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819114" y="5959429"/>
            <a:ext cx="1663700" cy="704850"/>
          </a:xfrm>
          <a:prstGeom prst="rect">
            <a:avLst/>
          </a:prstGeom>
        </p:spPr>
      </p:pic>
      <p:pic>
        <p:nvPicPr>
          <p:cNvPr id="26" name="Picture 25" descr="A green and red flag with a white letter&#10;&#10;Description automatically generated with low confidence">
            <a:extLst>
              <a:ext uri="{FF2B5EF4-FFF2-40B4-BE49-F238E27FC236}">
                <a16:creationId xmlns:a16="http://schemas.microsoft.com/office/drawing/2014/main" id="{72DF97B8-CC11-D645-1C66-C4441CA96584}"/>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803755" y="5964826"/>
            <a:ext cx="1219200" cy="703580"/>
          </a:xfrm>
          <a:prstGeom prst="rect">
            <a:avLst/>
          </a:prstGeom>
        </p:spPr>
      </p:pic>
      <p:pic>
        <p:nvPicPr>
          <p:cNvPr id="27" name="Picture 26" descr="A close-up of a logo&#10;&#10;Description automatically generated with medium confidence">
            <a:extLst>
              <a:ext uri="{FF2B5EF4-FFF2-40B4-BE49-F238E27FC236}">
                <a16:creationId xmlns:a16="http://schemas.microsoft.com/office/drawing/2014/main" id="{5BEEF33E-5126-6D3D-87C7-634561305817}"/>
              </a:ext>
            </a:extLst>
          </p:cNvPr>
          <p:cNvPicPr>
            <a:picLocks noChangeAspect="1"/>
          </p:cNvPicPr>
          <p:nvPr/>
        </p:nvPicPr>
        <p:blipFill>
          <a:blip r:embed="rId6" cstate="hqprint">
            <a:extLst>
              <a:ext uri="{28A0092B-C50C-407E-A947-70E740481C1C}">
                <a14:useLocalDpi xmlns:a14="http://schemas.microsoft.com/office/drawing/2010/main" val="0"/>
              </a:ext>
            </a:extLst>
          </a:blip>
          <a:stretch>
            <a:fillRect/>
          </a:stretch>
        </p:blipFill>
        <p:spPr>
          <a:xfrm>
            <a:off x="7315628" y="5968954"/>
            <a:ext cx="1758950" cy="695325"/>
          </a:xfrm>
          <a:prstGeom prst="rect">
            <a:avLst/>
          </a:prstGeom>
        </p:spPr>
      </p:pic>
      <p:pic>
        <p:nvPicPr>
          <p:cNvPr id="28" name="Picture 27" descr="A picture containing emblem, symbol, crest, badge&#10;&#10;Description automatically generated">
            <a:extLst>
              <a:ext uri="{FF2B5EF4-FFF2-40B4-BE49-F238E27FC236}">
                <a16:creationId xmlns:a16="http://schemas.microsoft.com/office/drawing/2014/main" id="{1C256867-2AC2-333A-5B8E-EBCAFF59B06D}"/>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9498258" y="5963715"/>
            <a:ext cx="1377950" cy="685800"/>
          </a:xfrm>
          <a:prstGeom prst="rect">
            <a:avLst/>
          </a:prstGeom>
        </p:spPr>
      </p:pic>
      <p:sp>
        <p:nvSpPr>
          <p:cNvPr id="2" name="TextBox 1">
            <a:extLst>
              <a:ext uri="{FF2B5EF4-FFF2-40B4-BE49-F238E27FC236}">
                <a16:creationId xmlns:a16="http://schemas.microsoft.com/office/drawing/2014/main" id="{2457BFD0-DCB1-B2D0-614A-C21E30B24D6A}"/>
              </a:ext>
            </a:extLst>
          </p:cNvPr>
          <p:cNvSpPr txBox="1"/>
          <p:nvPr/>
        </p:nvSpPr>
        <p:spPr>
          <a:xfrm>
            <a:off x="256540" y="-145644"/>
            <a:ext cx="11678920" cy="1569660"/>
          </a:xfrm>
          <a:prstGeom prst="rect">
            <a:avLst/>
          </a:prstGeom>
          <a:noFill/>
        </p:spPr>
        <p:txBody>
          <a:bodyPr wrap="square" rtlCol="0">
            <a:spAutoFit/>
          </a:bodyPr>
          <a:lstStyle/>
          <a:p>
            <a:pPr algn="ctr"/>
            <a:endParaRPr lang="en-GB" b="1" dirty="0"/>
          </a:p>
          <a:p>
            <a:pPr algn="ctr"/>
            <a:endParaRPr lang="en-GB" b="1" dirty="0"/>
          </a:p>
          <a:p>
            <a:pPr algn="ctr"/>
            <a:r>
              <a:rPr lang="en-GB" sz="3200" b="1" dirty="0" smtClean="0">
                <a:latin typeface="Arial" panose="020B0604020202020204" pitchFamily="34" charset="0"/>
                <a:cs typeface="Arial" panose="020B0604020202020204" pitchFamily="34" charset="0"/>
              </a:rPr>
              <a:t>VISION STATEMENT</a:t>
            </a:r>
            <a:endParaRPr lang="en-GB" sz="3200" b="1" dirty="0">
              <a:latin typeface="Arial" panose="020B0604020202020204" pitchFamily="34" charset="0"/>
              <a:cs typeface="Arial" panose="020B0604020202020204" pitchFamily="34" charset="0"/>
            </a:endParaRPr>
          </a:p>
          <a:p>
            <a:pPr algn="ctr"/>
            <a:endParaRPr lang="en-GB" sz="2800" b="1" dirty="0"/>
          </a:p>
        </p:txBody>
      </p:sp>
    </p:spTree>
    <p:extLst>
      <p:ext uri="{BB962C8B-B14F-4D97-AF65-F5344CB8AC3E}">
        <p14:creationId xmlns:p14="http://schemas.microsoft.com/office/powerpoint/2010/main" val="260171884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865BA6B3-5E82-CC40-B864-3B0ECD5F7748}"/>
              </a:ext>
            </a:extLst>
          </p:cNvPr>
          <p:cNvSpPr txBox="1"/>
          <p:nvPr/>
        </p:nvSpPr>
        <p:spPr>
          <a:xfrm>
            <a:off x="838985" y="1466712"/>
            <a:ext cx="10850252" cy="4708981"/>
          </a:xfrm>
          <a:prstGeom prst="rect">
            <a:avLst/>
          </a:prstGeom>
          <a:noFill/>
        </p:spPr>
        <p:txBody>
          <a:bodyPr wrap="square" rtlCol="0">
            <a:spAutoFit/>
          </a:bodyPr>
          <a:lstStyle/>
          <a:p>
            <a:r>
              <a:rPr lang="en-US" sz="2000" dirty="0" smtClean="0">
                <a:latin typeface="Arial" panose="020B0604020202020204" pitchFamily="34" charset="0"/>
                <a:ea typeface="Times New Roman" panose="02020603050405020304" pitchFamily="18" charset="0"/>
                <a:cs typeface="Arial" panose="020B0604020202020204" pitchFamily="34" charset="0"/>
              </a:rPr>
              <a:t>The following 5 priority areas for 2023/24 have been agreed to </a:t>
            </a:r>
            <a:r>
              <a:rPr lang="en-US" sz="2000" dirty="0">
                <a:latin typeface="Arial" panose="020B0604020202020204" pitchFamily="34" charset="0"/>
                <a:ea typeface="Times New Roman" panose="02020603050405020304" pitchFamily="18" charset="0"/>
                <a:cs typeface="Arial" panose="020B0604020202020204" pitchFamily="34" charset="0"/>
              </a:rPr>
              <a:t>focus on d</a:t>
            </a:r>
            <a:r>
              <a:rPr lang="en-US" sz="2000" dirty="0">
                <a:effectLst/>
                <a:latin typeface="Arial" panose="020B0604020202020204" pitchFamily="34" charset="0"/>
                <a:ea typeface="Times New Roman" panose="02020603050405020304" pitchFamily="18" charset="0"/>
                <a:cs typeface="Arial" panose="020B0604020202020204" pitchFamily="34" charset="0"/>
              </a:rPr>
              <a:t>eveloping solutions to establish cross border health and social care workforce arrangements across Mid </a:t>
            </a:r>
            <a:r>
              <a:rPr lang="en-US" sz="2000" dirty="0" smtClean="0">
                <a:effectLst/>
                <a:latin typeface="Arial" panose="020B0604020202020204" pitchFamily="34" charset="0"/>
                <a:ea typeface="Times New Roman" panose="02020603050405020304" pitchFamily="18" charset="0"/>
                <a:cs typeface="Arial" panose="020B0604020202020204" pitchFamily="34" charset="0"/>
              </a:rPr>
              <a:t>Wales:</a:t>
            </a:r>
          </a:p>
          <a:p>
            <a:endParaRPr lang="en-GB" sz="2000" dirty="0">
              <a:effectLst/>
              <a:latin typeface="Arial" panose="020B0604020202020204" pitchFamily="34" charset="0"/>
              <a:ea typeface="Times New Roman" panose="02020603050405020304" pitchFamily="18" charset="0"/>
              <a:cs typeface="Arial" panose="020B0604020202020204" pitchFamily="34" charset="0"/>
            </a:endParaRPr>
          </a:p>
          <a:p>
            <a:pPr marL="457200" lvl="0" indent="-457200">
              <a:buFont typeface="+mj-lt"/>
              <a:buAutoNum type="arabicPeriod"/>
            </a:pPr>
            <a:r>
              <a:rPr lang="en-GB" sz="2000" dirty="0" smtClean="0">
                <a:effectLst/>
                <a:latin typeface="Arial" panose="020B0604020202020204" pitchFamily="34" charset="0"/>
                <a:ea typeface="Calibri" panose="020F0502020204030204" pitchFamily="34" charset="0"/>
                <a:cs typeface="Arial" panose="020B0604020202020204" pitchFamily="34" charset="0"/>
              </a:rPr>
              <a:t>Build unified workforce intelligence </a:t>
            </a:r>
            <a:r>
              <a:rPr lang="en-GB" sz="2000" dirty="0">
                <a:latin typeface="Arial" panose="020B0604020202020204" pitchFamily="34" charset="0"/>
                <a:cs typeface="Arial" panose="020B0604020202020204" pitchFamily="34" charset="0"/>
              </a:rPr>
              <a:t>that identifies the workforces required and to create </a:t>
            </a:r>
            <a:r>
              <a:rPr lang="en-GB" sz="2000" dirty="0" smtClean="0">
                <a:latin typeface="Arial" panose="020B0604020202020204" pitchFamily="34" charset="0"/>
                <a:cs typeface="Arial" panose="020B0604020202020204" pitchFamily="34" charset="0"/>
              </a:rPr>
              <a:t>new and enhanced roles </a:t>
            </a:r>
            <a:r>
              <a:rPr lang="en-GB" sz="2000" dirty="0">
                <a:latin typeface="Arial" panose="020B0604020202020204" pitchFamily="34" charset="0"/>
                <a:cs typeface="Arial" panose="020B0604020202020204" pitchFamily="34" charset="0"/>
              </a:rPr>
              <a:t>across </a:t>
            </a:r>
            <a:r>
              <a:rPr lang="en-GB" sz="2000" dirty="0" smtClean="0">
                <a:latin typeface="Arial" panose="020B0604020202020204" pitchFamily="34" charset="0"/>
                <a:cs typeface="Arial" panose="020B0604020202020204" pitchFamily="34" charset="0"/>
              </a:rPr>
              <a:t>Health </a:t>
            </a:r>
            <a:r>
              <a:rPr lang="en-GB" sz="2000" dirty="0">
                <a:latin typeface="Arial" panose="020B0604020202020204" pitchFamily="34" charset="0"/>
                <a:cs typeface="Arial" panose="020B0604020202020204" pitchFamily="34" charset="0"/>
              </a:rPr>
              <a:t>B</a:t>
            </a:r>
            <a:r>
              <a:rPr lang="en-GB" sz="2000" dirty="0" smtClean="0">
                <a:latin typeface="Arial" panose="020B0604020202020204" pitchFamily="34" charset="0"/>
                <a:cs typeface="Arial" panose="020B0604020202020204" pitchFamily="34" charset="0"/>
              </a:rPr>
              <a:t>oards </a:t>
            </a:r>
            <a:r>
              <a:rPr lang="en-GB" sz="2000" dirty="0">
                <a:latin typeface="Arial" panose="020B0604020202020204" pitchFamily="34" charset="0"/>
                <a:cs typeface="Arial" panose="020B0604020202020204" pitchFamily="34" charset="0"/>
              </a:rPr>
              <a:t>and </a:t>
            </a:r>
            <a:r>
              <a:rPr lang="en-GB" sz="2000" dirty="0" smtClean="0">
                <a:latin typeface="Arial" panose="020B0604020202020204" pitchFamily="34" charset="0"/>
                <a:cs typeface="Arial" panose="020B0604020202020204" pitchFamily="34" charset="0"/>
              </a:rPr>
              <a:t>Social </a:t>
            </a:r>
            <a:r>
              <a:rPr lang="en-GB" sz="2000" dirty="0">
                <a:latin typeface="Arial" panose="020B0604020202020204" pitchFamily="34" charset="0"/>
                <a:cs typeface="Arial" panose="020B0604020202020204" pitchFamily="34" charset="0"/>
              </a:rPr>
              <a:t>C</a:t>
            </a:r>
            <a:r>
              <a:rPr lang="en-GB" sz="2000" dirty="0" smtClean="0">
                <a:latin typeface="Arial" panose="020B0604020202020204" pitchFamily="34" charset="0"/>
                <a:cs typeface="Arial" panose="020B0604020202020204" pitchFamily="34" charset="0"/>
              </a:rPr>
              <a:t>are</a:t>
            </a:r>
            <a:r>
              <a:rPr lang="en-GB" sz="2000" dirty="0">
                <a:latin typeface="Arial" panose="020B0604020202020204" pitchFamily="34" charset="0"/>
                <a:cs typeface="Arial" panose="020B0604020202020204" pitchFamily="34" charset="0"/>
              </a:rPr>
              <a:t>. (aligning to the </a:t>
            </a:r>
            <a:r>
              <a:rPr lang="en-GB" sz="2000" dirty="0" smtClean="0">
                <a:latin typeface="Arial" panose="020B0604020202020204" pitchFamily="34" charset="0"/>
                <a:cs typeface="Arial" panose="020B0604020202020204" pitchFamily="34" charset="0"/>
              </a:rPr>
              <a:t>all Wales Health </a:t>
            </a:r>
            <a:r>
              <a:rPr lang="en-GB" sz="2000" dirty="0">
                <a:latin typeface="Arial" panose="020B0604020202020204" pitchFamily="34" charset="0"/>
                <a:cs typeface="Arial" panose="020B0604020202020204" pitchFamily="34" charset="0"/>
              </a:rPr>
              <a:t>and Social Care </a:t>
            </a:r>
            <a:r>
              <a:rPr lang="en-GB" sz="2000" dirty="0" smtClean="0">
                <a:latin typeface="Arial" panose="020B0604020202020204" pitchFamily="34" charset="0"/>
                <a:cs typeface="Arial" panose="020B0604020202020204" pitchFamily="34" charset="0"/>
              </a:rPr>
              <a:t>Strategy)</a:t>
            </a:r>
          </a:p>
          <a:p>
            <a:pPr marL="457200" lvl="0" indent="-457200">
              <a:buFont typeface="+mj-lt"/>
              <a:buAutoNum type="arabicPeriod"/>
            </a:pPr>
            <a:r>
              <a:rPr lang="en-GB" sz="2000" dirty="0">
                <a:latin typeface="Arial" panose="020B0604020202020204" pitchFamily="34" charset="0"/>
                <a:cs typeface="Arial" panose="020B0604020202020204" pitchFamily="34" charset="0"/>
              </a:rPr>
              <a:t>S</a:t>
            </a:r>
            <a:r>
              <a:rPr lang="en-GB" sz="2000" dirty="0" smtClean="0">
                <a:latin typeface="Arial" panose="020B0604020202020204" pitchFamily="34" charset="0"/>
                <a:cs typeface="Arial" panose="020B0604020202020204" pitchFamily="34" charset="0"/>
              </a:rPr>
              <a:t>cope and deliver development </a:t>
            </a:r>
            <a:r>
              <a:rPr lang="en-GB" sz="2000" dirty="0">
                <a:latin typeface="Arial" panose="020B0604020202020204" pitchFamily="34" charset="0"/>
                <a:cs typeface="Arial" panose="020B0604020202020204" pitchFamily="34" charset="0"/>
              </a:rPr>
              <a:t>programmes </a:t>
            </a:r>
            <a:r>
              <a:rPr lang="en-GB" sz="2000" dirty="0" smtClean="0">
                <a:latin typeface="Arial" panose="020B0604020202020204" pitchFamily="34" charset="0"/>
                <a:cs typeface="Arial" panose="020B0604020202020204" pitchFamily="34" charset="0"/>
              </a:rPr>
              <a:t>which include </a:t>
            </a:r>
            <a:r>
              <a:rPr lang="en-GB" sz="2000" dirty="0">
                <a:latin typeface="Arial" panose="020B0604020202020204" pitchFamily="34" charset="0"/>
                <a:cs typeface="Arial" panose="020B0604020202020204" pitchFamily="34" charset="0"/>
              </a:rPr>
              <a:t>effective and efficient leadership, talent management, clinical education </a:t>
            </a:r>
            <a:r>
              <a:rPr lang="en-GB" sz="2000" dirty="0" smtClean="0">
                <a:latin typeface="Arial" panose="020B0604020202020204" pitchFamily="34" charset="0"/>
                <a:cs typeface="Arial" panose="020B0604020202020204" pitchFamily="34" charset="0"/>
              </a:rPr>
              <a:t>(including </a:t>
            </a:r>
            <a:r>
              <a:rPr lang="en-GB" sz="2000" dirty="0">
                <a:latin typeface="Arial" panose="020B0604020202020204" pitchFamily="34" charset="0"/>
                <a:cs typeface="Arial" panose="020B0604020202020204" pitchFamily="34" charset="0"/>
              </a:rPr>
              <a:t>inter-professional </a:t>
            </a:r>
            <a:r>
              <a:rPr lang="en-GB" sz="2000" dirty="0" smtClean="0">
                <a:latin typeface="Arial" panose="020B0604020202020204" pitchFamily="34" charset="0"/>
                <a:cs typeface="Arial" panose="020B0604020202020204" pitchFamily="34" charset="0"/>
              </a:rPr>
              <a:t>education) </a:t>
            </a:r>
            <a:r>
              <a:rPr lang="en-GB" sz="2000" dirty="0">
                <a:latin typeface="Arial" panose="020B0604020202020204" pitchFamily="34" charset="0"/>
                <a:cs typeface="Arial" panose="020B0604020202020204" pitchFamily="34" charset="0"/>
              </a:rPr>
              <a:t>which creates consistency </a:t>
            </a:r>
            <a:r>
              <a:rPr lang="en-GB" sz="2000" dirty="0" smtClean="0">
                <a:latin typeface="Arial" panose="020B0604020202020204" pitchFamily="34" charset="0"/>
                <a:cs typeface="Arial" panose="020B0604020202020204" pitchFamily="34" charset="0"/>
              </a:rPr>
              <a:t>in </a:t>
            </a:r>
            <a:r>
              <a:rPr lang="en-GB" sz="2000" dirty="0">
                <a:latin typeface="Arial" panose="020B0604020202020204" pitchFamily="34" charset="0"/>
                <a:cs typeface="Arial" panose="020B0604020202020204" pitchFamily="34" charset="0"/>
              </a:rPr>
              <a:t>how we </a:t>
            </a:r>
            <a:r>
              <a:rPr lang="en-GB" sz="2000" dirty="0" smtClean="0">
                <a:latin typeface="Arial" panose="020B0604020202020204" pitchFamily="34" charset="0"/>
                <a:cs typeface="Arial" panose="020B0604020202020204" pitchFamily="34" charset="0"/>
              </a:rPr>
              <a:t>lead and support </a:t>
            </a:r>
            <a:r>
              <a:rPr lang="en-GB" sz="2000" dirty="0">
                <a:latin typeface="Arial" panose="020B0604020202020204" pitchFamily="34" charset="0"/>
                <a:cs typeface="Arial" panose="020B0604020202020204" pitchFamily="34" charset="0"/>
              </a:rPr>
              <a:t>people and where possible </a:t>
            </a:r>
            <a:r>
              <a:rPr lang="en-GB" sz="2000" dirty="0" smtClean="0">
                <a:latin typeface="Arial" panose="020B0604020202020204" pitchFamily="34" charset="0"/>
                <a:cs typeface="Arial" panose="020B0604020202020204" pitchFamily="34" charset="0"/>
              </a:rPr>
              <a:t>provide intra </a:t>
            </a:r>
            <a:r>
              <a:rPr lang="en-GB" sz="2000" dirty="0">
                <a:latin typeface="Arial" panose="020B0604020202020204" pitchFamily="34" charset="0"/>
                <a:cs typeface="Arial" panose="020B0604020202020204" pitchFamily="34" charset="0"/>
              </a:rPr>
              <a:t>organisation delivery. </a:t>
            </a:r>
            <a:endParaRPr lang="en-GB" sz="2000" dirty="0" smtClean="0">
              <a:latin typeface="Arial" panose="020B0604020202020204" pitchFamily="34" charset="0"/>
              <a:cs typeface="Arial" panose="020B0604020202020204" pitchFamily="34" charset="0"/>
            </a:endParaRPr>
          </a:p>
          <a:p>
            <a:pPr marL="457200" indent="-457200">
              <a:buFont typeface="+mj-lt"/>
              <a:buAutoNum type="arabicPeriod"/>
            </a:pPr>
            <a:r>
              <a:rPr lang="en-GB" sz="2000" dirty="0" smtClean="0">
                <a:latin typeface="Arial" panose="020B0604020202020204" pitchFamily="34" charset="0"/>
                <a:cs typeface="Arial" panose="020B0604020202020204" pitchFamily="34" charset="0"/>
              </a:rPr>
              <a:t>Develop </a:t>
            </a:r>
            <a:r>
              <a:rPr lang="en-GB" sz="2000" dirty="0">
                <a:latin typeface="Arial" panose="020B0604020202020204" pitchFamily="34" charset="0"/>
                <a:cs typeface="Arial" panose="020B0604020202020204" pitchFamily="34" charset="0"/>
              </a:rPr>
              <a:t>compassionate processes/initiatives that support workforce wellbeing</a:t>
            </a:r>
            <a:r>
              <a:rPr lang="en-GB" sz="2000" dirty="0" smtClean="0">
                <a:latin typeface="Arial" panose="020B0604020202020204" pitchFamily="34" charset="0"/>
                <a:cs typeface="Arial" panose="020B0604020202020204" pitchFamily="34" charset="0"/>
              </a:rPr>
              <a:t>.</a:t>
            </a:r>
          </a:p>
          <a:p>
            <a:pPr marL="457200" indent="-457200">
              <a:buFont typeface="+mj-lt"/>
              <a:buAutoNum type="arabicPeriod"/>
            </a:pPr>
            <a:r>
              <a:rPr lang="en-GB" sz="2000" dirty="0" smtClean="0">
                <a:latin typeface="Arial" panose="020B0604020202020204" pitchFamily="34" charset="0"/>
                <a:cs typeface="Arial" panose="020B0604020202020204" pitchFamily="34" charset="0"/>
              </a:rPr>
              <a:t>Share </a:t>
            </a:r>
            <a:r>
              <a:rPr lang="en-GB" sz="2000" dirty="0">
                <a:latin typeface="Arial" panose="020B0604020202020204" pitchFamily="34" charset="0"/>
                <a:cs typeface="Arial" panose="020B0604020202020204" pitchFamily="34" charset="0"/>
              </a:rPr>
              <a:t>good practice across the Mid Wales </a:t>
            </a:r>
            <a:r>
              <a:rPr lang="en-GB" sz="2000" dirty="0" smtClean="0">
                <a:latin typeface="Arial" panose="020B0604020202020204" pitchFamily="34" charset="0"/>
                <a:cs typeface="Arial" panose="020B0604020202020204" pitchFamily="34" charset="0"/>
              </a:rPr>
              <a:t>region.</a:t>
            </a:r>
            <a:endParaRPr lang="en-GB" sz="2000" dirty="0" smtClean="0">
              <a:latin typeface="Arial" panose="020B0604020202020204" pitchFamily="34" charset="0"/>
              <a:ea typeface="Calibri" panose="020F0502020204030204" pitchFamily="34" charset="0"/>
              <a:cs typeface="Arial" panose="020B0604020202020204" pitchFamily="34" charset="0"/>
            </a:endParaRPr>
          </a:p>
          <a:p>
            <a:pPr marL="457200" lvl="0" indent="-457200">
              <a:buFont typeface="+mj-lt"/>
              <a:buAutoNum type="arabicPeriod"/>
            </a:pPr>
            <a:r>
              <a:rPr lang="en-GB" sz="2000" dirty="0" smtClean="0">
                <a:latin typeface="Arial" panose="020B0604020202020204" pitchFamily="34" charset="0"/>
                <a:ea typeface="Calibri" panose="020F0502020204030204" pitchFamily="34" charset="0"/>
                <a:cs typeface="Arial" panose="020B0604020202020204" pitchFamily="34" charset="0"/>
              </a:rPr>
              <a:t>Develop recruitment strategy to encompass portfolio careers, apprenticeships, and joint working</a:t>
            </a:r>
            <a:endParaRPr lang="en-GB" sz="2000" dirty="0">
              <a:latin typeface="Arial" panose="020B0604020202020204" pitchFamily="34" charset="0"/>
              <a:ea typeface="Calibri" panose="020F0502020204030204" pitchFamily="34" charset="0"/>
              <a:cs typeface="Arial" panose="020B0604020202020204" pitchFamily="34" charset="0"/>
            </a:endParaRPr>
          </a:p>
          <a:p>
            <a:endParaRPr lang="en-GB" sz="2000" b="1" dirty="0">
              <a:latin typeface="Arial" panose="020B0604020202020204" pitchFamily="34" charset="0"/>
              <a:cs typeface="Arial" panose="020B0604020202020204" pitchFamily="34" charset="0"/>
            </a:endParaRPr>
          </a:p>
        </p:txBody>
      </p:sp>
      <p:sp>
        <p:nvSpPr>
          <p:cNvPr id="17" name="Slide Number Placeholder 16">
            <a:extLst>
              <a:ext uri="{FF2B5EF4-FFF2-40B4-BE49-F238E27FC236}">
                <a16:creationId xmlns:a16="http://schemas.microsoft.com/office/drawing/2014/main" id="{E1357C12-9C06-947A-50C6-72B0E5C2B909}"/>
              </a:ext>
            </a:extLst>
          </p:cNvPr>
          <p:cNvSpPr>
            <a:spLocks noGrp="1"/>
          </p:cNvSpPr>
          <p:nvPr>
            <p:ph type="sldNum" sz="quarter" idx="12"/>
          </p:nvPr>
        </p:nvSpPr>
        <p:spPr/>
        <p:txBody>
          <a:bodyPr/>
          <a:lstStyle/>
          <a:p>
            <a:fld id="{D21D311D-996A-47F3-8658-26296EAD0DC2}" type="slidenum">
              <a:rPr lang="en-GB" smtClean="0"/>
              <a:t>3</a:t>
            </a:fld>
            <a:endParaRPr lang="en-GB"/>
          </a:p>
        </p:txBody>
      </p:sp>
      <p:sp>
        <p:nvSpPr>
          <p:cNvPr id="22" name="Footer Placeholder 21">
            <a:extLst>
              <a:ext uri="{FF2B5EF4-FFF2-40B4-BE49-F238E27FC236}">
                <a16:creationId xmlns:a16="http://schemas.microsoft.com/office/drawing/2014/main" id="{F9B6F375-86AE-D246-8A8D-146623219147}"/>
              </a:ext>
            </a:extLst>
          </p:cNvPr>
          <p:cNvSpPr>
            <a:spLocks noGrp="1"/>
          </p:cNvSpPr>
          <p:nvPr>
            <p:ph type="ftr" sz="quarter" idx="11"/>
          </p:nvPr>
        </p:nvSpPr>
        <p:spPr>
          <a:xfrm>
            <a:off x="131975" y="5891754"/>
            <a:ext cx="11948997" cy="829722"/>
          </a:xfrm>
        </p:spPr>
        <p:txBody>
          <a:bodyPr/>
          <a:lstStyle/>
          <a:p>
            <a:endParaRPr lang="en-GB" dirty="0"/>
          </a:p>
        </p:txBody>
      </p:sp>
      <p:pic>
        <p:nvPicPr>
          <p:cNvPr id="23" name="Picture 22" descr="A picture containing text, font, logo, screenshot&#10;&#10;Description automatically generated">
            <a:extLst>
              <a:ext uri="{FF2B5EF4-FFF2-40B4-BE49-F238E27FC236}">
                <a16:creationId xmlns:a16="http://schemas.microsoft.com/office/drawing/2014/main" id="{86F0C279-33E2-1B6A-654C-D8D1F131036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56540" y="5968954"/>
            <a:ext cx="1663699" cy="698500"/>
          </a:xfrm>
          <a:prstGeom prst="rect">
            <a:avLst/>
          </a:prstGeom>
        </p:spPr>
      </p:pic>
      <p:pic>
        <p:nvPicPr>
          <p:cNvPr id="24" name="Picture 23" descr="A red bird with green text&#10;&#10;Description automatically generated with low confidence">
            <a:extLst>
              <a:ext uri="{FF2B5EF4-FFF2-40B4-BE49-F238E27FC236}">
                <a16:creationId xmlns:a16="http://schemas.microsoft.com/office/drawing/2014/main" id="{CD87330C-2638-6098-C55E-EE5D1B143EE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166551" y="5963715"/>
            <a:ext cx="1289050" cy="708025"/>
          </a:xfrm>
          <a:prstGeom prst="rect">
            <a:avLst/>
          </a:prstGeom>
        </p:spPr>
      </p:pic>
      <p:pic>
        <p:nvPicPr>
          <p:cNvPr id="25" name="Picture 24" descr="A close up of a logo&#10;&#10;Description automatically generated with low confidence">
            <a:extLst>
              <a:ext uri="{FF2B5EF4-FFF2-40B4-BE49-F238E27FC236}">
                <a16:creationId xmlns:a16="http://schemas.microsoft.com/office/drawing/2014/main" id="{AD8AEDE1-0F3B-11B7-AEF4-D248535F881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819114" y="5959429"/>
            <a:ext cx="1663700" cy="704850"/>
          </a:xfrm>
          <a:prstGeom prst="rect">
            <a:avLst/>
          </a:prstGeom>
        </p:spPr>
      </p:pic>
      <p:pic>
        <p:nvPicPr>
          <p:cNvPr id="26" name="Picture 25" descr="A green and red flag with a white letter&#10;&#10;Description automatically generated with low confidence">
            <a:extLst>
              <a:ext uri="{FF2B5EF4-FFF2-40B4-BE49-F238E27FC236}">
                <a16:creationId xmlns:a16="http://schemas.microsoft.com/office/drawing/2014/main" id="{72DF97B8-CC11-D645-1C66-C4441CA96584}"/>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803755" y="5964826"/>
            <a:ext cx="1219200" cy="703580"/>
          </a:xfrm>
          <a:prstGeom prst="rect">
            <a:avLst/>
          </a:prstGeom>
        </p:spPr>
      </p:pic>
      <p:pic>
        <p:nvPicPr>
          <p:cNvPr id="27" name="Picture 26" descr="A close-up of a logo&#10;&#10;Description automatically generated with medium confidence">
            <a:extLst>
              <a:ext uri="{FF2B5EF4-FFF2-40B4-BE49-F238E27FC236}">
                <a16:creationId xmlns:a16="http://schemas.microsoft.com/office/drawing/2014/main" id="{5BEEF33E-5126-6D3D-87C7-634561305817}"/>
              </a:ext>
            </a:extLst>
          </p:cNvPr>
          <p:cNvPicPr>
            <a:picLocks noChangeAspect="1"/>
          </p:cNvPicPr>
          <p:nvPr/>
        </p:nvPicPr>
        <p:blipFill>
          <a:blip r:embed="rId6" cstate="hqprint">
            <a:extLst>
              <a:ext uri="{28A0092B-C50C-407E-A947-70E740481C1C}">
                <a14:useLocalDpi xmlns:a14="http://schemas.microsoft.com/office/drawing/2010/main" val="0"/>
              </a:ext>
            </a:extLst>
          </a:blip>
          <a:stretch>
            <a:fillRect/>
          </a:stretch>
        </p:blipFill>
        <p:spPr>
          <a:xfrm>
            <a:off x="7315628" y="5968954"/>
            <a:ext cx="1758950" cy="695325"/>
          </a:xfrm>
          <a:prstGeom prst="rect">
            <a:avLst/>
          </a:prstGeom>
        </p:spPr>
      </p:pic>
      <p:pic>
        <p:nvPicPr>
          <p:cNvPr id="28" name="Picture 27" descr="A picture containing emblem, symbol, crest, badge&#10;&#10;Description automatically generated">
            <a:extLst>
              <a:ext uri="{FF2B5EF4-FFF2-40B4-BE49-F238E27FC236}">
                <a16:creationId xmlns:a16="http://schemas.microsoft.com/office/drawing/2014/main" id="{1C256867-2AC2-333A-5B8E-EBCAFF59B06D}"/>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9498258" y="5963715"/>
            <a:ext cx="1377950" cy="685800"/>
          </a:xfrm>
          <a:prstGeom prst="rect">
            <a:avLst/>
          </a:prstGeom>
        </p:spPr>
      </p:pic>
      <p:sp>
        <p:nvSpPr>
          <p:cNvPr id="3" name="TextBox 2">
            <a:extLst>
              <a:ext uri="{FF2B5EF4-FFF2-40B4-BE49-F238E27FC236}">
                <a16:creationId xmlns:a16="http://schemas.microsoft.com/office/drawing/2014/main" id="{472E724A-4A8C-6508-E5A0-5EC6B6289F9B}"/>
              </a:ext>
            </a:extLst>
          </p:cNvPr>
          <p:cNvSpPr txBox="1"/>
          <p:nvPr/>
        </p:nvSpPr>
        <p:spPr>
          <a:xfrm>
            <a:off x="267013" y="0"/>
            <a:ext cx="11678920" cy="1569660"/>
          </a:xfrm>
          <a:prstGeom prst="rect">
            <a:avLst/>
          </a:prstGeom>
          <a:noFill/>
        </p:spPr>
        <p:txBody>
          <a:bodyPr wrap="square" rtlCol="0">
            <a:spAutoFit/>
          </a:bodyPr>
          <a:lstStyle/>
          <a:p>
            <a:pPr algn="ctr"/>
            <a:endParaRPr lang="en-GB" b="1" dirty="0"/>
          </a:p>
          <a:p>
            <a:pPr algn="ctr"/>
            <a:endParaRPr lang="en-GB" b="1" dirty="0"/>
          </a:p>
          <a:p>
            <a:pPr algn="ctr"/>
            <a:r>
              <a:rPr lang="en-GB" sz="3200" b="1" dirty="0">
                <a:latin typeface="Arial" panose="020B0604020202020204" pitchFamily="34" charset="0"/>
                <a:cs typeface="Arial" panose="020B0604020202020204" pitchFamily="34" charset="0"/>
              </a:rPr>
              <a:t>Introduction</a:t>
            </a:r>
          </a:p>
          <a:p>
            <a:pPr algn="ctr"/>
            <a:endParaRPr lang="en-GB" sz="2800" b="1" dirty="0"/>
          </a:p>
        </p:txBody>
      </p:sp>
    </p:spTree>
    <p:extLst>
      <p:ext uri="{BB962C8B-B14F-4D97-AF65-F5344CB8AC3E}">
        <p14:creationId xmlns:p14="http://schemas.microsoft.com/office/powerpoint/2010/main" val="341443345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Slide Number Placeholder 16">
            <a:extLst>
              <a:ext uri="{FF2B5EF4-FFF2-40B4-BE49-F238E27FC236}">
                <a16:creationId xmlns:a16="http://schemas.microsoft.com/office/drawing/2014/main" id="{E1357C12-9C06-947A-50C6-72B0E5C2B909}"/>
              </a:ext>
            </a:extLst>
          </p:cNvPr>
          <p:cNvSpPr>
            <a:spLocks noGrp="1"/>
          </p:cNvSpPr>
          <p:nvPr>
            <p:ph type="sldNum" sz="quarter" idx="12"/>
          </p:nvPr>
        </p:nvSpPr>
        <p:spPr/>
        <p:txBody>
          <a:bodyPr/>
          <a:lstStyle/>
          <a:p>
            <a:fld id="{D21D311D-996A-47F3-8658-26296EAD0DC2}" type="slidenum">
              <a:rPr lang="en-GB" smtClean="0"/>
              <a:t>4</a:t>
            </a:fld>
            <a:endParaRPr lang="en-GB"/>
          </a:p>
        </p:txBody>
      </p:sp>
      <p:sp>
        <p:nvSpPr>
          <p:cNvPr id="22" name="Footer Placeholder 21">
            <a:extLst>
              <a:ext uri="{FF2B5EF4-FFF2-40B4-BE49-F238E27FC236}">
                <a16:creationId xmlns:a16="http://schemas.microsoft.com/office/drawing/2014/main" id="{F9B6F375-86AE-D246-8A8D-146623219147}"/>
              </a:ext>
            </a:extLst>
          </p:cNvPr>
          <p:cNvSpPr>
            <a:spLocks noGrp="1"/>
          </p:cNvSpPr>
          <p:nvPr>
            <p:ph type="ftr" sz="quarter" idx="11"/>
          </p:nvPr>
        </p:nvSpPr>
        <p:spPr>
          <a:xfrm>
            <a:off x="131975" y="5891754"/>
            <a:ext cx="11948997" cy="829722"/>
          </a:xfrm>
        </p:spPr>
        <p:txBody>
          <a:bodyPr/>
          <a:lstStyle/>
          <a:p>
            <a:endParaRPr lang="en-GB" dirty="0"/>
          </a:p>
        </p:txBody>
      </p:sp>
      <p:pic>
        <p:nvPicPr>
          <p:cNvPr id="23" name="Picture 22" descr="A picture containing text, font, logo, screenshot&#10;&#10;Description automatically generated">
            <a:extLst>
              <a:ext uri="{FF2B5EF4-FFF2-40B4-BE49-F238E27FC236}">
                <a16:creationId xmlns:a16="http://schemas.microsoft.com/office/drawing/2014/main" id="{86F0C279-33E2-1B6A-654C-D8D1F131036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56540" y="5968954"/>
            <a:ext cx="1663699" cy="698500"/>
          </a:xfrm>
          <a:prstGeom prst="rect">
            <a:avLst/>
          </a:prstGeom>
        </p:spPr>
      </p:pic>
      <p:pic>
        <p:nvPicPr>
          <p:cNvPr id="24" name="Picture 23" descr="A red bird with green text&#10;&#10;Description automatically generated with low confidence">
            <a:extLst>
              <a:ext uri="{FF2B5EF4-FFF2-40B4-BE49-F238E27FC236}">
                <a16:creationId xmlns:a16="http://schemas.microsoft.com/office/drawing/2014/main" id="{CD87330C-2638-6098-C55E-EE5D1B143EE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166551" y="5963715"/>
            <a:ext cx="1289050" cy="708025"/>
          </a:xfrm>
          <a:prstGeom prst="rect">
            <a:avLst/>
          </a:prstGeom>
        </p:spPr>
      </p:pic>
      <p:pic>
        <p:nvPicPr>
          <p:cNvPr id="25" name="Picture 24" descr="A close up of a logo&#10;&#10;Description automatically generated with low confidence">
            <a:extLst>
              <a:ext uri="{FF2B5EF4-FFF2-40B4-BE49-F238E27FC236}">
                <a16:creationId xmlns:a16="http://schemas.microsoft.com/office/drawing/2014/main" id="{AD8AEDE1-0F3B-11B7-AEF4-D248535F881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819114" y="5959429"/>
            <a:ext cx="1663700" cy="704850"/>
          </a:xfrm>
          <a:prstGeom prst="rect">
            <a:avLst/>
          </a:prstGeom>
        </p:spPr>
      </p:pic>
      <p:pic>
        <p:nvPicPr>
          <p:cNvPr id="26" name="Picture 25" descr="A green and red flag with a white letter&#10;&#10;Description automatically generated with low confidence">
            <a:extLst>
              <a:ext uri="{FF2B5EF4-FFF2-40B4-BE49-F238E27FC236}">
                <a16:creationId xmlns:a16="http://schemas.microsoft.com/office/drawing/2014/main" id="{72DF97B8-CC11-D645-1C66-C4441CA96584}"/>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803755" y="5964826"/>
            <a:ext cx="1219200" cy="703580"/>
          </a:xfrm>
          <a:prstGeom prst="rect">
            <a:avLst/>
          </a:prstGeom>
        </p:spPr>
      </p:pic>
      <p:pic>
        <p:nvPicPr>
          <p:cNvPr id="27" name="Picture 26" descr="A close-up of a logo&#10;&#10;Description automatically generated with medium confidence">
            <a:extLst>
              <a:ext uri="{FF2B5EF4-FFF2-40B4-BE49-F238E27FC236}">
                <a16:creationId xmlns:a16="http://schemas.microsoft.com/office/drawing/2014/main" id="{5BEEF33E-5126-6D3D-87C7-634561305817}"/>
              </a:ext>
            </a:extLst>
          </p:cNvPr>
          <p:cNvPicPr>
            <a:picLocks noChangeAspect="1"/>
          </p:cNvPicPr>
          <p:nvPr/>
        </p:nvPicPr>
        <p:blipFill>
          <a:blip r:embed="rId6" cstate="hqprint">
            <a:extLst>
              <a:ext uri="{28A0092B-C50C-407E-A947-70E740481C1C}">
                <a14:useLocalDpi xmlns:a14="http://schemas.microsoft.com/office/drawing/2010/main" val="0"/>
              </a:ext>
            </a:extLst>
          </a:blip>
          <a:stretch>
            <a:fillRect/>
          </a:stretch>
        </p:blipFill>
        <p:spPr>
          <a:xfrm>
            <a:off x="7315628" y="5968954"/>
            <a:ext cx="1758950" cy="695325"/>
          </a:xfrm>
          <a:prstGeom prst="rect">
            <a:avLst/>
          </a:prstGeom>
        </p:spPr>
      </p:pic>
      <p:pic>
        <p:nvPicPr>
          <p:cNvPr id="28" name="Picture 27" descr="A picture containing emblem, symbol, crest, badge&#10;&#10;Description automatically generated">
            <a:extLst>
              <a:ext uri="{FF2B5EF4-FFF2-40B4-BE49-F238E27FC236}">
                <a16:creationId xmlns:a16="http://schemas.microsoft.com/office/drawing/2014/main" id="{1C256867-2AC2-333A-5B8E-EBCAFF59B06D}"/>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9498258" y="5963715"/>
            <a:ext cx="1377950" cy="685800"/>
          </a:xfrm>
          <a:prstGeom prst="rect">
            <a:avLst/>
          </a:prstGeom>
        </p:spPr>
      </p:pic>
      <p:sp>
        <p:nvSpPr>
          <p:cNvPr id="2" name="TextBox 1">
            <a:extLst>
              <a:ext uri="{FF2B5EF4-FFF2-40B4-BE49-F238E27FC236}">
                <a16:creationId xmlns:a16="http://schemas.microsoft.com/office/drawing/2014/main" id="{5C43A33E-0649-098B-A4AB-F80E46BF2A88}"/>
              </a:ext>
            </a:extLst>
          </p:cNvPr>
          <p:cNvSpPr txBox="1"/>
          <p:nvPr/>
        </p:nvSpPr>
        <p:spPr>
          <a:xfrm>
            <a:off x="267013" y="2043374"/>
            <a:ext cx="11678920" cy="1569660"/>
          </a:xfrm>
          <a:prstGeom prst="rect">
            <a:avLst/>
          </a:prstGeom>
          <a:noFill/>
        </p:spPr>
        <p:txBody>
          <a:bodyPr wrap="square" rtlCol="0">
            <a:spAutoFit/>
          </a:bodyPr>
          <a:lstStyle/>
          <a:p>
            <a:pPr algn="ctr"/>
            <a:endParaRPr lang="en-GB" b="1" dirty="0"/>
          </a:p>
          <a:p>
            <a:pPr algn="ctr"/>
            <a:endParaRPr lang="en-GB" b="1" dirty="0"/>
          </a:p>
          <a:p>
            <a:pPr algn="ctr"/>
            <a:r>
              <a:rPr lang="en-GB" sz="3200" b="1" dirty="0" smtClean="0">
                <a:latin typeface="Arial" panose="020B0604020202020204" pitchFamily="34" charset="0"/>
                <a:cs typeface="Arial" panose="020B0604020202020204" pitchFamily="34" charset="0"/>
              </a:rPr>
              <a:t>PROGRESS TO DATE</a:t>
            </a:r>
            <a:endParaRPr lang="en-GB" sz="3200" b="1" dirty="0">
              <a:latin typeface="Arial" panose="020B0604020202020204" pitchFamily="34" charset="0"/>
              <a:cs typeface="Arial" panose="020B0604020202020204" pitchFamily="34" charset="0"/>
            </a:endParaRPr>
          </a:p>
          <a:p>
            <a:pPr algn="ctr"/>
            <a:endParaRPr lang="en-GB" sz="2800" b="1" dirty="0"/>
          </a:p>
        </p:txBody>
      </p:sp>
    </p:spTree>
    <p:extLst>
      <p:ext uri="{BB962C8B-B14F-4D97-AF65-F5344CB8AC3E}">
        <p14:creationId xmlns:p14="http://schemas.microsoft.com/office/powerpoint/2010/main" val="244940286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865BA6B3-5E82-CC40-B864-3B0ECD5F7748}"/>
              </a:ext>
            </a:extLst>
          </p:cNvPr>
          <p:cNvSpPr txBox="1"/>
          <p:nvPr/>
        </p:nvSpPr>
        <p:spPr>
          <a:xfrm>
            <a:off x="256540" y="1938052"/>
            <a:ext cx="11678920" cy="646331"/>
          </a:xfrm>
          <a:prstGeom prst="rect">
            <a:avLst/>
          </a:prstGeom>
          <a:noFill/>
        </p:spPr>
        <p:txBody>
          <a:bodyPr wrap="square" rtlCol="0">
            <a:spAutoFit/>
          </a:bodyPr>
          <a:lstStyle/>
          <a:p>
            <a:pPr marL="457200" indent="-457200">
              <a:buFont typeface="+mj-lt"/>
              <a:buAutoNum type="arabicPeriod"/>
            </a:pPr>
            <a:endParaRPr lang="en-GB" dirty="0">
              <a:latin typeface="Arial" panose="020B0604020202020204" pitchFamily="34" charset="0"/>
              <a:cs typeface="Arial" panose="020B0604020202020204" pitchFamily="34" charset="0"/>
            </a:endParaRPr>
          </a:p>
          <a:p>
            <a:pPr marL="457200" lvl="0" indent="-457200">
              <a:buFont typeface="+mj-lt"/>
              <a:buAutoNum type="arabicPeriod"/>
            </a:pPr>
            <a:endParaRPr lang="en-GB" dirty="0">
              <a:latin typeface="Arial" panose="020B0604020202020204" pitchFamily="34" charset="0"/>
              <a:ea typeface="Calibri" panose="020F0502020204030204" pitchFamily="34" charset="0"/>
              <a:cs typeface="Arial" panose="020B0604020202020204" pitchFamily="34" charset="0"/>
            </a:endParaRPr>
          </a:p>
        </p:txBody>
      </p:sp>
      <p:sp>
        <p:nvSpPr>
          <p:cNvPr id="17" name="Slide Number Placeholder 16">
            <a:extLst>
              <a:ext uri="{FF2B5EF4-FFF2-40B4-BE49-F238E27FC236}">
                <a16:creationId xmlns:a16="http://schemas.microsoft.com/office/drawing/2014/main" id="{E1357C12-9C06-947A-50C6-72B0E5C2B909}"/>
              </a:ext>
            </a:extLst>
          </p:cNvPr>
          <p:cNvSpPr>
            <a:spLocks noGrp="1"/>
          </p:cNvSpPr>
          <p:nvPr>
            <p:ph type="sldNum" sz="quarter" idx="12"/>
          </p:nvPr>
        </p:nvSpPr>
        <p:spPr/>
        <p:txBody>
          <a:bodyPr/>
          <a:lstStyle/>
          <a:p>
            <a:fld id="{D21D311D-996A-47F3-8658-26296EAD0DC2}" type="slidenum">
              <a:rPr lang="en-GB" smtClean="0"/>
              <a:t>5</a:t>
            </a:fld>
            <a:endParaRPr lang="en-GB"/>
          </a:p>
        </p:txBody>
      </p:sp>
      <p:sp>
        <p:nvSpPr>
          <p:cNvPr id="22" name="Footer Placeholder 21">
            <a:extLst>
              <a:ext uri="{FF2B5EF4-FFF2-40B4-BE49-F238E27FC236}">
                <a16:creationId xmlns:a16="http://schemas.microsoft.com/office/drawing/2014/main" id="{F9B6F375-86AE-D246-8A8D-146623219147}"/>
              </a:ext>
            </a:extLst>
          </p:cNvPr>
          <p:cNvSpPr>
            <a:spLocks noGrp="1"/>
          </p:cNvSpPr>
          <p:nvPr>
            <p:ph type="ftr" sz="quarter" idx="11"/>
          </p:nvPr>
        </p:nvSpPr>
        <p:spPr>
          <a:xfrm>
            <a:off x="131975" y="5891754"/>
            <a:ext cx="11948997" cy="829722"/>
          </a:xfrm>
        </p:spPr>
        <p:txBody>
          <a:bodyPr/>
          <a:lstStyle/>
          <a:p>
            <a:endParaRPr lang="en-GB" dirty="0"/>
          </a:p>
        </p:txBody>
      </p:sp>
      <p:pic>
        <p:nvPicPr>
          <p:cNvPr id="23" name="Picture 22" descr="A picture containing text, font, logo, screenshot&#10;&#10;Description automatically generated">
            <a:extLst>
              <a:ext uri="{FF2B5EF4-FFF2-40B4-BE49-F238E27FC236}">
                <a16:creationId xmlns:a16="http://schemas.microsoft.com/office/drawing/2014/main" id="{86F0C279-33E2-1B6A-654C-D8D1F131036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56540" y="5968954"/>
            <a:ext cx="1663699" cy="698500"/>
          </a:xfrm>
          <a:prstGeom prst="rect">
            <a:avLst/>
          </a:prstGeom>
        </p:spPr>
      </p:pic>
      <p:pic>
        <p:nvPicPr>
          <p:cNvPr id="24" name="Picture 23" descr="A red bird with green text&#10;&#10;Description automatically generated with low confidence">
            <a:extLst>
              <a:ext uri="{FF2B5EF4-FFF2-40B4-BE49-F238E27FC236}">
                <a16:creationId xmlns:a16="http://schemas.microsoft.com/office/drawing/2014/main" id="{CD87330C-2638-6098-C55E-EE5D1B143EE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166551" y="5963715"/>
            <a:ext cx="1289050" cy="708025"/>
          </a:xfrm>
          <a:prstGeom prst="rect">
            <a:avLst/>
          </a:prstGeom>
        </p:spPr>
      </p:pic>
      <p:pic>
        <p:nvPicPr>
          <p:cNvPr id="25" name="Picture 24" descr="A close up of a logo&#10;&#10;Description automatically generated with low confidence">
            <a:extLst>
              <a:ext uri="{FF2B5EF4-FFF2-40B4-BE49-F238E27FC236}">
                <a16:creationId xmlns:a16="http://schemas.microsoft.com/office/drawing/2014/main" id="{AD8AEDE1-0F3B-11B7-AEF4-D248535F881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819114" y="5959429"/>
            <a:ext cx="1663700" cy="704850"/>
          </a:xfrm>
          <a:prstGeom prst="rect">
            <a:avLst/>
          </a:prstGeom>
        </p:spPr>
      </p:pic>
      <p:pic>
        <p:nvPicPr>
          <p:cNvPr id="26" name="Picture 25" descr="A green and red flag with a white letter&#10;&#10;Description automatically generated with low confidence">
            <a:extLst>
              <a:ext uri="{FF2B5EF4-FFF2-40B4-BE49-F238E27FC236}">
                <a16:creationId xmlns:a16="http://schemas.microsoft.com/office/drawing/2014/main" id="{72DF97B8-CC11-D645-1C66-C4441CA96584}"/>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803755" y="5964826"/>
            <a:ext cx="1219200" cy="703580"/>
          </a:xfrm>
          <a:prstGeom prst="rect">
            <a:avLst/>
          </a:prstGeom>
        </p:spPr>
      </p:pic>
      <p:pic>
        <p:nvPicPr>
          <p:cNvPr id="27" name="Picture 26" descr="A close-up of a logo&#10;&#10;Description automatically generated with medium confidence">
            <a:extLst>
              <a:ext uri="{FF2B5EF4-FFF2-40B4-BE49-F238E27FC236}">
                <a16:creationId xmlns:a16="http://schemas.microsoft.com/office/drawing/2014/main" id="{5BEEF33E-5126-6D3D-87C7-634561305817}"/>
              </a:ext>
            </a:extLst>
          </p:cNvPr>
          <p:cNvPicPr>
            <a:picLocks noChangeAspect="1"/>
          </p:cNvPicPr>
          <p:nvPr/>
        </p:nvPicPr>
        <p:blipFill>
          <a:blip r:embed="rId6" cstate="hqprint">
            <a:extLst>
              <a:ext uri="{28A0092B-C50C-407E-A947-70E740481C1C}">
                <a14:useLocalDpi xmlns:a14="http://schemas.microsoft.com/office/drawing/2010/main" val="0"/>
              </a:ext>
            </a:extLst>
          </a:blip>
          <a:stretch>
            <a:fillRect/>
          </a:stretch>
        </p:blipFill>
        <p:spPr>
          <a:xfrm>
            <a:off x="7315628" y="5968954"/>
            <a:ext cx="1758950" cy="695325"/>
          </a:xfrm>
          <a:prstGeom prst="rect">
            <a:avLst/>
          </a:prstGeom>
        </p:spPr>
      </p:pic>
      <p:pic>
        <p:nvPicPr>
          <p:cNvPr id="28" name="Picture 27" descr="A picture containing emblem, symbol, crest, badge&#10;&#10;Description automatically generated">
            <a:extLst>
              <a:ext uri="{FF2B5EF4-FFF2-40B4-BE49-F238E27FC236}">
                <a16:creationId xmlns:a16="http://schemas.microsoft.com/office/drawing/2014/main" id="{1C256867-2AC2-333A-5B8E-EBCAFF59B06D}"/>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9498258" y="5963715"/>
            <a:ext cx="1377950" cy="685800"/>
          </a:xfrm>
          <a:prstGeom prst="rect">
            <a:avLst/>
          </a:prstGeom>
        </p:spPr>
      </p:pic>
      <p:sp>
        <p:nvSpPr>
          <p:cNvPr id="2" name="TextBox 1">
            <a:extLst>
              <a:ext uri="{FF2B5EF4-FFF2-40B4-BE49-F238E27FC236}">
                <a16:creationId xmlns:a16="http://schemas.microsoft.com/office/drawing/2014/main" id="{5C43A33E-0649-098B-A4AB-F80E46BF2A88}"/>
              </a:ext>
            </a:extLst>
          </p:cNvPr>
          <p:cNvSpPr txBox="1"/>
          <p:nvPr/>
        </p:nvSpPr>
        <p:spPr>
          <a:xfrm>
            <a:off x="256540" y="-145644"/>
            <a:ext cx="11678920" cy="1569660"/>
          </a:xfrm>
          <a:prstGeom prst="rect">
            <a:avLst/>
          </a:prstGeom>
          <a:noFill/>
        </p:spPr>
        <p:txBody>
          <a:bodyPr wrap="square" rtlCol="0">
            <a:spAutoFit/>
          </a:bodyPr>
          <a:lstStyle/>
          <a:p>
            <a:pPr algn="ctr"/>
            <a:endParaRPr lang="en-GB" b="1" dirty="0"/>
          </a:p>
          <a:p>
            <a:pPr algn="ctr"/>
            <a:endParaRPr lang="en-GB" b="1" dirty="0"/>
          </a:p>
          <a:p>
            <a:pPr algn="ctr"/>
            <a:r>
              <a:rPr lang="en-GB" sz="3200" b="1" dirty="0" smtClean="0">
                <a:latin typeface="Arial" panose="020B0604020202020204" pitchFamily="34" charset="0"/>
                <a:cs typeface="Arial" panose="020B0604020202020204" pitchFamily="34" charset="0"/>
              </a:rPr>
              <a:t>1. Workforce Intelligence</a:t>
            </a:r>
            <a:endParaRPr lang="en-GB" sz="3200" b="1" dirty="0">
              <a:latin typeface="Arial" panose="020B0604020202020204" pitchFamily="34" charset="0"/>
              <a:cs typeface="Arial" panose="020B0604020202020204" pitchFamily="34" charset="0"/>
            </a:endParaRPr>
          </a:p>
          <a:p>
            <a:pPr algn="ctr"/>
            <a:endParaRPr lang="en-GB" sz="2800" b="1" dirty="0"/>
          </a:p>
        </p:txBody>
      </p:sp>
    </p:spTree>
    <p:extLst>
      <p:ext uri="{BB962C8B-B14F-4D97-AF65-F5344CB8AC3E}">
        <p14:creationId xmlns:p14="http://schemas.microsoft.com/office/powerpoint/2010/main" val="52999675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865BA6B3-5E82-CC40-B864-3B0ECD5F7748}"/>
              </a:ext>
            </a:extLst>
          </p:cNvPr>
          <p:cNvSpPr txBox="1"/>
          <p:nvPr/>
        </p:nvSpPr>
        <p:spPr>
          <a:xfrm>
            <a:off x="395926" y="1237672"/>
            <a:ext cx="11500510" cy="6463308"/>
          </a:xfrm>
          <a:prstGeom prst="rect">
            <a:avLst/>
          </a:prstGeom>
          <a:noFill/>
        </p:spPr>
        <p:txBody>
          <a:bodyPr wrap="square" rtlCol="0">
            <a:spAutoFit/>
          </a:bodyPr>
          <a:lstStyle/>
          <a:p>
            <a:pPr marL="342900" indent="-342900">
              <a:buFont typeface="Arial" panose="020B0604020202020204" pitchFamily="34" charset="0"/>
              <a:buChar char="•"/>
            </a:pPr>
            <a:r>
              <a:rPr lang="en-GB" dirty="0">
                <a:latin typeface="Arial" panose="020B0604020202020204" pitchFamily="34" charset="0"/>
                <a:ea typeface="Calibri" panose="020F0502020204030204" pitchFamily="34" charset="0"/>
                <a:cs typeface="Arial" panose="020B0604020202020204" pitchFamily="34" charset="0"/>
              </a:rPr>
              <a:t>Adult and Mental Health BSc nursing programme</a:t>
            </a:r>
          </a:p>
          <a:p>
            <a:pPr marL="800100" lvl="1" indent="-342900">
              <a:buFont typeface="Courier New" panose="02070309020205020404" pitchFamily="49" charset="0"/>
              <a:buChar char="o"/>
            </a:pPr>
            <a:r>
              <a:rPr lang="en-GB" dirty="0">
                <a:effectLst/>
                <a:latin typeface="Arial" panose="020B0604020202020204" pitchFamily="34" charset="0"/>
                <a:ea typeface="Calibri" panose="020F0502020204030204" pitchFamily="34" charset="0"/>
                <a:cs typeface="Arial" panose="020B0604020202020204" pitchFamily="34" charset="0"/>
              </a:rPr>
              <a:t>Onboarded 76 pre-registration nursing students in September 2023 (Adult 64, Mental </a:t>
            </a:r>
            <a:r>
              <a:rPr lang="en-GB" dirty="0">
                <a:latin typeface="Arial" panose="020B0604020202020204" pitchFamily="34" charset="0"/>
                <a:ea typeface="Calibri" panose="020F0502020204030204" pitchFamily="34" charset="0"/>
                <a:cs typeface="Arial" panose="020B0604020202020204" pitchFamily="34" charset="0"/>
              </a:rPr>
              <a:t>H</a:t>
            </a:r>
            <a:r>
              <a:rPr lang="en-GB" dirty="0">
                <a:effectLst/>
                <a:latin typeface="Arial" panose="020B0604020202020204" pitchFamily="34" charset="0"/>
                <a:ea typeface="Calibri" panose="020F0502020204030204" pitchFamily="34" charset="0"/>
                <a:cs typeface="Arial" panose="020B0604020202020204" pitchFamily="34" charset="0"/>
              </a:rPr>
              <a:t>ealth 12 which included 19 international students).</a:t>
            </a:r>
          </a:p>
          <a:p>
            <a:pPr marL="800100" lvl="1" indent="-342900">
              <a:buFont typeface="Courier New" panose="02070309020205020404" pitchFamily="49" charset="0"/>
              <a:buChar char="o"/>
            </a:pPr>
            <a:r>
              <a:rPr lang="en-GB" dirty="0">
                <a:latin typeface="Arial" panose="020B0604020202020204" pitchFamily="34" charset="0"/>
                <a:ea typeface="Calibri" panose="020F0502020204030204" pitchFamily="34" charset="0"/>
                <a:cs typeface="Arial" panose="020B0604020202020204" pitchFamily="34" charset="0"/>
              </a:rPr>
              <a:t>N</a:t>
            </a:r>
            <a:r>
              <a:rPr lang="en-GB" dirty="0">
                <a:effectLst/>
                <a:latin typeface="Arial" panose="020B0604020202020204" pitchFamily="34" charset="0"/>
                <a:ea typeface="Calibri" panose="020F0502020204030204" pitchFamily="34" charset="0"/>
                <a:cs typeface="Arial" panose="020B0604020202020204" pitchFamily="34" charset="0"/>
              </a:rPr>
              <a:t>ew commissioned contracts for 3 years with HEIW. </a:t>
            </a:r>
          </a:p>
          <a:p>
            <a:pPr marL="800100" lvl="1" indent="-342900">
              <a:buFont typeface="Courier New" panose="02070309020205020404" pitchFamily="49" charset="0"/>
              <a:buChar char="o"/>
            </a:pPr>
            <a:r>
              <a:rPr lang="en-GB" dirty="0">
                <a:effectLst/>
                <a:latin typeface="Arial" panose="020B0604020202020204" pitchFamily="34" charset="0"/>
                <a:ea typeface="Calibri" panose="020F0502020204030204" pitchFamily="34" charset="0"/>
                <a:cs typeface="Arial" panose="020B0604020202020204" pitchFamily="34" charset="0"/>
              </a:rPr>
              <a:t>It is hoped these numbers will increase for 2024. </a:t>
            </a:r>
          </a:p>
          <a:p>
            <a:pPr marL="285750" indent="-285750">
              <a:buFont typeface="Arial" panose="020B0604020202020204" pitchFamily="34" charset="0"/>
              <a:buChar char="•"/>
            </a:pPr>
            <a:r>
              <a:rPr lang="en-GB" dirty="0">
                <a:effectLst/>
                <a:latin typeface="Arial" panose="020B0604020202020204" pitchFamily="34" charset="0"/>
                <a:ea typeface="Calibri" panose="020F0502020204030204" pitchFamily="34" charset="0"/>
                <a:cs typeface="Arial" panose="020B0604020202020204" pitchFamily="34" charset="0"/>
              </a:rPr>
              <a:t>Part time Adult and Mental Health Nursing BSc programmes</a:t>
            </a:r>
          </a:p>
          <a:p>
            <a:pPr marL="742950" lvl="1" indent="-285750">
              <a:buFont typeface="Courier New" panose="02070309020205020404" pitchFamily="49" charset="0"/>
              <a:buChar char="o"/>
            </a:pPr>
            <a:r>
              <a:rPr lang="en-GB" dirty="0">
                <a:latin typeface="Arial" panose="020B0604020202020204" pitchFamily="34" charset="0"/>
                <a:ea typeface="Calibri" panose="020F0502020204030204" pitchFamily="34" charset="0"/>
                <a:cs typeface="Arial" panose="020B0604020202020204" pitchFamily="34" charset="0"/>
              </a:rPr>
              <a:t>C</a:t>
            </a:r>
            <a:r>
              <a:rPr lang="en-GB" dirty="0">
                <a:effectLst/>
                <a:latin typeface="Arial" panose="020B0604020202020204" pitchFamily="34" charset="0"/>
                <a:ea typeface="Calibri" panose="020F0502020204030204" pitchFamily="34" charset="0"/>
                <a:cs typeface="Arial" panose="020B0604020202020204" pitchFamily="34" charset="0"/>
              </a:rPr>
              <a:t>ommenced in June 2023 with HDdUHB releasing 1 student to attend, no uptake from applicants from Powys at this stage.</a:t>
            </a:r>
            <a:endParaRPr lang="en-GB" dirty="0">
              <a:latin typeface="Arial" panose="020B0604020202020204" pitchFamily="34" charset="0"/>
              <a:ea typeface="Calibri" panose="020F0502020204030204" pitchFamily="34" charset="0"/>
              <a:cs typeface="Arial" panose="020B0604020202020204" pitchFamily="34" charset="0"/>
            </a:endParaRPr>
          </a:p>
          <a:p>
            <a:pPr marL="742950" lvl="1" indent="-285750">
              <a:buFont typeface="Courier New" panose="02070309020205020404" pitchFamily="49" charset="0"/>
              <a:buChar char="o"/>
            </a:pPr>
            <a:r>
              <a:rPr lang="en-GB" dirty="0">
                <a:effectLst/>
                <a:latin typeface="Arial" panose="020B0604020202020204" pitchFamily="34" charset="0"/>
                <a:ea typeface="Calibri" panose="020F0502020204030204" pitchFamily="34" charset="0"/>
                <a:cs typeface="Arial" panose="020B0604020202020204" pitchFamily="34" charset="0"/>
              </a:rPr>
              <a:t>7 commissioned part-time places available for June 2024 (5 Adult, 2 Mental Health).</a:t>
            </a:r>
          </a:p>
          <a:p>
            <a:pPr marL="742950" lvl="1" indent="-285750">
              <a:buFont typeface="Courier New" panose="02070309020205020404" pitchFamily="49" charset="0"/>
              <a:buChar char="o"/>
            </a:pPr>
            <a:r>
              <a:rPr lang="en-GB" dirty="0">
                <a:latin typeface="Arial" panose="020B0604020202020204" pitchFamily="34" charset="0"/>
                <a:ea typeface="Calibri" panose="020F0502020204030204" pitchFamily="34" charset="0"/>
                <a:cs typeface="Arial" panose="020B0604020202020204" pitchFamily="34" charset="0"/>
              </a:rPr>
              <a:t>S</a:t>
            </a:r>
            <a:r>
              <a:rPr lang="en-GB" dirty="0">
                <a:effectLst/>
                <a:latin typeface="Arial" panose="020B0604020202020204" pitchFamily="34" charset="0"/>
                <a:ea typeface="Calibri" panose="020F0502020204030204" pitchFamily="34" charset="0"/>
                <a:cs typeface="Arial" panose="020B0604020202020204" pitchFamily="34" charset="0"/>
              </a:rPr>
              <a:t>tudents enter Part 2 - year 2 of the BSc programme.</a:t>
            </a:r>
          </a:p>
          <a:p>
            <a:pPr marL="285750" indent="-285750">
              <a:buFont typeface="Arial" panose="020B0604020202020204" pitchFamily="34" charset="0"/>
              <a:buChar char="•"/>
            </a:pPr>
            <a:r>
              <a:rPr lang="en-GB" dirty="0">
                <a:latin typeface="Arial" panose="020B0604020202020204" pitchFamily="34" charset="0"/>
                <a:ea typeface="Calibri" panose="020F0502020204030204" pitchFamily="34" charset="0"/>
                <a:cs typeface="Arial" panose="020B0604020202020204" pitchFamily="34" charset="0"/>
              </a:rPr>
              <a:t>L</a:t>
            </a:r>
            <a:r>
              <a:rPr lang="en-GB" dirty="0">
                <a:effectLst/>
                <a:latin typeface="Arial" panose="020B0604020202020204" pitchFamily="34" charset="0"/>
                <a:ea typeface="Calibri" panose="020F0502020204030204" pitchFamily="34" charset="0"/>
                <a:cs typeface="Arial" panose="020B0604020202020204" pitchFamily="34" charset="0"/>
              </a:rPr>
              <a:t>evel 4 programme for health care support workers (health and social care).</a:t>
            </a:r>
            <a:r>
              <a:rPr lang="en-GB" dirty="0">
                <a:solidFill>
                  <a:srgbClr val="0070C0"/>
                </a:solidFill>
                <a:effectLst/>
                <a:latin typeface="Calibri" panose="020F0502020204030204" pitchFamily="34" charset="0"/>
                <a:ea typeface="Calibri" panose="020F0502020204030204" pitchFamily="34" charset="0"/>
              </a:rPr>
              <a:t> </a:t>
            </a:r>
          </a:p>
          <a:p>
            <a:pPr marL="742950" lvl="1" indent="-285750">
              <a:buFont typeface="Courier New" panose="02070309020205020404" pitchFamily="49" charset="0"/>
              <a:buChar char="o"/>
            </a:pPr>
            <a:r>
              <a:rPr lang="en-GB" dirty="0">
                <a:effectLst/>
                <a:latin typeface="Arial" panose="020B0604020202020204" pitchFamily="34" charset="0"/>
                <a:ea typeface="Calibri" panose="020F0502020204030204" pitchFamily="34" charset="0"/>
                <a:cs typeface="Arial" panose="020B0604020202020204" pitchFamily="34" charset="0"/>
              </a:rPr>
              <a:t>Commissioning for 62 places available for programme which commenced on in September 2023.</a:t>
            </a:r>
          </a:p>
          <a:p>
            <a:pPr marL="742950" lvl="1" indent="-285750">
              <a:buFont typeface="Courier New" panose="02070309020205020404" pitchFamily="49" charset="0"/>
              <a:buChar char="o"/>
            </a:pPr>
            <a:r>
              <a:rPr lang="en-GB" dirty="0">
                <a:latin typeface="Arial" panose="020B0604020202020204" pitchFamily="34" charset="0"/>
                <a:ea typeface="Calibri" panose="020F0502020204030204" pitchFamily="34" charset="0"/>
                <a:cs typeface="Arial" panose="020B0604020202020204" pitchFamily="34" charset="0"/>
              </a:rPr>
              <a:t>Due to financial implications</a:t>
            </a:r>
            <a:r>
              <a:rPr lang="en-GB" dirty="0">
                <a:effectLst/>
                <a:latin typeface="Arial" panose="020B0604020202020204" pitchFamily="34" charset="0"/>
                <a:ea typeface="Calibri" panose="020F0502020204030204" pitchFamily="34" charset="0"/>
                <a:cs typeface="Arial" panose="020B0604020202020204" pitchFamily="34" charset="0"/>
              </a:rPr>
              <a:t> HDdUHB capped student numbers to 11, no interest from applicants from Powys at this stage.</a:t>
            </a:r>
          </a:p>
          <a:p>
            <a:pPr marL="742950" lvl="1" indent="-285750">
              <a:buFont typeface="Courier New" panose="02070309020205020404" pitchFamily="49" charset="0"/>
              <a:buChar char="o"/>
            </a:pPr>
            <a:r>
              <a:rPr lang="en-GB" dirty="0">
                <a:latin typeface="Arial" panose="020B0604020202020204" pitchFamily="34" charset="0"/>
                <a:ea typeface="Calibri" panose="020F0502020204030204" pitchFamily="34" charset="0"/>
                <a:cs typeface="Arial" panose="020B0604020202020204" pitchFamily="34" charset="0"/>
              </a:rPr>
              <a:t>C</a:t>
            </a:r>
            <a:r>
              <a:rPr lang="en-GB" dirty="0">
                <a:effectLst/>
                <a:latin typeface="Arial" panose="020B0604020202020204" pitchFamily="34" charset="0"/>
                <a:ea typeface="Calibri" panose="020F0502020204030204" pitchFamily="34" charset="0"/>
                <a:cs typeface="Arial" panose="020B0604020202020204" pitchFamily="34" charset="0"/>
              </a:rPr>
              <a:t>ontinue to actively recruit and will be working towards a further March 2024 intake.</a:t>
            </a:r>
          </a:p>
          <a:p>
            <a:pPr marL="742950" lvl="1" indent="-285750">
              <a:buFont typeface="Courier New" panose="02070309020205020404" pitchFamily="49" charset="0"/>
              <a:buChar char="o"/>
            </a:pPr>
            <a:r>
              <a:rPr lang="en-GB" dirty="0">
                <a:effectLst/>
                <a:latin typeface="Arial" panose="020B0604020202020204" pitchFamily="34" charset="0"/>
                <a:ea typeface="Calibri" panose="020F0502020204030204" pitchFamily="34" charset="0"/>
                <a:cs typeface="Arial" panose="020B0604020202020204" pitchFamily="34" charset="0"/>
              </a:rPr>
              <a:t>HEIW are now working collaboratively with HDdUHB to try to support backfill costs for releasing more staff.</a:t>
            </a:r>
            <a:endParaRPr lang="en-GB" dirty="0">
              <a:effectLst/>
              <a:latin typeface="Calibri" panose="020F0502020204030204" pitchFamily="34" charset="0"/>
              <a:ea typeface="Calibri" panose="020F0502020204030204" pitchFamily="34" charset="0"/>
            </a:endParaRPr>
          </a:p>
          <a:p>
            <a:r>
              <a:rPr lang="en-GB" sz="1800" dirty="0">
                <a:effectLst/>
                <a:latin typeface="Calibri" panose="020F0502020204030204" pitchFamily="34" charset="0"/>
                <a:ea typeface="Calibri" panose="020F0502020204030204" pitchFamily="34" charset="0"/>
              </a:rPr>
              <a:t> </a:t>
            </a:r>
          </a:p>
          <a:p>
            <a:pPr marL="742950" lvl="1" indent="-285750">
              <a:buFont typeface="Courier New" panose="02070309020205020404" pitchFamily="49" charset="0"/>
              <a:buChar char="o"/>
            </a:pPr>
            <a:endParaRPr lang="en-GB" dirty="0">
              <a:effectLst/>
              <a:latin typeface="Arial" panose="020B0604020202020204" pitchFamily="34" charset="0"/>
              <a:ea typeface="Calibri" panose="020F0502020204030204" pitchFamily="34" charset="0"/>
              <a:cs typeface="Arial" panose="020B0604020202020204" pitchFamily="34" charset="0"/>
            </a:endParaRPr>
          </a:p>
          <a:p>
            <a:pPr algn="ctr"/>
            <a:endParaRPr lang="en-GB" b="1" dirty="0">
              <a:latin typeface="Arial" panose="020B0604020202020204" pitchFamily="34" charset="0"/>
              <a:cs typeface="Arial" panose="020B0604020202020204" pitchFamily="34" charset="0"/>
            </a:endParaRPr>
          </a:p>
          <a:p>
            <a:pPr algn="ctr"/>
            <a:endParaRPr lang="en-GB" b="1" dirty="0"/>
          </a:p>
          <a:p>
            <a:pPr algn="ctr"/>
            <a:endParaRPr lang="en-GB" b="1" dirty="0"/>
          </a:p>
          <a:p>
            <a:pPr algn="ctr"/>
            <a:endParaRPr lang="en-GB" b="1" dirty="0"/>
          </a:p>
        </p:txBody>
      </p:sp>
      <p:sp>
        <p:nvSpPr>
          <p:cNvPr id="17" name="Slide Number Placeholder 16">
            <a:extLst>
              <a:ext uri="{FF2B5EF4-FFF2-40B4-BE49-F238E27FC236}">
                <a16:creationId xmlns:a16="http://schemas.microsoft.com/office/drawing/2014/main" id="{E1357C12-9C06-947A-50C6-72B0E5C2B909}"/>
              </a:ext>
            </a:extLst>
          </p:cNvPr>
          <p:cNvSpPr>
            <a:spLocks noGrp="1"/>
          </p:cNvSpPr>
          <p:nvPr>
            <p:ph type="sldNum" sz="quarter" idx="12"/>
          </p:nvPr>
        </p:nvSpPr>
        <p:spPr/>
        <p:txBody>
          <a:bodyPr/>
          <a:lstStyle/>
          <a:p>
            <a:fld id="{D21D311D-996A-47F3-8658-26296EAD0DC2}" type="slidenum">
              <a:rPr lang="en-GB" smtClean="0"/>
              <a:t>6</a:t>
            </a:fld>
            <a:endParaRPr lang="en-GB"/>
          </a:p>
        </p:txBody>
      </p:sp>
      <p:sp>
        <p:nvSpPr>
          <p:cNvPr id="22" name="Footer Placeholder 21">
            <a:extLst>
              <a:ext uri="{FF2B5EF4-FFF2-40B4-BE49-F238E27FC236}">
                <a16:creationId xmlns:a16="http://schemas.microsoft.com/office/drawing/2014/main" id="{F9B6F375-86AE-D246-8A8D-146623219147}"/>
              </a:ext>
            </a:extLst>
          </p:cNvPr>
          <p:cNvSpPr>
            <a:spLocks noGrp="1"/>
          </p:cNvSpPr>
          <p:nvPr>
            <p:ph type="ftr" sz="quarter" idx="11"/>
          </p:nvPr>
        </p:nvSpPr>
        <p:spPr>
          <a:xfrm>
            <a:off x="131975" y="5891754"/>
            <a:ext cx="11948997" cy="829722"/>
          </a:xfrm>
        </p:spPr>
        <p:txBody>
          <a:bodyPr/>
          <a:lstStyle/>
          <a:p>
            <a:endParaRPr lang="en-GB" dirty="0"/>
          </a:p>
        </p:txBody>
      </p:sp>
      <p:pic>
        <p:nvPicPr>
          <p:cNvPr id="23" name="Picture 22" descr="A picture containing text, font, logo, screenshot&#10;&#10;Description automatically generated">
            <a:extLst>
              <a:ext uri="{FF2B5EF4-FFF2-40B4-BE49-F238E27FC236}">
                <a16:creationId xmlns:a16="http://schemas.microsoft.com/office/drawing/2014/main" id="{86F0C279-33E2-1B6A-654C-D8D1F131036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56540" y="5968954"/>
            <a:ext cx="1663699" cy="698500"/>
          </a:xfrm>
          <a:prstGeom prst="rect">
            <a:avLst/>
          </a:prstGeom>
        </p:spPr>
      </p:pic>
      <p:pic>
        <p:nvPicPr>
          <p:cNvPr id="24" name="Picture 23" descr="A red bird with green text&#10;&#10;Description automatically generated with low confidence">
            <a:extLst>
              <a:ext uri="{FF2B5EF4-FFF2-40B4-BE49-F238E27FC236}">
                <a16:creationId xmlns:a16="http://schemas.microsoft.com/office/drawing/2014/main" id="{CD87330C-2638-6098-C55E-EE5D1B143EE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166551" y="5963715"/>
            <a:ext cx="1289050" cy="708025"/>
          </a:xfrm>
          <a:prstGeom prst="rect">
            <a:avLst/>
          </a:prstGeom>
        </p:spPr>
      </p:pic>
      <p:pic>
        <p:nvPicPr>
          <p:cNvPr id="25" name="Picture 24" descr="A close up of a logo&#10;&#10;Description automatically generated with low confidence">
            <a:extLst>
              <a:ext uri="{FF2B5EF4-FFF2-40B4-BE49-F238E27FC236}">
                <a16:creationId xmlns:a16="http://schemas.microsoft.com/office/drawing/2014/main" id="{AD8AEDE1-0F3B-11B7-AEF4-D248535F881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819114" y="5959429"/>
            <a:ext cx="1663700" cy="704850"/>
          </a:xfrm>
          <a:prstGeom prst="rect">
            <a:avLst/>
          </a:prstGeom>
        </p:spPr>
      </p:pic>
      <p:pic>
        <p:nvPicPr>
          <p:cNvPr id="26" name="Picture 25" descr="A green and red flag with a white letter&#10;&#10;Description automatically generated with low confidence">
            <a:extLst>
              <a:ext uri="{FF2B5EF4-FFF2-40B4-BE49-F238E27FC236}">
                <a16:creationId xmlns:a16="http://schemas.microsoft.com/office/drawing/2014/main" id="{72DF97B8-CC11-D645-1C66-C4441CA96584}"/>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803755" y="5964826"/>
            <a:ext cx="1219200" cy="703580"/>
          </a:xfrm>
          <a:prstGeom prst="rect">
            <a:avLst/>
          </a:prstGeom>
        </p:spPr>
      </p:pic>
      <p:pic>
        <p:nvPicPr>
          <p:cNvPr id="27" name="Picture 26" descr="A close-up of a logo&#10;&#10;Description automatically generated with medium confidence">
            <a:extLst>
              <a:ext uri="{FF2B5EF4-FFF2-40B4-BE49-F238E27FC236}">
                <a16:creationId xmlns:a16="http://schemas.microsoft.com/office/drawing/2014/main" id="{5BEEF33E-5126-6D3D-87C7-634561305817}"/>
              </a:ext>
            </a:extLst>
          </p:cNvPr>
          <p:cNvPicPr>
            <a:picLocks noChangeAspect="1"/>
          </p:cNvPicPr>
          <p:nvPr/>
        </p:nvPicPr>
        <p:blipFill>
          <a:blip r:embed="rId6" cstate="hqprint">
            <a:extLst>
              <a:ext uri="{28A0092B-C50C-407E-A947-70E740481C1C}">
                <a14:useLocalDpi xmlns:a14="http://schemas.microsoft.com/office/drawing/2010/main" val="0"/>
              </a:ext>
            </a:extLst>
          </a:blip>
          <a:stretch>
            <a:fillRect/>
          </a:stretch>
        </p:blipFill>
        <p:spPr>
          <a:xfrm>
            <a:off x="7315628" y="5968954"/>
            <a:ext cx="1758950" cy="695325"/>
          </a:xfrm>
          <a:prstGeom prst="rect">
            <a:avLst/>
          </a:prstGeom>
        </p:spPr>
      </p:pic>
      <p:pic>
        <p:nvPicPr>
          <p:cNvPr id="28" name="Picture 27" descr="A picture containing emblem, symbol, crest, badge&#10;&#10;Description automatically generated">
            <a:extLst>
              <a:ext uri="{FF2B5EF4-FFF2-40B4-BE49-F238E27FC236}">
                <a16:creationId xmlns:a16="http://schemas.microsoft.com/office/drawing/2014/main" id="{1C256867-2AC2-333A-5B8E-EBCAFF59B06D}"/>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9498258" y="5963715"/>
            <a:ext cx="1377950" cy="685800"/>
          </a:xfrm>
          <a:prstGeom prst="rect">
            <a:avLst/>
          </a:prstGeom>
        </p:spPr>
      </p:pic>
      <p:sp>
        <p:nvSpPr>
          <p:cNvPr id="2" name="TextBox 1">
            <a:extLst>
              <a:ext uri="{FF2B5EF4-FFF2-40B4-BE49-F238E27FC236}">
                <a16:creationId xmlns:a16="http://schemas.microsoft.com/office/drawing/2014/main" id="{CA589589-F130-F590-8CDD-0A21DBB0D2A2}"/>
              </a:ext>
            </a:extLst>
          </p:cNvPr>
          <p:cNvSpPr txBox="1"/>
          <p:nvPr/>
        </p:nvSpPr>
        <p:spPr>
          <a:xfrm>
            <a:off x="351934" y="-305898"/>
            <a:ext cx="11678920" cy="2062103"/>
          </a:xfrm>
          <a:prstGeom prst="rect">
            <a:avLst/>
          </a:prstGeom>
          <a:noFill/>
        </p:spPr>
        <p:txBody>
          <a:bodyPr wrap="square" rtlCol="0">
            <a:spAutoFit/>
          </a:bodyPr>
          <a:lstStyle/>
          <a:p>
            <a:pPr algn="ctr"/>
            <a:endParaRPr lang="en-GB" b="1" dirty="0"/>
          </a:p>
          <a:p>
            <a:pPr algn="ctr"/>
            <a:endParaRPr lang="en-GB" b="1" dirty="0"/>
          </a:p>
          <a:p>
            <a:pPr marL="514350" lvl="0" indent="-514350" algn="ctr">
              <a:buAutoNum type="arabicPeriod" startAt="2"/>
            </a:pPr>
            <a:r>
              <a:rPr lang="en-GB" sz="3200" b="1" dirty="0" smtClean="0">
                <a:effectLst/>
                <a:latin typeface="Arial" panose="020B0604020202020204" pitchFamily="34" charset="0"/>
                <a:ea typeface="Calibri" panose="020F0502020204030204" pitchFamily="34" charset="0"/>
                <a:cs typeface="Arial" panose="020B0604020202020204" pitchFamily="34" charset="0"/>
              </a:rPr>
              <a:t>EDUCATION &amp; DEVELOPMENT</a:t>
            </a:r>
          </a:p>
          <a:p>
            <a:pPr lvl="0" algn="ctr"/>
            <a:r>
              <a:rPr lang="en-GB" sz="2800" b="1" dirty="0" smtClean="0">
                <a:effectLst/>
                <a:latin typeface="Arial" panose="020B0604020202020204" pitchFamily="34" charset="0"/>
                <a:ea typeface="Calibri" panose="020F0502020204030204" pitchFamily="34" charset="0"/>
                <a:cs typeface="Arial" panose="020B0604020202020204" pitchFamily="34" charset="0"/>
              </a:rPr>
              <a:t>Aberystwyth </a:t>
            </a:r>
            <a:r>
              <a:rPr lang="en-GB" sz="2800" b="1" dirty="0">
                <a:effectLst/>
                <a:latin typeface="Arial" panose="020B0604020202020204" pitchFamily="34" charset="0"/>
                <a:ea typeface="Calibri" panose="020F0502020204030204" pitchFamily="34" charset="0"/>
                <a:cs typeface="Arial" panose="020B0604020202020204" pitchFamily="34" charset="0"/>
              </a:rPr>
              <a:t>University Healthcare Education Centre</a:t>
            </a:r>
          </a:p>
          <a:p>
            <a:pPr algn="ctr"/>
            <a:endParaRPr lang="en-GB" sz="2800" b="1" dirty="0"/>
          </a:p>
        </p:txBody>
      </p:sp>
    </p:spTree>
    <p:extLst>
      <p:ext uri="{BB962C8B-B14F-4D97-AF65-F5344CB8AC3E}">
        <p14:creationId xmlns:p14="http://schemas.microsoft.com/office/powerpoint/2010/main" val="389206847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865BA6B3-5E82-CC40-B864-3B0ECD5F7748}"/>
              </a:ext>
            </a:extLst>
          </p:cNvPr>
          <p:cNvSpPr txBox="1"/>
          <p:nvPr/>
        </p:nvSpPr>
        <p:spPr>
          <a:xfrm>
            <a:off x="256540" y="1938052"/>
            <a:ext cx="11678920" cy="1754326"/>
          </a:xfrm>
          <a:prstGeom prst="rect">
            <a:avLst/>
          </a:prstGeom>
          <a:noFill/>
        </p:spPr>
        <p:txBody>
          <a:bodyPr wrap="square" rtlCol="0">
            <a:spAutoFit/>
          </a:bodyPr>
          <a:lstStyle/>
          <a:p>
            <a:pPr algn="ctr"/>
            <a:endParaRPr lang="en-GB" b="1" dirty="0"/>
          </a:p>
          <a:p>
            <a:pPr algn="ctr"/>
            <a:endParaRPr lang="en-GB" b="1" dirty="0"/>
          </a:p>
          <a:p>
            <a:pPr algn="ctr"/>
            <a:endParaRPr lang="en-GB" b="1" dirty="0"/>
          </a:p>
          <a:p>
            <a:pPr algn="ctr"/>
            <a:endParaRPr lang="en-GB" b="1" dirty="0"/>
          </a:p>
          <a:p>
            <a:pPr algn="ctr"/>
            <a:endParaRPr lang="en-GB" b="1" dirty="0"/>
          </a:p>
          <a:p>
            <a:pPr algn="ctr"/>
            <a:endParaRPr lang="en-GB" b="1" dirty="0"/>
          </a:p>
        </p:txBody>
      </p:sp>
      <p:sp>
        <p:nvSpPr>
          <p:cNvPr id="17" name="Slide Number Placeholder 16">
            <a:extLst>
              <a:ext uri="{FF2B5EF4-FFF2-40B4-BE49-F238E27FC236}">
                <a16:creationId xmlns:a16="http://schemas.microsoft.com/office/drawing/2014/main" id="{E1357C12-9C06-947A-50C6-72B0E5C2B909}"/>
              </a:ext>
            </a:extLst>
          </p:cNvPr>
          <p:cNvSpPr>
            <a:spLocks noGrp="1"/>
          </p:cNvSpPr>
          <p:nvPr>
            <p:ph type="sldNum" sz="quarter" idx="12"/>
          </p:nvPr>
        </p:nvSpPr>
        <p:spPr/>
        <p:txBody>
          <a:bodyPr/>
          <a:lstStyle/>
          <a:p>
            <a:fld id="{D21D311D-996A-47F3-8658-26296EAD0DC2}" type="slidenum">
              <a:rPr lang="en-GB" smtClean="0"/>
              <a:t>7</a:t>
            </a:fld>
            <a:endParaRPr lang="en-GB"/>
          </a:p>
        </p:txBody>
      </p:sp>
      <p:sp>
        <p:nvSpPr>
          <p:cNvPr id="22" name="Footer Placeholder 21">
            <a:extLst>
              <a:ext uri="{FF2B5EF4-FFF2-40B4-BE49-F238E27FC236}">
                <a16:creationId xmlns:a16="http://schemas.microsoft.com/office/drawing/2014/main" id="{F9B6F375-86AE-D246-8A8D-146623219147}"/>
              </a:ext>
            </a:extLst>
          </p:cNvPr>
          <p:cNvSpPr>
            <a:spLocks noGrp="1"/>
          </p:cNvSpPr>
          <p:nvPr>
            <p:ph type="ftr" sz="quarter" idx="11"/>
          </p:nvPr>
        </p:nvSpPr>
        <p:spPr>
          <a:xfrm>
            <a:off x="131975" y="5891754"/>
            <a:ext cx="11948997" cy="829722"/>
          </a:xfrm>
        </p:spPr>
        <p:txBody>
          <a:bodyPr/>
          <a:lstStyle/>
          <a:p>
            <a:endParaRPr lang="en-GB" dirty="0"/>
          </a:p>
        </p:txBody>
      </p:sp>
      <p:pic>
        <p:nvPicPr>
          <p:cNvPr id="23" name="Picture 22" descr="A picture containing text, font, logo, screenshot&#10;&#10;Description automatically generated">
            <a:extLst>
              <a:ext uri="{FF2B5EF4-FFF2-40B4-BE49-F238E27FC236}">
                <a16:creationId xmlns:a16="http://schemas.microsoft.com/office/drawing/2014/main" id="{86F0C279-33E2-1B6A-654C-D8D1F131036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56540" y="5968954"/>
            <a:ext cx="1663699" cy="698500"/>
          </a:xfrm>
          <a:prstGeom prst="rect">
            <a:avLst/>
          </a:prstGeom>
        </p:spPr>
      </p:pic>
      <p:pic>
        <p:nvPicPr>
          <p:cNvPr id="24" name="Picture 23" descr="A red bird with green text&#10;&#10;Description automatically generated with low confidence">
            <a:extLst>
              <a:ext uri="{FF2B5EF4-FFF2-40B4-BE49-F238E27FC236}">
                <a16:creationId xmlns:a16="http://schemas.microsoft.com/office/drawing/2014/main" id="{CD87330C-2638-6098-C55E-EE5D1B143EE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166551" y="5963715"/>
            <a:ext cx="1289050" cy="708025"/>
          </a:xfrm>
          <a:prstGeom prst="rect">
            <a:avLst/>
          </a:prstGeom>
        </p:spPr>
      </p:pic>
      <p:pic>
        <p:nvPicPr>
          <p:cNvPr id="25" name="Picture 24" descr="A close up of a logo&#10;&#10;Description automatically generated with low confidence">
            <a:extLst>
              <a:ext uri="{FF2B5EF4-FFF2-40B4-BE49-F238E27FC236}">
                <a16:creationId xmlns:a16="http://schemas.microsoft.com/office/drawing/2014/main" id="{AD8AEDE1-0F3B-11B7-AEF4-D248535F881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819114" y="5959429"/>
            <a:ext cx="1663700" cy="704850"/>
          </a:xfrm>
          <a:prstGeom prst="rect">
            <a:avLst/>
          </a:prstGeom>
        </p:spPr>
      </p:pic>
      <p:pic>
        <p:nvPicPr>
          <p:cNvPr id="26" name="Picture 25" descr="A green and red flag with a white letter&#10;&#10;Description automatically generated with low confidence">
            <a:extLst>
              <a:ext uri="{FF2B5EF4-FFF2-40B4-BE49-F238E27FC236}">
                <a16:creationId xmlns:a16="http://schemas.microsoft.com/office/drawing/2014/main" id="{72DF97B8-CC11-D645-1C66-C4441CA96584}"/>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803755" y="5964826"/>
            <a:ext cx="1219200" cy="703580"/>
          </a:xfrm>
          <a:prstGeom prst="rect">
            <a:avLst/>
          </a:prstGeom>
        </p:spPr>
      </p:pic>
      <p:pic>
        <p:nvPicPr>
          <p:cNvPr id="27" name="Picture 26" descr="A close-up of a logo&#10;&#10;Description automatically generated with medium confidence">
            <a:extLst>
              <a:ext uri="{FF2B5EF4-FFF2-40B4-BE49-F238E27FC236}">
                <a16:creationId xmlns:a16="http://schemas.microsoft.com/office/drawing/2014/main" id="{5BEEF33E-5126-6D3D-87C7-634561305817}"/>
              </a:ext>
            </a:extLst>
          </p:cNvPr>
          <p:cNvPicPr>
            <a:picLocks noChangeAspect="1"/>
          </p:cNvPicPr>
          <p:nvPr/>
        </p:nvPicPr>
        <p:blipFill>
          <a:blip r:embed="rId6" cstate="hqprint">
            <a:extLst>
              <a:ext uri="{28A0092B-C50C-407E-A947-70E740481C1C}">
                <a14:useLocalDpi xmlns:a14="http://schemas.microsoft.com/office/drawing/2010/main" val="0"/>
              </a:ext>
            </a:extLst>
          </a:blip>
          <a:stretch>
            <a:fillRect/>
          </a:stretch>
        </p:blipFill>
        <p:spPr>
          <a:xfrm>
            <a:off x="7315628" y="5968954"/>
            <a:ext cx="1758950" cy="695325"/>
          </a:xfrm>
          <a:prstGeom prst="rect">
            <a:avLst/>
          </a:prstGeom>
        </p:spPr>
      </p:pic>
      <p:pic>
        <p:nvPicPr>
          <p:cNvPr id="28" name="Picture 27" descr="A picture containing emblem, symbol, crest, badge&#10;&#10;Description automatically generated">
            <a:extLst>
              <a:ext uri="{FF2B5EF4-FFF2-40B4-BE49-F238E27FC236}">
                <a16:creationId xmlns:a16="http://schemas.microsoft.com/office/drawing/2014/main" id="{1C256867-2AC2-333A-5B8E-EBCAFF59B06D}"/>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9498258" y="5963715"/>
            <a:ext cx="1377950" cy="685800"/>
          </a:xfrm>
          <a:prstGeom prst="rect">
            <a:avLst/>
          </a:prstGeom>
        </p:spPr>
      </p:pic>
      <p:sp>
        <p:nvSpPr>
          <p:cNvPr id="2" name="TextBox 1">
            <a:extLst>
              <a:ext uri="{FF2B5EF4-FFF2-40B4-BE49-F238E27FC236}">
                <a16:creationId xmlns:a16="http://schemas.microsoft.com/office/drawing/2014/main" id="{A0D73D0D-E77A-DEE2-0708-B85AEE791982}"/>
              </a:ext>
            </a:extLst>
          </p:cNvPr>
          <p:cNvSpPr txBox="1"/>
          <p:nvPr/>
        </p:nvSpPr>
        <p:spPr>
          <a:xfrm>
            <a:off x="402052" y="-47107"/>
            <a:ext cx="11678920" cy="1569660"/>
          </a:xfrm>
          <a:prstGeom prst="rect">
            <a:avLst/>
          </a:prstGeom>
          <a:noFill/>
        </p:spPr>
        <p:txBody>
          <a:bodyPr wrap="square" rtlCol="0">
            <a:spAutoFit/>
          </a:bodyPr>
          <a:lstStyle/>
          <a:p>
            <a:pPr algn="ctr"/>
            <a:endParaRPr lang="en-GB" b="1" dirty="0"/>
          </a:p>
          <a:p>
            <a:pPr algn="ctr"/>
            <a:endParaRPr lang="en-GB" b="1" dirty="0"/>
          </a:p>
          <a:p>
            <a:pPr marL="514350" lvl="0" indent="-514350" algn="ctr">
              <a:buAutoNum type="arabicPeriod" startAt="2"/>
            </a:pPr>
            <a:r>
              <a:rPr lang="en-GB" sz="3200" b="1" dirty="0" smtClean="0">
                <a:effectLst/>
                <a:latin typeface="Arial" panose="020B0604020202020204" pitchFamily="34" charset="0"/>
                <a:ea typeface="Calibri" panose="020F0502020204030204" pitchFamily="34" charset="0"/>
                <a:cs typeface="Arial" panose="020B0604020202020204" pitchFamily="34" charset="0"/>
              </a:rPr>
              <a:t>EDUCATION &amp; DEVELOPMENT </a:t>
            </a:r>
            <a:r>
              <a:rPr lang="en-GB" sz="3200" b="1" dirty="0" err="1" smtClean="0">
                <a:effectLst/>
                <a:latin typeface="Arial" panose="020B0604020202020204" pitchFamily="34" charset="0"/>
                <a:ea typeface="Calibri" panose="020F0502020204030204" pitchFamily="34" charset="0"/>
                <a:cs typeface="Arial" panose="020B0604020202020204" pitchFamily="34" charset="0"/>
              </a:rPr>
              <a:t>Cont..d</a:t>
            </a:r>
            <a:r>
              <a:rPr lang="en-GB" sz="3200" b="1" dirty="0" smtClean="0">
                <a:effectLst/>
                <a:latin typeface="Arial" panose="020B0604020202020204" pitchFamily="34" charset="0"/>
                <a:ea typeface="Calibri" panose="020F0502020204030204" pitchFamily="34" charset="0"/>
                <a:cs typeface="Arial" panose="020B0604020202020204" pitchFamily="34" charset="0"/>
              </a:rPr>
              <a:t> </a:t>
            </a:r>
          </a:p>
          <a:p>
            <a:pPr algn="ctr"/>
            <a:endParaRPr lang="en-GB" sz="2800" b="1" dirty="0"/>
          </a:p>
        </p:txBody>
      </p:sp>
      <p:sp>
        <p:nvSpPr>
          <p:cNvPr id="3" name="TextBox 2">
            <a:extLst>
              <a:ext uri="{FF2B5EF4-FFF2-40B4-BE49-F238E27FC236}">
                <a16:creationId xmlns:a16="http://schemas.microsoft.com/office/drawing/2014/main" id="{7ED7A0C5-1041-3E80-08E8-81FAD0D8833C}"/>
              </a:ext>
            </a:extLst>
          </p:cNvPr>
          <p:cNvSpPr txBox="1"/>
          <p:nvPr/>
        </p:nvSpPr>
        <p:spPr>
          <a:xfrm>
            <a:off x="609599" y="1595021"/>
            <a:ext cx="10972801" cy="5262979"/>
          </a:xfrm>
          <a:prstGeom prst="rect">
            <a:avLst/>
          </a:prstGeom>
          <a:noFill/>
        </p:spPr>
        <p:txBody>
          <a:bodyPr wrap="square" rtlCol="0">
            <a:spAutoFit/>
          </a:bodyPr>
          <a:lstStyle/>
          <a:p>
            <a:pPr marL="285750" indent="-285750">
              <a:buFont typeface="Arial" panose="020B0604020202020204" pitchFamily="34" charset="0"/>
              <a:buChar char="•"/>
            </a:pPr>
            <a:r>
              <a:rPr lang="en-GB" sz="2400" dirty="0">
                <a:effectLst/>
                <a:latin typeface="Arial" panose="020B0604020202020204" pitchFamily="34" charset="0"/>
                <a:ea typeface="Calibri" panose="020F0502020204030204" pitchFamily="34" charset="0"/>
                <a:cs typeface="Arial" panose="020B0604020202020204" pitchFamily="34" charset="0"/>
              </a:rPr>
              <a:t>The University have links with the three Mid Wales Health Boards to provide clinical placement opportunities in a variety of settings in both acute and urban and rural locations including care homes and working with the Care Home Education Facilitators from HEIW.</a:t>
            </a:r>
          </a:p>
          <a:p>
            <a:pPr marL="285750" indent="-285750">
              <a:buFont typeface="Arial" panose="020B0604020202020204" pitchFamily="34" charset="0"/>
              <a:buChar char="•"/>
            </a:pPr>
            <a:r>
              <a:rPr lang="en-GB" sz="2400" dirty="0">
                <a:effectLst/>
                <a:latin typeface="Arial" panose="020B0604020202020204" pitchFamily="34" charset="0"/>
                <a:ea typeface="Calibri" panose="020F0502020204030204" pitchFamily="34" charset="0"/>
                <a:cs typeface="Arial" panose="020B0604020202020204" pitchFamily="34" charset="0"/>
              </a:rPr>
              <a:t>Return to Practice Programme</a:t>
            </a:r>
          </a:p>
          <a:p>
            <a:pPr marL="742950" lvl="1" indent="-285750">
              <a:buFont typeface="Courier New" panose="02070309020205020404" pitchFamily="49" charset="0"/>
              <a:buChar char="o"/>
            </a:pPr>
            <a:r>
              <a:rPr lang="en-GB" dirty="0">
                <a:latin typeface="Arial" panose="020B0604020202020204" pitchFamily="34" charset="0"/>
                <a:ea typeface="Calibri" panose="020F0502020204030204" pitchFamily="34" charset="0"/>
                <a:cs typeface="Arial" panose="020B0604020202020204" pitchFamily="34" charset="0"/>
              </a:rPr>
              <a:t>C</a:t>
            </a:r>
            <a:r>
              <a:rPr lang="en-GB" dirty="0">
                <a:effectLst/>
                <a:latin typeface="Arial" panose="020B0604020202020204" pitchFamily="34" charset="0"/>
                <a:ea typeface="Calibri" panose="020F0502020204030204" pitchFamily="34" charset="0"/>
                <a:cs typeface="Arial" panose="020B0604020202020204" pitchFamily="34" charset="0"/>
              </a:rPr>
              <a:t>ompleted one successful intake of a Return to Practice Programme (Adult field) ,who has taken up a post in Bronglais Hospital.</a:t>
            </a:r>
          </a:p>
          <a:p>
            <a:pPr marL="742950" lvl="1" indent="-285750">
              <a:buFont typeface="Courier New" panose="02070309020205020404" pitchFamily="49" charset="0"/>
              <a:buChar char="o"/>
            </a:pPr>
            <a:r>
              <a:rPr lang="en-GB" dirty="0">
                <a:latin typeface="Arial" panose="020B0604020202020204" pitchFamily="34" charset="0"/>
                <a:ea typeface="Calibri" panose="020F0502020204030204" pitchFamily="34" charset="0"/>
                <a:cs typeface="Arial" panose="020B0604020202020204" pitchFamily="34" charset="0"/>
              </a:rPr>
              <a:t>N</a:t>
            </a:r>
            <a:r>
              <a:rPr lang="en-GB" sz="1800" dirty="0">
                <a:effectLst/>
                <a:latin typeface="Arial" panose="020B0604020202020204" pitchFamily="34" charset="0"/>
                <a:ea typeface="Calibri" panose="020F0502020204030204" pitchFamily="34" charset="0"/>
                <a:cs typeface="Arial" panose="020B0604020202020204" pitchFamily="34" charset="0"/>
              </a:rPr>
              <a:t>ext intake February 2024.</a:t>
            </a:r>
          </a:p>
          <a:p>
            <a:pPr marL="285750" indent="-285750">
              <a:buFont typeface="Arial" panose="020B0604020202020204" pitchFamily="34" charset="0"/>
              <a:buChar char="•"/>
            </a:pPr>
            <a:r>
              <a:rPr lang="en-GB" sz="2400" dirty="0">
                <a:effectLst/>
                <a:latin typeface="Arial" panose="020B0604020202020204" pitchFamily="34" charset="0"/>
                <a:ea typeface="Calibri" panose="020F0502020204030204" pitchFamily="34" charset="0"/>
                <a:cs typeface="Arial" panose="020B0604020202020204" pitchFamily="34" charset="0"/>
              </a:rPr>
              <a:t>University are working with practice partners in developing some CPD post-graduate modules and it is hoped to be able to have some to offer in 2024.</a:t>
            </a:r>
          </a:p>
          <a:p>
            <a:pPr marL="285750" indent="-285750">
              <a:buFont typeface="Courier New" panose="02070309020205020404" pitchFamily="49" charset="0"/>
              <a:buChar char="o"/>
            </a:pPr>
            <a:endParaRPr lang="en-GB" sz="2400" dirty="0">
              <a:effectLst/>
              <a:latin typeface="Arial" panose="020B0604020202020204" pitchFamily="34" charset="0"/>
              <a:ea typeface="Calibri" panose="020F0502020204030204" pitchFamily="34" charset="0"/>
              <a:cs typeface="Arial" panose="020B0604020202020204" pitchFamily="34" charset="0"/>
            </a:endParaRPr>
          </a:p>
          <a:p>
            <a:pPr algn="ctr"/>
            <a:endParaRPr lang="en-GB" b="1" dirty="0"/>
          </a:p>
          <a:p>
            <a:pPr algn="ctr"/>
            <a:endParaRPr lang="en-GB" b="1" dirty="0"/>
          </a:p>
          <a:p>
            <a:pPr algn="ctr"/>
            <a:endParaRPr lang="en-GB" b="1" dirty="0"/>
          </a:p>
          <a:p>
            <a:pPr algn="ctr"/>
            <a:endParaRPr lang="en-GB" b="1" dirty="0"/>
          </a:p>
          <a:p>
            <a:pPr algn="ctr"/>
            <a:endParaRPr lang="en-GB" b="1" dirty="0"/>
          </a:p>
        </p:txBody>
      </p:sp>
    </p:spTree>
    <p:extLst>
      <p:ext uri="{BB962C8B-B14F-4D97-AF65-F5344CB8AC3E}">
        <p14:creationId xmlns:p14="http://schemas.microsoft.com/office/powerpoint/2010/main" val="169714092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865BA6B3-5E82-CC40-B864-3B0ECD5F7748}"/>
              </a:ext>
            </a:extLst>
          </p:cNvPr>
          <p:cNvSpPr txBox="1"/>
          <p:nvPr/>
        </p:nvSpPr>
        <p:spPr>
          <a:xfrm>
            <a:off x="256540" y="1938052"/>
            <a:ext cx="11678920" cy="646331"/>
          </a:xfrm>
          <a:prstGeom prst="rect">
            <a:avLst/>
          </a:prstGeom>
          <a:noFill/>
        </p:spPr>
        <p:txBody>
          <a:bodyPr wrap="square" rtlCol="0">
            <a:spAutoFit/>
          </a:bodyPr>
          <a:lstStyle/>
          <a:p>
            <a:pPr marL="457200" indent="-457200">
              <a:buFont typeface="+mj-lt"/>
              <a:buAutoNum type="arabicPeriod"/>
            </a:pPr>
            <a:endParaRPr lang="en-GB" dirty="0">
              <a:latin typeface="Arial" panose="020B0604020202020204" pitchFamily="34" charset="0"/>
              <a:cs typeface="Arial" panose="020B0604020202020204" pitchFamily="34" charset="0"/>
            </a:endParaRPr>
          </a:p>
          <a:p>
            <a:pPr marL="457200" lvl="0" indent="-457200">
              <a:buFont typeface="+mj-lt"/>
              <a:buAutoNum type="arabicPeriod"/>
            </a:pPr>
            <a:endParaRPr lang="en-GB" dirty="0">
              <a:latin typeface="Arial" panose="020B0604020202020204" pitchFamily="34" charset="0"/>
              <a:ea typeface="Calibri" panose="020F0502020204030204" pitchFamily="34" charset="0"/>
              <a:cs typeface="Arial" panose="020B0604020202020204" pitchFamily="34" charset="0"/>
            </a:endParaRPr>
          </a:p>
        </p:txBody>
      </p:sp>
      <p:sp>
        <p:nvSpPr>
          <p:cNvPr id="17" name="Slide Number Placeholder 16">
            <a:extLst>
              <a:ext uri="{FF2B5EF4-FFF2-40B4-BE49-F238E27FC236}">
                <a16:creationId xmlns:a16="http://schemas.microsoft.com/office/drawing/2014/main" id="{E1357C12-9C06-947A-50C6-72B0E5C2B909}"/>
              </a:ext>
            </a:extLst>
          </p:cNvPr>
          <p:cNvSpPr>
            <a:spLocks noGrp="1"/>
          </p:cNvSpPr>
          <p:nvPr>
            <p:ph type="sldNum" sz="quarter" idx="12"/>
          </p:nvPr>
        </p:nvSpPr>
        <p:spPr/>
        <p:txBody>
          <a:bodyPr/>
          <a:lstStyle/>
          <a:p>
            <a:fld id="{D21D311D-996A-47F3-8658-26296EAD0DC2}" type="slidenum">
              <a:rPr lang="en-GB" smtClean="0"/>
              <a:t>8</a:t>
            </a:fld>
            <a:endParaRPr lang="en-GB"/>
          </a:p>
        </p:txBody>
      </p:sp>
      <p:sp>
        <p:nvSpPr>
          <p:cNvPr id="22" name="Footer Placeholder 21">
            <a:extLst>
              <a:ext uri="{FF2B5EF4-FFF2-40B4-BE49-F238E27FC236}">
                <a16:creationId xmlns:a16="http://schemas.microsoft.com/office/drawing/2014/main" id="{F9B6F375-86AE-D246-8A8D-146623219147}"/>
              </a:ext>
            </a:extLst>
          </p:cNvPr>
          <p:cNvSpPr>
            <a:spLocks noGrp="1"/>
          </p:cNvSpPr>
          <p:nvPr>
            <p:ph type="ftr" sz="quarter" idx="11"/>
          </p:nvPr>
        </p:nvSpPr>
        <p:spPr>
          <a:xfrm>
            <a:off x="131975" y="5891754"/>
            <a:ext cx="11948997" cy="829722"/>
          </a:xfrm>
        </p:spPr>
        <p:txBody>
          <a:bodyPr/>
          <a:lstStyle/>
          <a:p>
            <a:endParaRPr lang="en-GB" dirty="0"/>
          </a:p>
        </p:txBody>
      </p:sp>
      <p:pic>
        <p:nvPicPr>
          <p:cNvPr id="23" name="Picture 22" descr="A picture containing text, font, logo, screenshot&#10;&#10;Description automatically generated">
            <a:extLst>
              <a:ext uri="{FF2B5EF4-FFF2-40B4-BE49-F238E27FC236}">
                <a16:creationId xmlns:a16="http://schemas.microsoft.com/office/drawing/2014/main" id="{86F0C279-33E2-1B6A-654C-D8D1F131036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56540" y="5968954"/>
            <a:ext cx="1663699" cy="698500"/>
          </a:xfrm>
          <a:prstGeom prst="rect">
            <a:avLst/>
          </a:prstGeom>
        </p:spPr>
      </p:pic>
      <p:pic>
        <p:nvPicPr>
          <p:cNvPr id="24" name="Picture 23" descr="A red bird with green text&#10;&#10;Description automatically generated with low confidence">
            <a:extLst>
              <a:ext uri="{FF2B5EF4-FFF2-40B4-BE49-F238E27FC236}">
                <a16:creationId xmlns:a16="http://schemas.microsoft.com/office/drawing/2014/main" id="{CD87330C-2638-6098-C55E-EE5D1B143EE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166551" y="5963715"/>
            <a:ext cx="1289050" cy="708025"/>
          </a:xfrm>
          <a:prstGeom prst="rect">
            <a:avLst/>
          </a:prstGeom>
        </p:spPr>
      </p:pic>
      <p:pic>
        <p:nvPicPr>
          <p:cNvPr id="25" name="Picture 24" descr="A close up of a logo&#10;&#10;Description automatically generated with low confidence">
            <a:extLst>
              <a:ext uri="{FF2B5EF4-FFF2-40B4-BE49-F238E27FC236}">
                <a16:creationId xmlns:a16="http://schemas.microsoft.com/office/drawing/2014/main" id="{AD8AEDE1-0F3B-11B7-AEF4-D248535F881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819114" y="5959429"/>
            <a:ext cx="1663700" cy="704850"/>
          </a:xfrm>
          <a:prstGeom prst="rect">
            <a:avLst/>
          </a:prstGeom>
        </p:spPr>
      </p:pic>
      <p:pic>
        <p:nvPicPr>
          <p:cNvPr id="26" name="Picture 25" descr="A green and red flag with a white letter&#10;&#10;Description automatically generated with low confidence">
            <a:extLst>
              <a:ext uri="{FF2B5EF4-FFF2-40B4-BE49-F238E27FC236}">
                <a16:creationId xmlns:a16="http://schemas.microsoft.com/office/drawing/2014/main" id="{72DF97B8-CC11-D645-1C66-C4441CA96584}"/>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803755" y="5964826"/>
            <a:ext cx="1219200" cy="703580"/>
          </a:xfrm>
          <a:prstGeom prst="rect">
            <a:avLst/>
          </a:prstGeom>
        </p:spPr>
      </p:pic>
      <p:pic>
        <p:nvPicPr>
          <p:cNvPr id="27" name="Picture 26" descr="A close-up of a logo&#10;&#10;Description automatically generated with medium confidence">
            <a:extLst>
              <a:ext uri="{FF2B5EF4-FFF2-40B4-BE49-F238E27FC236}">
                <a16:creationId xmlns:a16="http://schemas.microsoft.com/office/drawing/2014/main" id="{5BEEF33E-5126-6D3D-87C7-634561305817}"/>
              </a:ext>
            </a:extLst>
          </p:cNvPr>
          <p:cNvPicPr>
            <a:picLocks noChangeAspect="1"/>
          </p:cNvPicPr>
          <p:nvPr/>
        </p:nvPicPr>
        <p:blipFill>
          <a:blip r:embed="rId6" cstate="hqprint">
            <a:extLst>
              <a:ext uri="{28A0092B-C50C-407E-A947-70E740481C1C}">
                <a14:useLocalDpi xmlns:a14="http://schemas.microsoft.com/office/drawing/2010/main" val="0"/>
              </a:ext>
            </a:extLst>
          </a:blip>
          <a:stretch>
            <a:fillRect/>
          </a:stretch>
        </p:blipFill>
        <p:spPr>
          <a:xfrm>
            <a:off x="7315628" y="5968954"/>
            <a:ext cx="1758950" cy="695325"/>
          </a:xfrm>
          <a:prstGeom prst="rect">
            <a:avLst/>
          </a:prstGeom>
        </p:spPr>
      </p:pic>
      <p:pic>
        <p:nvPicPr>
          <p:cNvPr id="28" name="Picture 27" descr="A picture containing emblem, symbol, crest, badge&#10;&#10;Description automatically generated">
            <a:extLst>
              <a:ext uri="{FF2B5EF4-FFF2-40B4-BE49-F238E27FC236}">
                <a16:creationId xmlns:a16="http://schemas.microsoft.com/office/drawing/2014/main" id="{1C256867-2AC2-333A-5B8E-EBCAFF59B06D}"/>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9498258" y="5963715"/>
            <a:ext cx="1377950" cy="685800"/>
          </a:xfrm>
          <a:prstGeom prst="rect">
            <a:avLst/>
          </a:prstGeom>
        </p:spPr>
      </p:pic>
      <p:sp>
        <p:nvSpPr>
          <p:cNvPr id="2" name="TextBox 1">
            <a:extLst>
              <a:ext uri="{FF2B5EF4-FFF2-40B4-BE49-F238E27FC236}">
                <a16:creationId xmlns:a16="http://schemas.microsoft.com/office/drawing/2014/main" id="{5C43A33E-0649-098B-A4AB-F80E46BF2A88}"/>
              </a:ext>
            </a:extLst>
          </p:cNvPr>
          <p:cNvSpPr txBox="1"/>
          <p:nvPr/>
        </p:nvSpPr>
        <p:spPr>
          <a:xfrm>
            <a:off x="256540" y="-145644"/>
            <a:ext cx="11678920" cy="1569660"/>
          </a:xfrm>
          <a:prstGeom prst="rect">
            <a:avLst/>
          </a:prstGeom>
          <a:noFill/>
        </p:spPr>
        <p:txBody>
          <a:bodyPr wrap="square" rtlCol="0">
            <a:spAutoFit/>
          </a:bodyPr>
          <a:lstStyle/>
          <a:p>
            <a:pPr algn="ctr"/>
            <a:endParaRPr lang="en-GB" b="1" dirty="0"/>
          </a:p>
          <a:p>
            <a:pPr algn="ctr"/>
            <a:endParaRPr lang="en-GB" b="1" dirty="0"/>
          </a:p>
          <a:p>
            <a:pPr algn="ctr"/>
            <a:r>
              <a:rPr lang="en-GB" sz="3200" b="1" dirty="0" smtClean="0">
                <a:latin typeface="Arial" panose="020B0604020202020204" pitchFamily="34" charset="0"/>
                <a:cs typeface="Arial" panose="020B0604020202020204" pitchFamily="34" charset="0"/>
              </a:rPr>
              <a:t>3.  Compassionate Processes</a:t>
            </a:r>
            <a:endParaRPr lang="en-GB" sz="3200" b="1" dirty="0">
              <a:latin typeface="Arial" panose="020B0604020202020204" pitchFamily="34" charset="0"/>
              <a:cs typeface="Arial" panose="020B0604020202020204" pitchFamily="34" charset="0"/>
            </a:endParaRPr>
          </a:p>
          <a:p>
            <a:pPr algn="ctr"/>
            <a:endParaRPr lang="en-GB" sz="2800" b="1" dirty="0"/>
          </a:p>
        </p:txBody>
      </p:sp>
    </p:spTree>
    <p:extLst>
      <p:ext uri="{BB962C8B-B14F-4D97-AF65-F5344CB8AC3E}">
        <p14:creationId xmlns:p14="http://schemas.microsoft.com/office/powerpoint/2010/main" val="276167803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865BA6B3-5E82-CC40-B864-3B0ECD5F7748}"/>
              </a:ext>
            </a:extLst>
          </p:cNvPr>
          <p:cNvSpPr txBox="1"/>
          <p:nvPr/>
        </p:nvSpPr>
        <p:spPr>
          <a:xfrm>
            <a:off x="256540" y="1938052"/>
            <a:ext cx="11678920" cy="646331"/>
          </a:xfrm>
          <a:prstGeom prst="rect">
            <a:avLst/>
          </a:prstGeom>
          <a:noFill/>
        </p:spPr>
        <p:txBody>
          <a:bodyPr wrap="square" rtlCol="0">
            <a:spAutoFit/>
          </a:bodyPr>
          <a:lstStyle/>
          <a:p>
            <a:endParaRPr lang="en-GB" dirty="0">
              <a:latin typeface="Arial" panose="020B0604020202020204" pitchFamily="34" charset="0"/>
              <a:cs typeface="Arial" panose="020B0604020202020204" pitchFamily="34" charset="0"/>
            </a:endParaRPr>
          </a:p>
          <a:p>
            <a:pPr lvl="0"/>
            <a:endParaRPr lang="en-GB" dirty="0">
              <a:latin typeface="Arial" panose="020B0604020202020204" pitchFamily="34" charset="0"/>
              <a:ea typeface="Calibri" panose="020F0502020204030204" pitchFamily="34" charset="0"/>
              <a:cs typeface="Arial" panose="020B0604020202020204" pitchFamily="34" charset="0"/>
            </a:endParaRPr>
          </a:p>
        </p:txBody>
      </p:sp>
      <p:sp>
        <p:nvSpPr>
          <p:cNvPr id="17" name="Slide Number Placeholder 16">
            <a:extLst>
              <a:ext uri="{FF2B5EF4-FFF2-40B4-BE49-F238E27FC236}">
                <a16:creationId xmlns:a16="http://schemas.microsoft.com/office/drawing/2014/main" id="{E1357C12-9C06-947A-50C6-72B0E5C2B909}"/>
              </a:ext>
            </a:extLst>
          </p:cNvPr>
          <p:cNvSpPr>
            <a:spLocks noGrp="1"/>
          </p:cNvSpPr>
          <p:nvPr>
            <p:ph type="sldNum" sz="quarter" idx="12"/>
          </p:nvPr>
        </p:nvSpPr>
        <p:spPr/>
        <p:txBody>
          <a:bodyPr/>
          <a:lstStyle/>
          <a:p>
            <a:fld id="{D21D311D-996A-47F3-8658-26296EAD0DC2}" type="slidenum">
              <a:rPr lang="en-GB" smtClean="0"/>
              <a:t>9</a:t>
            </a:fld>
            <a:endParaRPr lang="en-GB"/>
          </a:p>
        </p:txBody>
      </p:sp>
      <p:sp>
        <p:nvSpPr>
          <p:cNvPr id="22" name="Footer Placeholder 21">
            <a:extLst>
              <a:ext uri="{FF2B5EF4-FFF2-40B4-BE49-F238E27FC236}">
                <a16:creationId xmlns:a16="http://schemas.microsoft.com/office/drawing/2014/main" id="{F9B6F375-86AE-D246-8A8D-146623219147}"/>
              </a:ext>
            </a:extLst>
          </p:cNvPr>
          <p:cNvSpPr>
            <a:spLocks noGrp="1"/>
          </p:cNvSpPr>
          <p:nvPr>
            <p:ph type="ftr" sz="quarter" idx="11"/>
          </p:nvPr>
        </p:nvSpPr>
        <p:spPr>
          <a:xfrm>
            <a:off x="131975" y="5891754"/>
            <a:ext cx="11948997" cy="829722"/>
          </a:xfrm>
        </p:spPr>
        <p:txBody>
          <a:bodyPr/>
          <a:lstStyle/>
          <a:p>
            <a:endParaRPr lang="en-GB" dirty="0"/>
          </a:p>
        </p:txBody>
      </p:sp>
      <p:pic>
        <p:nvPicPr>
          <p:cNvPr id="23" name="Picture 22" descr="A picture containing text, font, logo, screenshot&#10;&#10;Description automatically generated">
            <a:extLst>
              <a:ext uri="{FF2B5EF4-FFF2-40B4-BE49-F238E27FC236}">
                <a16:creationId xmlns:a16="http://schemas.microsoft.com/office/drawing/2014/main" id="{86F0C279-33E2-1B6A-654C-D8D1F131036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56540" y="5968954"/>
            <a:ext cx="1663699" cy="698500"/>
          </a:xfrm>
          <a:prstGeom prst="rect">
            <a:avLst/>
          </a:prstGeom>
        </p:spPr>
      </p:pic>
      <p:pic>
        <p:nvPicPr>
          <p:cNvPr id="24" name="Picture 23" descr="A red bird with green text&#10;&#10;Description automatically generated with low confidence">
            <a:extLst>
              <a:ext uri="{FF2B5EF4-FFF2-40B4-BE49-F238E27FC236}">
                <a16:creationId xmlns:a16="http://schemas.microsoft.com/office/drawing/2014/main" id="{CD87330C-2638-6098-C55E-EE5D1B143EE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166551" y="5963715"/>
            <a:ext cx="1289050" cy="708025"/>
          </a:xfrm>
          <a:prstGeom prst="rect">
            <a:avLst/>
          </a:prstGeom>
        </p:spPr>
      </p:pic>
      <p:pic>
        <p:nvPicPr>
          <p:cNvPr id="25" name="Picture 24" descr="A close up of a logo&#10;&#10;Description automatically generated with low confidence">
            <a:extLst>
              <a:ext uri="{FF2B5EF4-FFF2-40B4-BE49-F238E27FC236}">
                <a16:creationId xmlns:a16="http://schemas.microsoft.com/office/drawing/2014/main" id="{AD8AEDE1-0F3B-11B7-AEF4-D248535F881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819114" y="5959429"/>
            <a:ext cx="1663700" cy="704850"/>
          </a:xfrm>
          <a:prstGeom prst="rect">
            <a:avLst/>
          </a:prstGeom>
        </p:spPr>
      </p:pic>
      <p:pic>
        <p:nvPicPr>
          <p:cNvPr id="26" name="Picture 25" descr="A green and red flag with a white letter&#10;&#10;Description automatically generated with low confidence">
            <a:extLst>
              <a:ext uri="{FF2B5EF4-FFF2-40B4-BE49-F238E27FC236}">
                <a16:creationId xmlns:a16="http://schemas.microsoft.com/office/drawing/2014/main" id="{72DF97B8-CC11-D645-1C66-C4441CA96584}"/>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803755" y="5964826"/>
            <a:ext cx="1219200" cy="703580"/>
          </a:xfrm>
          <a:prstGeom prst="rect">
            <a:avLst/>
          </a:prstGeom>
        </p:spPr>
      </p:pic>
      <p:pic>
        <p:nvPicPr>
          <p:cNvPr id="27" name="Picture 26" descr="A close-up of a logo&#10;&#10;Description automatically generated with medium confidence">
            <a:extLst>
              <a:ext uri="{FF2B5EF4-FFF2-40B4-BE49-F238E27FC236}">
                <a16:creationId xmlns:a16="http://schemas.microsoft.com/office/drawing/2014/main" id="{5BEEF33E-5126-6D3D-87C7-634561305817}"/>
              </a:ext>
            </a:extLst>
          </p:cNvPr>
          <p:cNvPicPr>
            <a:picLocks noChangeAspect="1"/>
          </p:cNvPicPr>
          <p:nvPr/>
        </p:nvPicPr>
        <p:blipFill>
          <a:blip r:embed="rId6" cstate="hqprint">
            <a:extLst>
              <a:ext uri="{28A0092B-C50C-407E-A947-70E740481C1C}">
                <a14:useLocalDpi xmlns:a14="http://schemas.microsoft.com/office/drawing/2010/main" val="0"/>
              </a:ext>
            </a:extLst>
          </a:blip>
          <a:stretch>
            <a:fillRect/>
          </a:stretch>
        </p:blipFill>
        <p:spPr>
          <a:xfrm>
            <a:off x="7315628" y="5968954"/>
            <a:ext cx="1758950" cy="695325"/>
          </a:xfrm>
          <a:prstGeom prst="rect">
            <a:avLst/>
          </a:prstGeom>
        </p:spPr>
      </p:pic>
      <p:pic>
        <p:nvPicPr>
          <p:cNvPr id="28" name="Picture 27" descr="A picture containing emblem, symbol, crest, badge&#10;&#10;Description automatically generated">
            <a:extLst>
              <a:ext uri="{FF2B5EF4-FFF2-40B4-BE49-F238E27FC236}">
                <a16:creationId xmlns:a16="http://schemas.microsoft.com/office/drawing/2014/main" id="{1C256867-2AC2-333A-5B8E-EBCAFF59B06D}"/>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9498258" y="5963715"/>
            <a:ext cx="1377950" cy="685800"/>
          </a:xfrm>
          <a:prstGeom prst="rect">
            <a:avLst/>
          </a:prstGeom>
        </p:spPr>
      </p:pic>
      <p:sp>
        <p:nvSpPr>
          <p:cNvPr id="2" name="TextBox 1">
            <a:extLst>
              <a:ext uri="{FF2B5EF4-FFF2-40B4-BE49-F238E27FC236}">
                <a16:creationId xmlns:a16="http://schemas.microsoft.com/office/drawing/2014/main" id="{5C43A33E-0649-098B-A4AB-F80E46BF2A88}"/>
              </a:ext>
            </a:extLst>
          </p:cNvPr>
          <p:cNvSpPr txBox="1"/>
          <p:nvPr/>
        </p:nvSpPr>
        <p:spPr>
          <a:xfrm>
            <a:off x="256540" y="-145644"/>
            <a:ext cx="11678920" cy="1569660"/>
          </a:xfrm>
          <a:prstGeom prst="rect">
            <a:avLst/>
          </a:prstGeom>
          <a:noFill/>
        </p:spPr>
        <p:txBody>
          <a:bodyPr wrap="square" rtlCol="0">
            <a:spAutoFit/>
          </a:bodyPr>
          <a:lstStyle/>
          <a:p>
            <a:pPr algn="ctr"/>
            <a:endParaRPr lang="en-GB" b="1" dirty="0"/>
          </a:p>
          <a:p>
            <a:pPr algn="ctr"/>
            <a:endParaRPr lang="en-GB" b="1" dirty="0"/>
          </a:p>
          <a:p>
            <a:pPr algn="ctr"/>
            <a:r>
              <a:rPr lang="en-GB" sz="3200" b="1" dirty="0" smtClean="0">
                <a:latin typeface="Arial" panose="020B0604020202020204" pitchFamily="34" charset="0"/>
                <a:cs typeface="Arial" panose="020B0604020202020204" pitchFamily="34" charset="0"/>
              </a:rPr>
              <a:t>4.  Sharing Good Practice</a:t>
            </a:r>
            <a:endParaRPr lang="en-GB" sz="3200" b="1" dirty="0">
              <a:latin typeface="Arial" panose="020B0604020202020204" pitchFamily="34" charset="0"/>
              <a:cs typeface="Arial" panose="020B0604020202020204" pitchFamily="34" charset="0"/>
            </a:endParaRPr>
          </a:p>
          <a:p>
            <a:pPr algn="ctr"/>
            <a:endParaRPr lang="en-GB" sz="2800" b="1" dirty="0"/>
          </a:p>
        </p:txBody>
      </p:sp>
    </p:spTree>
    <p:extLst>
      <p:ext uri="{BB962C8B-B14F-4D97-AF65-F5344CB8AC3E}">
        <p14:creationId xmlns:p14="http://schemas.microsoft.com/office/powerpoint/2010/main" val="79357166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488</TotalTime>
  <Words>722</Words>
  <Application>Microsoft Office PowerPoint</Application>
  <PresentationFormat>Widescreen</PresentationFormat>
  <Paragraphs>113</Paragraphs>
  <Slides>11</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11</vt:i4>
      </vt:variant>
    </vt:vector>
  </HeadingPairs>
  <TitlesOfParts>
    <vt:vector size="18" baseType="lpstr">
      <vt:lpstr>Arial</vt:lpstr>
      <vt:lpstr>Arial Narrow</vt:lpstr>
      <vt:lpstr>Calibri</vt:lpstr>
      <vt:lpstr>Calibri Light</vt:lpstr>
      <vt:lpstr>Courier New</vt:lpstr>
      <vt:lpstr>Times New Roman</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Hywel Dda University Health Board</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Emma Brooke (Hywel Dda UHB - Project Support Officer - Mid Wales Joint Committee)</dc:creator>
  <cp:lastModifiedBy>Lisa Gostling (Hywel Dda UHB - Director of Workforce &amp; OD (Organisational Development)</cp:lastModifiedBy>
  <cp:revision>15</cp:revision>
  <dcterms:created xsi:type="dcterms:W3CDTF">2023-06-30T09:11:08Z</dcterms:created>
  <dcterms:modified xsi:type="dcterms:W3CDTF">2023-10-27T09:00:39Z</dcterms:modified>
</cp:coreProperties>
</file>