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6.jfif" ContentType="image/gif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5" r:id="rId4"/>
    <p:sldId id="274" r:id="rId5"/>
    <p:sldId id="258" r:id="rId6"/>
    <p:sldId id="259" r:id="rId7"/>
    <p:sldId id="264" r:id="rId8"/>
    <p:sldId id="267" r:id="rId9"/>
    <p:sldId id="268" r:id="rId10"/>
    <p:sldId id="269" r:id="rId11"/>
    <p:sldId id="270" r:id="rId12"/>
    <p:sldId id="271" r:id="rId13"/>
    <p:sldId id="266" r:id="rId14"/>
    <p:sldId id="272" r:id="rId15"/>
    <p:sldId id="263" r:id="rId16"/>
    <p:sldId id="26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DC7C81-F26E-4544-9CC2-7E1D3F50AA70}" v="1" dt="2023-11-07T10:18:54.9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a Williams (Hywel Dda Health Board - Programme Manager)" userId="695509e1-bb43-4cff-b489-916592e49c34" providerId="ADAL" clId="{B0DC7C81-F26E-4544-9CC2-7E1D3F50AA70}"/>
    <pc:docChg chg="custSel modSld">
      <pc:chgData name="Nia Williams (Hywel Dda Health Board - Programme Manager)" userId="695509e1-bb43-4cff-b489-916592e49c34" providerId="ADAL" clId="{B0DC7C81-F26E-4544-9CC2-7E1D3F50AA70}" dt="2023-11-07T10:23:26.355" v="690" actId="20577"/>
      <pc:docMkLst>
        <pc:docMk/>
      </pc:docMkLst>
      <pc:sldChg chg="modSp mod">
        <pc:chgData name="Nia Williams (Hywel Dda Health Board - Programme Manager)" userId="695509e1-bb43-4cff-b489-916592e49c34" providerId="ADAL" clId="{B0DC7C81-F26E-4544-9CC2-7E1D3F50AA70}" dt="2023-11-07T10:15:12.635" v="0" actId="1076"/>
        <pc:sldMkLst>
          <pc:docMk/>
          <pc:sldMk cId="1001607633" sldId="266"/>
        </pc:sldMkLst>
        <pc:spChg chg="mod">
          <ac:chgData name="Nia Williams (Hywel Dda Health Board - Programme Manager)" userId="695509e1-bb43-4cff-b489-916592e49c34" providerId="ADAL" clId="{B0DC7C81-F26E-4544-9CC2-7E1D3F50AA70}" dt="2023-11-07T10:15:12.635" v="0" actId="1076"/>
          <ac:spMkLst>
            <pc:docMk/>
            <pc:sldMk cId="1001607633" sldId="266"/>
            <ac:spMk id="3" creationId="{2D6B9646-EF39-44E3-F532-C0A86B0F6C62}"/>
          </ac:spMkLst>
        </pc:spChg>
      </pc:sldChg>
      <pc:sldChg chg="modSp mod">
        <pc:chgData name="Nia Williams (Hywel Dda Health Board - Programme Manager)" userId="695509e1-bb43-4cff-b489-916592e49c34" providerId="ADAL" clId="{B0DC7C81-F26E-4544-9CC2-7E1D3F50AA70}" dt="2023-11-07T10:23:26.355" v="690" actId="20577"/>
        <pc:sldMkLst>
          <pc:docMk/>
          <pc:sldMk cId="1927186086" sldId="267"/>
        </pc:sldMkLst>
        <pc:spChg chg="mod">
          <ac:chgData name="Nia Williams (Hywel Dda Health Board - Programme Manager)" userId="695509e1-bb43-4cff-b489-916592e49c34" providerId="ADAL" clId="{B0DC7C81-F26E-4544-9CC2-7E1D3F50AA70}" dt="2023-11-07T10:23:05.295" v="638" actId="1076"/>
          <ac:spMkLst>
            <pc:docMk/>
            <pc:sldMk cId="1927186086" sldId="267"/>
            <ac:spMk id="3" creationId="{2D6B9646-EF39-44E3-F532-C0A86B0F6C62}"/>
          </ac:spMkLst>
        </pc:spChg>
        <pc:spChg chg="mod">
          <ac:chgData name="Nia Williams (Hywel Dda Health Board - Programme Manager)" userId="695509e1-bb43-4cff-b489-916592e49c34" providerId="ADAL" clId="{B0DC7C81-F26E-4544-9CC2-7E1D3F50AA70}" dt="2023-11-07T10:23:26.355" v="690" actId="20577"/>
          <ac:spMkLst>
            <pc:docMk/>
            <pc:sldMk cId="1927186086" sldId="267"/>
            <ac:spMk id="6" creationId="{865BA6B3-5E82-CC40-B864-3B0ECD5F7748}"/>
          </ac:spMkLst>
        </pc:spChg>
      </pc:sldChg>
      <pc:sldChg chg="modSp mod">
        <pc:chgData name="Nia Williams (Hywel Dda Health Board - Programme Manager)" userId="695509e1-bb43-4cff-b489-916592e49c34" providerId="ADAL" clId="{B0DC7C81-F26E-4544-9CC2-7E1D3F50AA70}" dt="2023-11-07T10:15:21.620" v="1" actId="2711"/>
        <pc:sldMkLst>
          <pc:docMk/>
          <pc:sldMk cId="3615735210" sldId="272"/>
        </pc:sldMkLst>
        <pc:spChg chg="mod">
          <ac:chgData name="Nia Williams (Hywel Dda Health Board - Programme Manager)" userId="695509e1-bb43-4cff-b489-916592e49c34" providerId="ADAL" clId="{B0DC7C81-F26E-4544-9CC2-7E1D3F50AA70}" dt="2023-11-07T10:15:21.620" v="1" actId="2711"/>
          <ac:spMkLst>
            <pc:docMk/>
            <pc:sldMk cId="3615735210" sldId="272"/>
            <ac:spMk id="3" creationId="{2D6B9646-EF39-44E3-F532-C0A86B0F6C6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2447A-0F70-4D44-A6ED-54D93B946C23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38EA3-1A82-4BC3-ABA8-96A3C7DF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42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53A43-8133-3364-F50C-6499B0F569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878F38-4E61-16D2-0A6C-B2AE8D162A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36ECD-74F7-9433-2FFE-81B260E1F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FEE59-B5A8-44E4-BC4E-A83FB6D08472}" type="datetime1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D65C8-6632-DB93-2086-CC46ABFC6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D0882-3979-895D-11F5-E6E3BD39E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577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B536B-53B7-68A7-B32A-2B2DD3A48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86B87C-F56E-AF88-8A75-257A3AAA05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9D474-BE6B-EFC0-7DC0-1702F5E9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2067-8362-4B39-8954-3E05C6EE8A50}" type="datetime1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A16FF-242E-C2B0-47A9-C721BF110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2390E-4FD5-CB21-A187-C147A3097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784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02853D-5BBE-542E-AF82-885FAD2D8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A19A7-7D0E-13EF-1E60-76A4BD7193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D8631-2761-F22C-BE76-E1A362C78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0AD6-BB54-44DB-B56E-D292044D407A}" type="datetime1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089FC5-E9AA-245F-A9C6-59E06C381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034C7-3CC5-0629-34D3-034EA9B61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99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F1ACA-DE02-008A-5AF1-617971911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C8B59-D66C-C4F0-9B99-962049381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F2969-4646-2D3D-B2F1-03CF358AE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B6BB-CA8F-4DE5-AABA-8E9F269B6F57}" type="datetime1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58E77-2057-F087-3EB7-A3E3BD91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10996-9738-DC32-F891-3E2F1631A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9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7AB57-8FD5-EBEF-DD3A-5829F3925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EFE0A5-10E0-B29F-007D-EDBC6DAAB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8FE1A-5B17-C2FF-FEC4-C7F973B2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9B33-7E72-41AE-9CD2-23295FBDA60C}" type="datetime1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F5DDB-CDB4-71E2-A82C-FD3E09E43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6A4CB-781E-5A65-22D9-EB5C5B69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835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7A4FB-7048-8D16-1332-7A204CA6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6DC91-5161-B15A-5200-315F475410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89731-D2FA-E781-9887-FD0A778533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6C9A25-7F11-1EAF-4F28-71E7D983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0571-69C2-4AE8-9EBD-B0CF757DBA31}" type="datetime1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2AAF7-5E71-8F2A-1672-212390280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5BFE90-7B63-6AE9-E59B-2D18BD085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35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0C90-7D60-F500-4472-09F96F659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DEDA3-27A1-50BC-2CE8-F9A02A2C0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B8D99D-2EB2-6CAF-9C70-85E807A346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8C28DC-57DD-F94A-6D51-5C6E728753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78BB72-1D68-7370-EB1E-625C8FEE31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8729D7-ACB7-84AC-48A2-801FEE492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8B84-3739-411C-BD07-3CDF24AA9618}" type="datetime1">
              <a:rPr lang="en-GB" smtClean="0"/>
              <a:t>07/11/2023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D0A348-36BE-A766-7F07-F7DAF60C9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B7270C-A976-E493-9AF5-6D0DD3AAB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81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0AA65-EFBB-B148-0AC3-ABDFDC2EF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4E1F30-0F08-656E-162D-7BDC94944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1DA9-CB26-45F1-B434-40EF31CCCB53}" type="datetime1">
              <a:rPr lang="en-GB" smtClean="0"/>
              <a:t>07/11/2023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2CE477-B250-A7D2-75C2-AE02B1153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8259AF-22F3-2B33-CADE-803F1C55F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16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95DB0A-BE1A-D276-E379-6D6D72053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0DAA-060B-4D06-A8FD-802EACB25A9B}" type="datetime1">
              <a:rPr lang="en-GB" smtClean="0"/>
              <a:t>07/11/2023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32E4CC-38FC-EA52-406D-36626E215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F8453-0E5E-102B-F852-F3C6FD639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224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3EA6-EBE7-964A-F5CC-8FC8F4D1B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60CC5-D14C-E2A1-981A-54D87E2C6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D10672-B302-36D8-3C6D-E0BEC170EF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55CB58-210F-791C-0640-A455142E0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EEDB8-68A9-4B42-A9C4-E82A2C180201}" type="datetime1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757D3B-CC23-F388-43DD-46C0FC71A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52DB60-3406-A512-B9A5-AF4D8615D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174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CD5B9-879A-8DFD-1365-EA0E3A1B2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5C029F-B25A-8D4C-0F97-FE5977F52F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B832BE-C287-32B3-2997-B5D3E4177B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36B2F3-EE79-6009-3B5A-36C5FD3CE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EBC8-26E8-4C1C-94B8-E54A89760A57}" type="datetime1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974FE4-188A-B250-A2DB-AE1E14C9B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C7DAB-1E60-C317-FA12-99D48A64E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506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5B866B-93FB-E813-FDD5-93D32D24B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62A07-B050-F400-45AA-A6153FD82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C90F0-3FBD-779A-E31C-F917BBCE0B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B7B60-CA8E-42F5-B066-5181A871AB67}" type="datetime1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AFC04-89AE-2C37-53A0-DE55963E8F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252B6-17A2-ED02-D0B8-645CBC81AC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07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fif"/><Relationship Id="rId7" Type="http://schemas.openxmlformats.org/officeDocument/2006/relationships/image" Target="../media/image6.jf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fif"/><Relationship Id="rId5" Type="http://schemas.openxmlformats.org/officeDocument/2006/relationships/image" Target="../media/image4.jf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tree on a hill&#10;&#10;Description automatically generated with medium confidence">
            <a:extLst>
              <a:ext uri="{FF2B5EF4-FFF2-40B4-BE49-F238E27FC236}">
                <a16:creationId xmlns:a16="http://schemas.microsoft.com/office/drawing/2014/main" id="{6B009956-C5AE-05BC-4824-C47CAFCB18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157480"/>
            <a:ext cx="5054600" cy="1219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80FB5C-2597-60F0-C71F-68B15D346402}"/>
              </a:ext>
            </a:extLst>
          </p:cNvPr>
          <p:cNvSpPr txBox="1"/>
          <p:nvPr/>
        </p:nvSpPr>
        <p:spPr>
          <a:xfrm>
            <a:off x="5578573" y="157480"/>
            <a:ext cx="650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spc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MID WALES JOINT COMMITTEE FOR HEALTH AND CARE </a:t>
            </a:r>
          </a:p>
          <a:p>
            <a:pPr algn="ctr"/>
            <a:endParaRPr lang="en-GB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 Narrow" panose="020B0606020202030204" pitchFamily="34" charset="0"/>
            </a:endParaRPr>
          </a:p>
          <a:p>
            <a:pPr algn="ctr"/>
            <a:r>
              <a:rPr lang="en-GB" sz="1800" b="1" spc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Autumn Meeting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 - </a:t>
            </a:r>
            <a:r>
              <a:rPr lang="en-GB" sz="1800" b="1" spc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14</a:t>
            </a:r>
            <a:r>
              <a:rPr lang="en-GB" sz="1800" b="1" spc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th</a:t>
            </a:r>
            <a:r>
              <a:rPr lang="en-GB" sz="1800" b="1" spc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 November 2023</a:t>
            </a:r>
            <a:endParaRPr lang="en-GB" sz="1800" spc="-15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Arial Narrow" panose="020B0606020202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256540" y="1648650"/>
            <a:ext cx="11678920" cy="394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/>
          </a:p>
          <a:p>
            <a:pPr algn="ctr"/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Bronglais District General Hospital Strategy: </a:t>
            </a:r>
          </a:p>
          <a:p>
            <a:pPr algn="ctr"/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Delivering Excellent Rural Acute Care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Progress on implementation of strategy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GB" sz="28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Peter Skitt</a:t>
            </a:r>
          </a:p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GB" sz="28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County Director Ceredigion, Hywel Dda University Health Board / Programme Director, Mid Wales Joint Committee</a:t>
            </a:r>
            <a:endParaRPr lang="en-GB" sz="4000" spc="-15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1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171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402052" y="1061358"/>
            <a:ext cx="1167892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Acute Frailty Working Group established.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Acute Frailty Team in place and operational.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Bronglais General Hospital and Ceredigion Frailty Forum established.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Network of Frailty Champions across Bronglais General Hospital established,  training sessions for the Champions have commenced and will continue.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Frailty Working Group has defined the Frailty Pathway and the Frailty Team have been accepted onto the EQUIP programme with facilitators to work with the team on measuring outcomes.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b="1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10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D6B9646-EF39-44E3-F532-C0A86B0F6C62}"/>
              </a:ext>
            </a:extLst>
          </p:cNvPr>
          <p:cNvSpPr txBox="1">
            <a:spLocks/>
          </p:cNvSpPr>
          <p:nvPr/>
        </p:nvSpPr>
        <p:spPr>
          <a:xfrm>
            <a:off x="1838974" y="288762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Acute Frailty Team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316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431382" y="422154"/>
            <a:ext cx="11678920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/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SDEC Action Plan reviewed and agreed that this be incorporated into a review of the Front Door model at Bronglais General Hospital.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Clinically led Front Door working group to be established.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Workshop to be arranged to review the front door model and related pathways which will include consideration of the model in place at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Withybush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General Hospital.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Revised Front Door model to be developed and agreed by the end of January 2024.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Planned for implementation February to March 2024.</a:t>
            </a:r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11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D6B9646-EF39-44E3-F532-C0A86B0F6C62}"/>
              </a:ext>
            </a:extLst>
          </p:cNvPr>
          <p:cNvSpPr txBox="1">
            <a:spLocks/>
          </p:cNvSpPr>
          <p:nvPr/>
        </p:nvSpPr>
        <p:spPr>
          <a:xfrm>
            <a:off x="970960" y="341183"/>
            <a:ext cx="999241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Front Door Model at Bronglais General Hospital</a:t>
            </a:r>
          </a:p>
        </p:txBody>
      </p:sp>
    </p:spTree>
    <p:extLst>
      <p:ext uri="{BB962C8B-B14F-4D97-AF65-F5344CB8AC3E}">
        <p14:creationId xmlns:p14="http://schemas.microsoft.com/office/powerpoint/2010/main" val="1525009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0" y="929525"/>
            <a:ext cx="11830639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/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Multidisciplinary Team (MDT) Rooms have been set up for Virtual Consultations and MDT Appointments.</a:t>
            </a: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Final Business Case for Patient Flow and E-Obs system developed and due to be approved by HDdUHB Board in Quarter 4 2023/24.  Faculty/Frontier has been implemented which supports business intelligence (AI).</a:t>
            </a: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BECS (Bedside Entertainment and Communications System) pilot commenced at Prince Philip Hospital on 4 wards.  Rollout programme not yet agreed.</a:t>
            </a:r>
          </a:p>
          <a:p>
            <a:pPr lvl="1">
              <a:spcAft>
                <a:spcPts val="600"/>
              </a:spcAft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Bronglais Strategy Digital Action plan to be refreshed to understand both the acute and intermediate care requirements.</a:t>
            </a:r>
          </a:p>
          <a:p>
            <a:pPr algn="ctr"/>
            <a:endParaRPr lang="en-GB" b="1" dirty="0"/>
          </a:p>
          <a:p>
            <a:pPr algn="ctr"/>
            <a:endParaRPr lang="en-GB" b="1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12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D6B9646-EF39-44E3-F532-C0A86B0F6C62}"/>
              </a:ext>
            </a:extLst>
          </p:cNvPr>
          <p:cNvSpPr txBox="1">
            <a:spLocks/>
          </p:cNvSpPr>
          <p:nvPr/>
        </p:nvSpPr>
        <p:spPr>
          <a:xfrm>
            <a:off x="1838974" y="288762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Digital Strategy for Bronglais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838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688157" y="1249246"/>
            <a:ext cx="106656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Chemotherapy Day Unit - Services will be relocated from Leri ward as part of the Bronglais General Hospital Chemotherapy Day Unit project due to be completed by 2025. 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Tenovus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Cancer Care mobile support unit to Bronglais Hospital to allow patients to continue to receive their treatment on the site while building works are taking place.</a:t>
            </a:r>
            <a:endParaRPr lang="en-GB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Create patient accommodation at Bronglais General Hospital - Relocation of front of house plant to roof to create patient accommodation explored but not feasible. Post COVID-19 review to be undertaken which will consider looking at available opportunities at Aberystwyth Integrated Care Centre and other sites to release space at Bronglais General Hospital  in different ways.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13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D6B9646-EF39-44E3-F532-C0A86B0F6C62}"/>
              </a:ext>
            </a:extLst>
          </p:cNvPr>
          <p:cNvSpPr txBox="1">
            <a:spLocks/>
          </p:cNvSpPr>
          <p:nvPr/>
        </p:nvSpPr>
        <p:spPr>
          <a:xfrm>
            <a:off x="1838974" y="520896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Use of Bronglais General Hospital Estates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607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14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D6B9646-EF39-44E3-F532-C0A86B0F6C62}"/>
              </a:ext>
            </a:extLst>
          </p:cNvPr>
          <p:cNvSpPr txBox="1">
            <a:spLocks/>
          </p:cNvSpPr>
          <p:nvPr/>
        </p:nvSpPr>
        <p:spPr>
          <a:xfrm>
            <a:off x="1838974" y="288762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Cancer services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2BF1A5-DD32-27F0-70F1-5B6B4FDFCB7A}"/>
              </a:ext>
            </a:extLst>
          </p:cNvPr>
          <p:cNvSpPr txBox="1"/>
          <p:nvPr/>
        </p:nvSpPr>
        <p:spPr>
          <a:xfrm>
            <a:off x="681347" y="861850"/>
            <a:ext cx="10850251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Chemotherapy Day Unit - Vision shared for the new unit, design team progressing on the development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design to go out to tender to appoint contractor, with the aim for building work to begin in early 2024.</a:t>
            </a:r>
          </a:p>
          <a:p>
            <a:endParaRPr lang="en-US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adiotherapy and chemotherapy pathways - 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Mid Wales representation on the South West Wales Cancer Oncology Outpatients and Radiotherapy working 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</a:rPr>
              <a:t>groups.  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pportunity for the provision of bisphosphonate infusion therapy on 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</a:rPr>
              <a:t>an additional community site in Powys.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Palliative Care - National Clinical Lead for the </a:t>
            </a:r>
            <a:r>
              <a:rPr lang="en-US" sz="240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National Palliative and End of Life care </a:t>
            </a:r>
            <a:r>
              <a:rPr lang="en-US" sz="2400" dirty="0" err="1">
                <a:solidFill>
                  <a:srgbClr val="21252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programme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has asked that the Joint Committee team support the national team in facilitating group discussions on a Mid Wales level which will inform the national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programme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work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5735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538899" y="937925"/>
            <a:ext cx="1111420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Second Colorectal Consultant surgeon commenced in post November 2022.</a:t>
            </a:r>
          </a:p>
          <a:p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Newtown Colorectal task and finish group completed its work and produced a report in March 2023 on looking at establishing colorectal clinics, to be provided by HDdUHB, 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</a:rPr>
              <a:t>at Newtown as part of care closer to home.</a:t>
            </a:r>
          </a:p>
          <a:p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Feasibility report from the HDdUHB Commissioning team identified that it may not be possible to take on additional activity due to the potential impact on the current HDdUHB waiting list.</a:t>
            </a:r>
          </a:p>
          <a:p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15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D6B9646-EF39-44E3-F532-C0A86B0F6C62}"/>
              </a:ext>
            </a:extLst>
          </p:cNvPr>
          <p:cNvSpPr txBox="1">
            <a:spLocks/>
          </p:cNvSpPr>
          <p:nvPr/>
        </p:nvSpPr>
        <p:spPr>
          <a:xfrm>
            <a:off x="1838974" y="288762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Colorectal services  </a:t>
            </a:r>
          </a:p>
        </p:txBody>
      </p:sp>
    </p:spTree>
    <p:extLst>
      <p:ext uri="{BB962C8B-B14F-4D97-AF65-F5344CB8AC3E}">
        <p14:creationId xmlns:p14="http://schemas.microsoft.com/office/powerpoint/2010/main" val="2730025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631596" y="1023652"/>
            <a:ext cx="1111420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</a:rPr>
              <a:t>Mid Wales Colorectal services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task and finish group established in September 2023.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Purpose of group is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to support HDdUHB, PTHB and BCUHB in establishing a sustainable Colorectal services pathway for Mid Wales, which ensures a Mid Wales focus on service delivery and creates opportunities for the provision of outreach services across the Care Hubs in Mid Wales.</a:t>
            </a:r>
          </a:p>
          <a:p>
            <a:endParaRPr lang="en-GB" sz="24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Phase 1 - Newtown clinic for PTHB patients (first appointment)</a:t>
            </a:r>
            <a:r>
              <a:rPr lang="en-GB" sz="2400" b="1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</a:t>
            </a:r>
            <a:r>
              <a:rPr lang="en-GB" sz="24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Move PTHB work from Bronglais General Hospital back to Newtown, Powys - </a:t>
            </a:r>
            <a:r>
              <a:rPr lang="en-GB" sz="2400" b="1" spc="-15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Target January 2024</a:t>
            </a:r>
          </a:p>
          <a:p>
            <a:endParaRPr lang="en-GB" sz="2400" b="1" spc="-15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spc="-15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First stage to review waiting list and activity data currently in progress. </a:t>
            </a: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16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D6B9646-EF39-44E3-F532-C0A86B0F6C62}"/>
              </a:ext>
            </a:extLst>
          </p:cNvPr>
          <p:cNvSpPr txBox="1">
            <a:spLocks/>
          </p:cNvSpPr>
          <p:nvPr/>
        </p:nvSpPr>
        <p:spPr>
          <a:xfrm>
            <a:off x="1838974" y="288762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Colorectal services</a:t>
            </a:r>
          </a:p>
        </p:txBody>
      </p:sp>
    </p:spTree>
    <p:extLst>
      <p:ext uri="{BB962C8B-B14F-4D97-AF65-F5344CB8AC3E}">
        <p14:creationId xmlns:p14="http://schemas.microsoft.com/office/powerpoint/2010/main" val="742903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2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976F81-9D39-2E79-29F6-12150AF74CFF}"/>
              </a:ext>
            </a:extLst>
          </p:cNvPr>
          <p:cNvSpPr txBox="1"/>
          <p:nvPr/>
        </p:nvSpPr>
        <p:spPr>
          <a:xfrm>
            <a:off x="76906" y="-273377"/>
            <a:ext cx="11678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algn="ctr"/>
            <a:endParaRPr lang="en-GB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14FB57-1227-A038-88AF-13A3A420722E}"/>
              </a:ext>
            </a:extLst>
          </p:cNvPr>
          <p:cNvSpPr txBox="1"/>
          <p:nvPr/>
        </p:nvSpPr>
        <p:spPr>
          <a:xfrm>
            <a:off x="436174" y="804779"/>
            <a:ext cx="11298706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“Bronglais General Hospital: Delivering Excellent Rural Acute Care” approved by the Hywel Dda UHB Board 28</a:t>
            </a:r>
            <a:r>
              <a:rPr lang="en-GB" sz="24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November 2019.</a:t>
            </a:r>
          </a:p>
          <a:p>
            <a:pPr lvl="0">
              <a:spcAft>
                <a:spcPts val="0"/>
              </a:spcAft>
            </a:pPr>
            <a:endParaRPr lang="en-GB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Bronglais General Hospital Steering Group established May 2021.</a:t>
            </a:r>
          </a:p>
          <a:p>
            <a:pPr lvl="0">
              <a:spcAft>
                <a:spcPts val="0"/>
              </a:spcAft>
            </a:pPr>
            <a:endParaRPr lang="en-GB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BGH Strategy Implementation Plan developed May 2021 focusing on Acute Medicine,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Scheduled Care, Theatres, Laboratory Services, Pharmacy Services, Use of BGH Estates, Paediatric Services, Radiology Services, Acute Frailty Team, Same Day Emergency Care (SDEC), Therapies and Digital Strategy for Bronglais.</a:t>
            </a:r>
          </a:p>
          <a:p>
            <a:pPr lvl="0">
              <a:spcAft>
                <a:spcPts val="0"/>
              </a:spcAft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Progress towards delivery of the Strategy has been made in many areas despite the challenges of the COVID-19 pandemic and NHS financial position.</a:t>
            </a:r>
          </a:p>
          <a:p>
            <a:pPr lvl="0">
              <a:spcAft>
                <a:spcPts val="0"/>
              </a:spcAft>
            </a:pPr>
            <a:endParaRPr lang="en-GB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14433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3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F0FDF59-0F31-3196-D2A8-43174359D7A1}"/>
              </a:ext>
            </a:extLst>
          </p:cNvPr>
          <p:cNvSpPr txBox="1"/>
          <p:nvPr/>
        </p:nvSpPr>
        <p:spPr>
          <a:xfrm>
            <a:off x="131975" y="1094148"/>
            <a:ext cx="1163477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Second Respiratory Consultant 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Looking to 'Grow your Own' within Bronglais General Hospital SAS team.  One doctor from the Bronglais SAS team has gone to work at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Glangwili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Hospital, Carmarthen alongside the Respiratory Consultant for 12 months and will after this time period return to Bronglais Hospital.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On-going advertisement for Respiratory Consultant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Appointment of Consultant Rheumatologist who commenced in post in October 2023.</a:t>
            </a:r>
            <a:endParaRPr lang="en-GB" sz="2000" dirty="0"/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Second Gastroenterology Consultant in place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Bronglais General Hospital Recruitment Campaign 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Video tour produced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106F2EF7-35A8-D6D0-361E-9A5ABA8EE397}"/>
              </a:ext>
            </a:extLst>
          </p:cNvPr>
          <p:cNvSpPr txBox="1">
            <a:spLocks/>
          </p:cNvSpPr>
          <p:nvPr/>
        </p:nvSpPr>
        <p:spPr>
          <a:xfrm>
            <a:off x="1838974" y="288762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Acute Medicine</a:t>
            </a:r>
          </a:p>
        </p:txBody>
      </p:sp>
    </p:spTree>
    <p:extLst>
      <p:ext uri="{BB962C8B-B14F-4D97-AF65-F5344CB8AC3E}">
        <p14:creationId xmlns:p14="http://schemas.microsoft.com/office/powerpoint/2010/main" val="1366579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4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F0FDF59-0F31-3196-D2A8-43174359D7A1}"/>
              </a:ext>
            </a:extLst>
          </p:cNvPr>
          <p:cNvSpPr txBox="1"/>
          <p:nvPr/>
        </p:nvSpPr>
        <p:spPr>
          <a:xfrm>
            <a:off x="131975" y="1094148"/>
            <a:ext cx="1163477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Appointment made to the following posts: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Diabetes Band 6 and Band 7 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Cardiology Advanced Nurse Practitioner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Stroke Advanced Nurse Practitioner and Stroke Clinical Nurse Specialist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Parkinson's Advanced Nurse Practitioner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Inflammatory Bowel Disease Clinical Nurse Specialist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Alcohol Liaison Nurse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Blood-Borne Virus Clinical Nurse Specialist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For the Advanced Nurse Practitioner Diabetic Service a Health Board wide appointment has been made to a Band 8A post.</a:t>
            </a: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106F2EF7-35A8-D6D0-361E-9A5ABA8EE397}"/>
              </a:ext>
            </a:extLst>
          </p:cNvPr>
          <p:cNvSpPr txBox="1">
            <a:spLocks/>
          </p:cNvSpPr>
          <p:nvPr/>
        </p:nvSpPr>
        <p:spPr>
          <a:xfrm>
            <a:off x="1838974" y="288762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Nursing</a:t>
            </a:r>
          </a:p>
        </p:txBody>
      </p:sp>
    </p:spTree>
    <p:extLst>
      <p:ext uri="{BB962C8B-B14F-4D97-AF65-F5344CB8AC3E}">
        <p14:creationId xmlns:p14="http://schemas.microsoft.com/office/powerpoint/2010/main" val="382702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5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F0FDF59-0F31-3196-D2A8-43174359D7A1}"/>
              </a:ext>
            </a:extLst>
          </p:cNvPr>
          <p:cNvSpPr txBox="1"/>
          <p:nvPr/>
        </p:nvSpPr>
        <p:spPr>
          <a:xfrm>
            <a:off x="131975" y="1094148"/>
            <a:ext cx="1163477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Aft>
                <a:spcPts val="600"/>
              </a:spcAft>
            </a:pPr>
            <a:endParaRPr lang="en-GB" sz="20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106F2EF7-35A8-D6D0-361E-9A5ABA8EE397}"/>
              </a:ext>
            </a:extLst>
          </p:cNvPr>
          <p:cNvSpPr txBox="1">
            <a:spLocks/>
          </p:cNvSpPr>
          <p:nvPr/>
        </p:nvSpPr>
        <p:spPr>
          <a:xfrm>
            <a:off x="1838974" y="288762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Theatres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57465D-1A6C-0A86-A94C-32D3DB12FD6B}"/>
              </a:ext>
            </a:extLst>
          </p:cNvPr>
          <p:cNvSpPr txBox="1"/>
          <p:nvPr/>
        </p:nvSpPr>
        <p:spPr>
          <a:xfrm>
            <a:off x="425255" y="1094148"/>
            <a:ext cx="1134149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spc="-1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Recruitment is progressing to the current funded establishment for Theatres at Bronglais General Hospital.</a:t>
            </a:r>
          </a:p>
          <a:p>
            <a:endParaRPr lang="en-GB" sz="2400" spc="-15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spc="-1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Current funded commitment:</a:t>
            </a:r>
            <a:endParaRPr lang="en-GB" sz="2400" spc="-15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/>
            <a:r>
              <a:rPr lang="en-GB" sz="2400" spc="-1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NCEPOD x 10, Elective x 20 Cardiology x 1 = 31</a:t>
            </a:r>
          </a:p>
          <a:p>
            <a:endParaRPr lang="en-GB" sz="2400" spc="-15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spc="-1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Current actual:</a:t>
            </a:r>
            <a:endParaRPr lang="en-GB" sz="2400" spc="-15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/>
            <a:r>
              <a:rPr lang="en-GB" sz="2400" spc="-1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NCEPOD x 10, Elective x 19 Cardiology x 1 = 30</a:t>
            </a:r>
            <a:endParaRPr lang="en-GB" sz="2400" spc="-15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97140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669303" y="1146201"/>
            <a:ext cx="10887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New skill-mix now in place to maximise flexibility and efficiency.</a:t>
            </a:r>
          </a:p>
          <a:p>
            <a:pPr lvl="0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Career pathway for Band 2/3 Laboratory Assistants developed to progress to Assistant Practitioner and Biomedical Scientist roles.</a:t>
            </a:r>
          </a:p>
          <a:p>
            <a:pPr lvl="0"/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Plan developed to optimise Phlebotomy provision across 7 days with weekend mornings now part of contracted hours.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6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D6B9646-EF39-44E3-F532-C0A86B0F6C62}"/>
              </a:ext>
            </a:extLst>
          </p:cNvPr>
          <p:cNvSpPr txBox="1">
            <a:spLocks/>
          </p:cNvSpPr>
          <p:nvPr/>
        </p:nvSpPr>
        <p:spPr>
          <a:xfrm>
            <a:off x="1838974" y="288762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Laboratory Services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068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575035" y="1249246"/>
            <a:ext cx="108541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Medicines Transcribing and e-Discharge System (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MTeD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) -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MTeD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established and now being used in the Clinical Decision Unit.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7 day service - Extended pharmacy service provided to the Emergency Department Monday to Friday.  In the process of recruiting to establish a Saturday service.  Will evaluate Saturday service after 6 months before taking decision on introducing a Sunday service.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Pharmacy robot - New robot in place and functioning at the Pharmacy department, Bronglais General Hospital.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7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D6B9646-EF39-44E3-F532-C0A86B0F6C62}"/>
              </a:ext>
            </a:extLst>
          </p:cNvPr>
          <p:cNvSpPr txBox="1">
            <a:spLocks/>
          </p:cNvSpPr>
          <p:nvPr/>
        </p:nvSpPr>
        <p:spPr>
          <a:xfrm>
            <a:off x="1838974" y="288762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Pharmacy Services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049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402052" y="664200"/>
            <a:ext cx="11678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Immediate short term action is to stabilise staffing levels on Paediatric ward at  Bronglais General Hospital.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Running alongside this work will be undertaken on building relationships with Aberystwyth University in terms of providing placements for students and exploring the development of a dedicated Paediatrics course at the Aberystwyth School of Nursing. </a:t>
            </a:r>
          </a:p>
          <a:p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Once staffing levels are the medium / long term plan for the development of a Rural Paediatric Unit will be progressed </a:t>
            </a: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which will include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rotational nursing models with the ED department, development of community Paediatrics outreach/acute response nursing team, exploring opportunities for joint working/recruitment in relation to the Aberystwyth Wellness Centre and single point of contact for Paediatric advice.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8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D6B9646-EF39-44E3-F532-C0A86B0F6C62}"/>
              </a:ext>
            </a:extLst>
          </p:cNvPr>
          <p:cNvSpPr txBox="1">
            <a:spLocks/>
          </p:cNvSpPr>
          <p:nvPr/>
        </p:nvSpPr>
        <p:spPr>
          <a:xfrm>
            <a:off x="2052638" y="186260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Paediatric Services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186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767499" y="1249246"/>
            <a:ext cx="105863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Radiology Procedure Room in place and operational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New CT Scanner in place and operational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Digital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xray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rooms in place and operational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Further works on-going in renewing existing digital infrastructure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9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D6B9646-EF39-44E3-F532-C0A86B0F6C62}"/>
              </a:ext>
            </a:extLst>
          </p:cNvPr>
          <p:cNvSpPr txBox="1">
            <a:spLocks/>
          </p:cNvSpPr>
          <p:nvPr/>
        </p:nvSpPr>
        <p:spPr>
          <a:xfrm>
            <a:off x="1838974" y="288762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Radiology Services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486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1350</Words>
  <Application>Microsoft Office PowerPoint</Application>
  <PresentationFormat>Widescreen</PresentationFormat>
  <Paragraphs>152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 Narrow</vt:lpstr>
      <vt:lpstr>Calibri</vt:lpstr>
      <vt:lpstr>Calibri Light</vt:lpstr>
      <vt:lpstr>Courier New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Hywel Dda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Brooke (Hywel Dda UHB - Project Support Officer - Mid Wales Joint Committee)</dc:creator>
  <cp:lastModifiedBy>Nia Williams (Hywel Dda Health Board - Programme Manager)</cp:lastModifiedBy>
  <cp:revision>14</cp:revision>
  <dcterms:created xsi:type="dcterms:W3CDTF">2023-06-30T09:11:08Z</dcterms:created>
  <dcterms:modified xsi:type="dcterms:W3CDTF">2023-11-07T10:23:31Z</dcterms:modified>
</cp:coreProperties>
</file>