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6.jfif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4" r:id="rId7"/>
    <p:sldId id="266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52447A-0F70-4D44-A6ED-54D93B946C23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38EA3-1A82-4BC3-ABA8-96A3C7DF4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425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53A43-8133-3364-F50C-6499B0F569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878F38-4E61-16D2-0A6C-B2AE8D162A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36ECD-74F7-9433-2FFE-81B260E1F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FEE59-B5A8-44E4-BC4E-A83FB6D08472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2D65C8-6632-DB93-2086-CC46ABFC6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8D0882-3979-895D-11F5-E6E3BD39E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577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B536B-53B7-68A7-B32A-2B2DD3A48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86B87C-F56E-AF88-8A75-257A3AAA05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9D474-BE6B-EFC0-7DC0-1702F5E97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2067-8362-4B39-8954-3E05C6EE8A50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4A16FF-242E-C2B0-47A9-C721BF110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2390E-4FD5-CB21-A187-C147A3097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784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02853D-5BBE-542E-AF82-885FAD2D8F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BA19A7-7D0E-13EF-1E60-76A4BD7193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9D8631-2761-F22C-BE76-E1A362C78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0AD6-BB54-44DB-B56E-D292044D407A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089FC5-E9AA-245F-A9C6-59E06C381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6034C7-3CC5-0629-34D3-034EA9B61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993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F1ACA-DE02-008A-5AF1-617971911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6C8B59-D66C-C4F0-9B99-9620493811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F2969-4646-2D3D-B2F1-03CF358AE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CB6BB-CA8F-4DE5-AABA-8E9F269B6F57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558E77-2057-F087-3EB7-A3E3BD91E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C10996-9738-DC32-F891-3E2F1631A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496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7AB57-8FD5-EBEF-DD3A-5829F3925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EFE0A5-10E0-B29F-007D-EDBC6DAAB2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B8FE1A-5B17-C2FF-FEC4-C7F973B2D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9B33-7E72-41AE-9CD2-23295FBDA60C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F5DDB-CDB4-71E2-A82C-FD3E09E43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66A4CB-781E-5A65-22D9-EB5C5B69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835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7A4FB-7048-8D16-1332-7A204CA63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46DC91-5161-B15A-5200-315F475410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A89731-D2FA-E781-9887-FD0A778533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6C9A25-7F11-1EAF-4F28-71E7D9831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00571-69C2-4AE8-9EBD-B0CF757DBA31}" type="datetime1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72AAF7-5E71-8F2A-1672-212390280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5BFE90-7B63-6AE9-E59B-2D18BD085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35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0C90-7D60-F500-4472-09F96F659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6DEDA3-27A1-50BC-2CE8-F9A02A2C0C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B8D99D-2EB2-6CAF-9C70-85E807A346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8C28DC-57DD-F94A-6D51-5C6E728753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78BB72-1D68-7370-EB1E-625C8FEE31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8729D7-ACB7-84AC-48A2-801FEE492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48B84-3739-411C-BD07-3CDF24AA9618}" type="datetime1">
              <a:rPr lang="en-GB" smtClean="0"/>
              <a:t>18/10/2023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D0A348-36BE-A766-7F07-F7DAF60C9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B7270C-A976-E493-9AF5-6D0DD3AAB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816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0AA65-EFBB-B148-0AC3-ABDFDC2EF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4E1F30-0F08-656E-162D-7BDC94944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1DA9-CB26-45F1-B434-40EF31CCCB53}" type="datetime1">
              <a:rPr lang="en-GB" smtClean="0"/>
              <a:t>18/10/2023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2CE477-B250-A7D2-75C2-AE02B1153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8259AF-22F3-2B33-CADE-803F1C55F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164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95DB0A-BE1A-D276-E379-6D6D72053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0DAA-060B-4D06-A8FD-802EACB25A9B}" type="datetime1">
              <a:rPr lang="en-GB" smtClean="0"/>
              <a:t>18/10/2023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32E4CC-38FC-EA52-406D-36626E215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6F8453-0E5E-102B-F852-F3C6FD639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224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D3EA6-EBE7-964A-F5CC-8FC8F4D1B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60CC5-D14C-E2A1-981A-54D87E2C63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D10672-B302-36D8-3C6D-E0BEC170EF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55CB58-210F-791C-0640-A455142E0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EEDB8-68A9-4B42-A9C4-E82A2C180201}" type="datetime1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757D3B-CC23-F388-43DD-46C0FC71A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52DB60-3406-A512-B9A5-AF4D8615D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174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CD5B9-879A-8DFD-1365-EA0E3A1B2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5C029F-B25A-8D4C-0F97-FE5977F52F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B832BE-C287-32B3-2997-B5D3E4177B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36B2F3-EE79-6009-3B5A-36C5FD3CE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EBC8-26E8-4C1C-94B8-E54A89760A57}" type="datetime1">
              <a:rPr lang="en-GB" smtClean="0"/>
              <a:t>18/10/2023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974FE4-188A-B250-A2DB-AE1E14C9B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FC7DAB-1E60-C317-FA12-99D48A64E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506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5B866B-93FB-E813-FDD5-93D32D24B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D62A07-B050-F400-45AA-A6153FD82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0C90F0-3FBD-779A-E31C-F917BBCE0B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B7B60-CA8E-42F5-B066-5181A871AB67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2AFC04-89AE-2C37-53A0-DE55963E8F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9252B6-17A2-ED02-D0B8-645CBC81AC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D311D-996A-47F3-8658-26296EAD0D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075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fif"/><Relationship Id="rId7" Type="http://schemas.openxmlformats.org/officeDocument/2006/relationships/image" Target="../media/image6.jf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fif"/><Relationship Id="rId5" Type="http://schemas.openxmlformats.org/officeDocument/2006/relationships/image" Target="../media/image4.jfi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fif"/><Relationship Id="rId5" Type="http://schemas.openxmlformats.org/officeDocument/2006/relationships/image" Target="../media/image5.jfif"/><Relationship Id="rId4" Type="http://schemas.openxmlformats.org/officeDocument/2006/relationships/image" Target="../media/image4.jf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fif"/><Relationship Id="rId5" Type="http://schemas.openxmlformats.org/officeDocument/2006/relationships/image" Target="../media/image5.jfif"/><Relationship Id="rId4" Type="http://schemas.openxmlformats.org/officeDocument/2006/relationships/image" Target="../media/image4.jf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fif"/><Relationship Id="rId5" Type="http://schemas.openxmlformats.org/officeDocument/2006/relationships/image" Target="../media/image5.jfif"/><Relationship Id="rId4" Type="http://schemas.openxmlformats.org/officeDocument/2006/relationships/image" Target="../media/image4.jf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fif"/><Relationship Id="rId5" Type="http://schemas.openxmlformats.org/officeDocument/2006/relationships/image" Target="../media/image5.jfif"/><Relationship Id="rId4" Type="http://schemas.openxmlformats.org/officeDocument/2006/relationships/image" Target="../media/image4.jf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fif"/><Relationship Id="rId5" Type="http://schemas.openxmlformats.org/officeDocument/2006/relationships/image" Target="../media/image5.jfif"/><Relationship Id="rId4" Type="http://schemas.openxmlformats.org/officeDocument/2006/relationships/image" Target="../media/image4.jf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fif"/><Relationship Id="rId5" Type="http://schemas.openxmlformats.org/officeDocument/2006/relationships/image" Target="../media/image5.jfif"/><Relationship Id="rId4" Type="http://schemas.openxmlformats.org/officeDocument/2006/relationships/image" Target="../media/image4.jf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fif"/><Relationship Id="rId5" Type="http://schemas.openxmlformats.org/officeDocument/2006/relationships/image" Target="../media/image5.jfif"/><Relationship Id="rId4" Type="http://schemas.openxmlformats.org/officeDocument/2006/relationships/image" Target="../media/image4.jf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tree on a hill&#10;&#10;Description automatically generated with medium confidence">
            <a:extLst>
              <a:ext uri="{FF2B5EF4-FFF2-40B4-BE49-F238E27FC236}">
                <a16:creationId xmlns:a16="http://schemas.microsoft.com/office/drawing/2014/main" id="{6B009956-C5AE-05BC-4824-C47CAFCB18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157480"/>
            <a:ext cx="5054600" cy="1219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680FB5C-2597-60F0-C71F-68B15D346402}"/>
              </a:ext>
            </a:extLst>
          </p:cNvPr>
          <p:cNvSpPr txBox="1"/>
          <p:nvPr/>
        </p:nvSpPr>
        <p:spPr>
          <a:xfrm>
            <a:off x="5578573" y="157480"/>
            <a:ext cx="650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spc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Narrow" panose="020B0606020202030204" pitchFamily="34" charset="0"/>
              </a:rPr>
              <a:t>MID WALES JOINT COMMITTEE FOR HEALTH AND CARE </a:t>
            </a:r>
          </a:p>
          <a:p>
            <a:pPr algn="ctr"/>
            <a:endParaRPr lang="en-GB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 Narrow" panose="020B0606020202030204" pitchFamily="34" charset="0"/>
            </a:endParaRPr>
          </a:p>
          <a:p>
            <a:pPr algn="ctr"/>
            <a:r>
              <a:rPr lang="en-GB" sz="1800" b="1" spc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Narrow" panose="020B0606020202030204" pitchFamily="34" charset="0"/>
              </a:rPr>
              <a:t>Autumn Meeting  - 14</a:t>
            </a:r>
            <a:r>
              <a:rPr lang="en-GB" sz="1800" b="1" spc="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Narrow" panose="020B0606020202030204" pitchFamily="34" charset="0"/>
              </a:rPr>
              <a:t>th</a:t>
            </a:r>
            <a:r>
              <a:rPr lang="en-GB" sz="1800" b="1" spc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Narrow" panose="020B0606020202030204" pitchFamily="34" charset="0"/>
              </a:rPr>
              <a:t> November 2023</a:t>
            </a:r>
            <a:endParaRPr lang="en-GB" sz="1800" spc="-15" dirty="0">
              <a:effectLst/>
              <a:latin typeface="Arial Narrow" panose="020B0606020202030204" pitchFamily="34" charset="0"/>
              <a:ea typeface="Times New Roman" panose="02020603050405020304" pitchFamily="18" charset="0"/>
              <a:cs typeface="Arial Narrow" panose="020B0606020202030204" pitchFamily="34" charset="0"/>
            </a:endParaRPr>
          </a:p>
          <a:p>
            <a:pPr algn="ctr"/>
            <a:endParaRPr lang="en-GB" sz="1800" spc="-15" dirty="0">
              <a:effectLst/>
              <a:latin typeface="Arial Narrow" panose="020B0606020202030204" pitchFamily="34" charset="0"/>
              <a:ea typeface="Times New Roman" panose="02020603050405020304" pitchFamily="18" charset="0"/>
              <a:cs typeface="Arial Narrow" panose="020B0606020202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5BA6B3-5E82-CC40-B864-3B0ECD5F7748}"/>
              </a:ext>
            </a:extLst>
          </p:cNvPr>
          <p:cNvSpPr txBox="1"/>
          <p:nvPr/>
        </p:nvSpPr>
        <p:spPr>
          <a:xfrm>
            <a:off x="256540" y="1938052"/>
            <a:ext cx="11678920" cy="3880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Urology Health Pathway</a:t>
            </a:r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>
              <a:spcBef>
                <a:spcPts val="100"/>
              </a:spcBef>
              <a:spcAft>
                <a:spcPts val="100"/>
              </a:spcAft>
            </a:pPr>
            <a:r>
              <a:rPr lang="en-GB" sz="2800" i="1" spc="-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Narrow" panose="020B0606020202030204" pitchFamily="34" charset="0"/>
              </a:rPr>
              <a:t>Dr Kate Wright</a:t>
            </a:r>
          </a:p>
          <a:p>
            <a:pPr algn="ctr">
              <a:spcBef>
                <a:spcPts val="100"/>
              </a:spcBef>
              <a:spcAft>
                <a:spcPts val="100"/>
              </a:spcAft>
            </a:pPr>
            <a:r>
              <a:rPr lang="en-GB" sz="2800" i="1" spc="-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Narrow" panose="020B0606020202030204" pitchFamily="34" charset="0"/>
              </a:rPr>
              <a:t>Medical Director, Powys Teaching Health Boards / </a:t>
            </a:r>
          </a:p>
          <a:p>
            <a:pPr algn="ctr">
              <a:spcBef>
                <a:spcPts val="100"/>
              </a:spcBef>
              <a:spcAft>
                <a:spcPts val="100"/>
              </a:spcAft>
            </a:pPr>
            <a:r>
              <a:rPr lang="en-GB" sz="2800" i="1" spc="-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Narrow" panose="020B0606020202030204" pitchFamily="34" charset="0"/>
              </a:rPr>
              <a:t>Chair - Mid Wales Clinical Advisory Group</a:t>
            </a:r>
            <a:endParaRPr lang="en-GB" sz="2800" spc="-15" dirty="0">
              <a:effectLst/>
              <a:latin typeface="Arial Narrow" panose="020B0606020202030204" pitchFamily="34" charset="0"/>
              <a:ea typeface="Times New Roman" panose="02020603050405020304" pitchFamily="18" charset="0"/>
              <a:cs typeface="Arial Narrow" panose="020B0606020202030204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1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171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2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62A7DA5-E249-FF7F-D55F-10D984575F33}"/>
              </a:ext>
            </a:extLst>
          </p:cNvPr>
          <p:cNvSpPr txBox="1"/>
          <p:nvPr/>
        </p:nvSpPr>
        <p:spPr>
          <a:xfrm>
            <a:off x="256540" y="0"/>
            <a:ext cx="11678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 algn="ctr"/>
            <a:endParaRPr lang="en-GB" sz="28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89EA3F-2C9F-C3E5-83B6-C6C7D35E194D}"/>
              </a:ext>
            </a:extLst>
          </p:cNvPr>
          <p:cNvSpPr txBox="1"/>
          <p:nvPr/>
        </p:nvSpPr>
        <p:spPr>
          <a:xfrm>
            <a:off x="381105" y="1447731"/>
            <a:ext cx="1155435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March 2022 the Mid Wales Clinical Advisory Group agreed their top 3 clinical priorities:</a:t>
            </a:r>
          </a:p>
          <a:p>
            <a:pPr marL="800100" lvl="1" indent="-342900">
              <a:buAutoNum type="arabicPeriod"/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Urology</a:t>
            </a:r>
          </a:p>
          <a:p>
            <a:pPr marL="800100" lvl="1" indent="-342900">
              <a:buAutoNum type="arabicPeriod"/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Palliative Care</a:t>
            </a:r>
          </a:p>
          <a:p>
            <a:pPr marL="800100" lvl="1" indent="-342900">
              <a:buAutoNum type="arabicPeriod"/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Rheumatology</a:t>
            </a:r>
          </a:p>
          <a:p>
            <a:pPr lvl="1"/>
            <a:endParaRPr lang="en-US" sz="24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Group agreed top 3 priorities to be looked at in a staged way with Urology first.</a:t>
            </a:r>
          </a:p>
          <a:p>
            <a:endParaRPr lang="en-US" sz="24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</a:rPr>
              <a:t>Urology priority to 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focus on the development of a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programme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of renewal for Urology pathways across Mid Wales.</a:t>
            </a:r>
          </a:p>
          <a:p>
            <a:pPr algn="ctr"/>
            <a:endParaRPr lang="en-GB" sz="2400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414433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3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F9E72BB-D894-C7C8-E736-3F25CC794FD3}"/>
              </a:ext>
            </a:extLst>
          </p:cNvPr>
          <p:cNvSpPr txBox="1"/>
          <p:nvPr/>
        </p:nvSpPr>
        <p:spPr>
          <a:xfrm>
            <a:off x="381106" y="1022789"/>
            <a:ext cx="11554354" cy="635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</a:rPr>
              <a:t>Urology workshop held 12</a:t>
            </a:r>
            <a:r>
              <a:rPr lang="en-US" sz="2400" baseline="30000" dirty="0">
                <a:latin typeface="Arial" panose="020B0604020202020204" pitchFamily="34" charset="0"/>
                <a:ea typeface="Times New Roman" panose="02020603050405020304" pitchFamily="18" charset="0"/>
              </a:rPr>
              <a:t>th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</a:rPr>
              <a:t> September 2022.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spc="-1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urrent Urology pathways reviewed 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with 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issues r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elated to </a:t>
            </a: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on-going management of people in the community, pathway between primary and secondary care and elective pathways, including:</a:t>
            </a:r>
          </a:p>
          <a:p>
            <a:pPr marL="800100" lvl="1" indent="-342900">
              <a:lnSpc>
                <a:spcPct val="115000"/>
              </a:lnSpc>
              <a:buSzPts val="1200"/>
              <a:buFont typeface="Courier New" panose="02070309020205020404" pitchFamily="49" charset="0"/>
              <a:buChar char="o"/>
            </a:pP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Lack of capacity across both primary and secondary care for the management of patients.</a:t>
            </a: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SzPts val="1200"/>
              <a:buFont typeface="Courier New" panose="02070309020205020404" pitchFamily="49" charset="0"/>
              <a:buChar char="o"/>
            </a:pP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Lack of capacity within primary care for the on-going monitoring of patients with raised PSA levels and patients undergoing PSA prostate treatment.</a:t>
            </a: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SzPts val="1200"/>
              <a:buFont typeface="Courier New" panose="02070309020205020404" pitchFamily="49" charset="0"/>
              <a:buChar char="o"/>
            </a:pP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Inconsistency in processes within primary care for the monitoring of patients including blood results.</a:t>
            </a: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SzPts val="1200"/>
              <a:buFont typeface="Courier New" panose="02070309020205020404" pitchFamily="49" charset="0"/>
              <a:buChar char="o"/>
            </a:pP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 formal pathway documentation in place for the management of patients and handover of patients from secondary care to primary care and vice-versa.</a:t>
            </a:r>
            <a:endParaRPr lang="en-GB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1B67B4-B864-4BC9-A936-EB39C4FE531C}"/>
              </a:ext>
            </a:extLst>
          </p:cNvPr>
          <p:cNvSpPr txBox="1"/>
          <p:nvPr/>
        </p:nvSpPr>
        <p:spPr>
          <a:xfrm>
            <a:off x="131975" y="-216817"/>
            <a:ext cx="11678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Mid Wales Urology pathway</a:t>
            </a:r>
          </a:p>
          <a:p>
            <a:pPr algn="ctr"/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697140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65BA6B3-5E82-CC40-B864-3B0ECD5F7748}"/>
              </a:ext>
            </a:extLst>
          </p:cNvPr>
          <p:cNvSpPr txBox="1"/>
          <p:nvPr/>
        </p:nvSpPr>
        <p:spPr>
          <a:xfrm>
            <a:off x="524759" y="1012131"/>
            <a:ext cx="1114248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SzPts val="1200"/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Questionnaire issued to GP practices across Mid Wa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</a:rPr>
              <a:t>les </a:t>
            </a: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to ascertain the current processes in place for the monitoring of patients and blood results.</a:t>
            </a:r>
          </a:p>
          <a:p>
            <a:pPr marL="800100" lvl="1" indent="-342900">
              <a:buSzPts val="1200"/>
              <a:buFont typeface="Courier New" panose="02070309020205020404" pitchFamily="49" charset="0"/>
              <a:buChar char="o"/>
            </a:pPr>
            <a:r>
              <a:rPr lang="en-GB" sz="2400" spc="-1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</a:t>
            </a:r>
            <a:r>
              <a:rPr lang="en-US" sz="2400" spc="-1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esponses</a:t>
            </a:r>
            <a:r>
              <a:rPr lang="en-US" sz="2400" spc="-15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received showed a mixed approach in place for the management of PSA levels with some practices having a formal system in place and some adopting an ad-hoc approach.</a:t>
            </a:r>
          </a:p>
          <a:p>
            <a:pPr marL="342900" lvl="0" indent="-342900">
              <a:buSzPts val="1200"/>
              <a:buFont typeface="Arial" panose="020B0604020202020204" pitchFamily="34" charset="0"/>
              <a:buChar char="•"/>
            </a:pPr>
            <a:endParaRPr lang="en-US" sz="2400" spc="-1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ts val="1200"/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Further meetings of those who attended the Mid Wales Urology workshop held in May, June, August and early November 2023.  Agreement that:</a:t>
            </a:r>
          </a:p>
          <a:p>
            <a:pPr marL="800100" lvl="1" indent="-342900">
              <a:buSzPts val="1200"/>
              <a:buFont typeface="Courier New" panose="02070309020205020404" pitchFamily="49" charset="0"/>
              <a:buChar char="o"/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Mid Wales Pathway for all common urology conditions needs to be developed.</a:t>
            </a:r>
            <a:endParaRPr lang="en-US" sz="2400" spc="-15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lvl="1" indent="-342900">
              <a:buSzPts val="1200"/>
              <a:buFont typeface="Courier New" panose="02070309020205020404" pitchFamily="49" charset="0"/>
              <a:buChar char="o"/>
            </a:pPr>
            <a:r>
              <a:rPr lang="en-US" sz="2400" spc="-15" dirty="0">
                <a:latin typeface="Arial" panose="020B0604020202020204" pitchFamily="34" charset="0"/>
                <a:ea typeface="Times New Roman" panose="02020603050405020304" pitchFamily="18" charset="0"/>
              </a:rPr>
              <a:t>Clarification needed over who is responsible, primary or secondary care, for the repeat second PSA test undertaken if the first PSA test shows a low rate score (&lt;10)  </a:t>
            </a:r>
          </a:p>
          <a:p>
            <a:pPr lvl="0">
              <a:buSzPts val="1200"/>
            </a:pPr>
            <a:endParaRPr lang="en-US" sz="2400" spc="-15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4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93DEA578-4C03-5009-A37F-17F48F24DEAD}"/>
              </a:ext>
            </a:extLst>
          </p:cNvPr>
          <p:cNvSpPr txBox="1">
            <a:spLocks/>
          </p:cNvSpPr>
          <p:nvPr/>
        </p:nvSpPr>
        <p:spPr>
          <a:xfrm>
            <a:off x="1838974" y="439043"/>
            <a:ext cx="7929562" cy="573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Mid Wales Urology pathway</a:t>
            </a:r>
          </a:p>
        </p:txBody>
      </p:sp>
    </p:spTree>
    <p:extLst>
      <p:ext uri="{BB962C8B-B14F-4D97-AF65-F5344CB8AC3E}">
        <p14:creationId xmlns:p14="http://schemas.microsoft.com/office/powerpoint/2010/main" val="3892068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65BA6B3-5E82-CC40-B864-3B0ECD5F7748}"/>
              </a:ext>
            </a:extLst>
          </p:cNvPr>
          <p:cNvSpPr txBox="1"/>
          <p:nvPr/>
        </p:nvSpPr>
        <p:spPr>
          <a:xfrm>
            <a:off x="648054" y="831023"/>
            <a:ext cx="11048215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Each Health Board has been allocated a suite of health pathways to write from a national lens perspective.</a:t>
            </a:r>
          </a:p>
          <a:p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Health pathways are focusing on the primary to secondary care interface.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Hywel Dda UHB leading on the development of the Urology health pathway. 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Process for signing off pathways includes working with Primary Care and Local Medical Committee.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Hywel Dda UHB pathway for diagnosis will be an All Wales pathway once agreed nationally.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Each Health Board will implement the health pathway locally.</a:t>
            </a:r>
            <a:endParaRPr lang="en-GB" sz="2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Pathway planned to be launched in December 2023.</a:t>
            </a:r>
          </a:p>
          <a:p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5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D355D24-4CC2-B0BF-5467-AE04DA1FB4EB}"/>
              </a:ext>
            </a:extLst>
          </p:cNvPr>
          <p:cNvSpPr txBox="1">
            <a:spLocks/>
          </p:cNvSpPr>
          <p:nvPr/>
        </p:nvSpPr>
        <p:spPr>
          <a:xfrm>
            <a:off x="2207380" y="365369"/>
            <a:ext cx="7929562" cy="573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National Health Pathways </a:t>
            </a:r>
          </a:p>
        </p:txBody>
      </p:sp>
    </p:spTree>
    <p:extLst>
      <p:ext uri="{BB962C8B-B14F-4D97-AF65-F5344CB8AC3E}">
        <p14:creationId xmlns:p14="http://schemas.microsoft.com/office/powerpoint/2010/main" val="2601718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65BA6B3-5E82-CC40-B864-3B0ECD5F7748}"/>
              </a:ext>
            </a:extLst>
          </p:cNvPr>
          <p:cNvSpPr txBox="1"/>
          <p:nvPr/>
        </p:nvSpPr>
        <p:spPr>
          <a:xfrm>
            <a:off x="450091" y="562885"/>
            <a:ext cx="11048215" cy="744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Presentation on Hywel Dda UHB work on Urology Health Pathway provided to Mid Wales Urology Group who agreed to await the launch of national Urology Health Pathway but: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Continue to meet to review progress on development.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athways for English providers to be obtained 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with a view to getting universal agreement on the cross border pathway.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Consideration to be given to how the pathway is monitored, measured and audited.</a:t>
            </a:r>
            <a:endParaRPr lang="en-GB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PROMS and PREMS to be considered when refining the pathway.  This is included in 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patient feedback forms on the </a:t>
            </a: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Patient Knows Best system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recently been introduced by Hywel Dda UHB</a:t>
            </a: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GB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Virtual group clinics, which will support the later part of the pathway, will be considered in more detail in the future.</a:t>
            </a:r>
          </a:p>
          <a:p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6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D355D24-4CC2-B0BF-5467-AE04DA1FB4EB}"/>
              </a:ext>
            </a:extLst>
          </p:cNvPr>
          <p:cNvSpPr txBox="1">
            <a:spLocks/>
          </p:cNvSpPr>
          <p:nvPr/>
        </p:nvSpPr>
        <p:spPr>
          <a:xfrm>
            <a:off x="2257671" y="208485"/>
            <a:ext cx="7929562" cy="573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National Health Pathways </a:t>
            </a:r>
          </a:p>
        </p:txBody>
      </p:sp>
    </p:spTree>
    <p:extLst>
      <p:ext uri="{BB962C8B-B14F-4D97-AF65-F5344CB8AC3E}">
        <p14:creationId xmlns:p14="http://schemas.microsoft.com/office/powerpoint/2010/main" val="1039176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65BA6B3-5E82-CC40-B864-3B0ECD5F7748}"/>
              </a:ext>
            </a:extLst>
          </p:cNvPr>
          <p:cNvSpPr txBox="1"/>
          <p:nvPr/>
        </p:nvSpPr>
        <p:spPr>
          <a:xfrm>
            <a:off x="601219" y="1239437"/>
            <a:ext cx="110105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We chose a pressing issue but also possibly the most difficult issue.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benefits of wider consideration of a complex issue were clear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No easy fix but improved understanding was in itself beneficial.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Better understanding of processes across primary and secondary care.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Solution harder to reach but greater confidence that there would be engagement.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Sharing of more detail of operational challenges across the region would allow us to offer mutual support.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b="1" dirty="0"/>
              <a:t> </a:t>
            </a:r>
          </a:p>
          <a:p>
            <a:pPr algn="ctr"/>
            <a:endParaRPr lang="en-GB" b="1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7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755893CF-E250-7C7A-E658-DE0FB8AABE69}"/>
              </a:ext>
            </a:extLst>
          </p:cNvPr>
          <p:cNvSpPr txBox="1">
            <a:spLocks/>
          </p:cNvSpPr>
          <p:nvPr/>
        </p:nvSpPr>
        <p:spPr>
          <a:xfrm>
            <a:off x="1920239" y="401336"/>
            <a:ext cx="7929562" cy="573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What have we learned ?</a:t>
            </a:r>
          </a:p>
        </p:txBody>
      </p:sp>
    </p:spTree>
    <p:extLst>
      <p:ext uri="{BB962C8B-B14F-4D97-AF65-F5344CB8AC3E}">
        <p14:creationId xmlns:p14="http://schemas.microsoft.com/office/powerpoint/2010/main" val="3805137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65BA6B3-5E82-CC40-B864-3B0ECD5F7748}"/>
              </a:ext>
            </a:extLst>
          </p:cNvPr>
          <p:cNvSpPr txBox="1"/>
          <p:nvPr/>
        </p:nvSpPr>
        <p:spPr>
          <a:xfrm>
            <a:off x="256540" y="1457285"/>
            <a:ext cx="11678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Ensure a consistent approach to implementation of the national Urology Health Pathway across Mid Wales (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North Ceredigion, North and Mid Powys and South Gwynedd)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endParaRPr lang="en-GB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Review the Trial Without Catheter (TWOC) provision across Mid Wales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national pathway work will provide the basis for other regional clinical pathways, however most will need local adaptation. In some instances a more regional approach to adaptation might be beneficial. </a:t>
            </a: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1357C12-9C06-947A-50C6-72B0E5C2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311D-996A-47F3-8658-26296EAD0DC2}" type="slidenum">
              <a:rPr lang="en-GB" smtClean="0"/>
              <a:t>8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F9B6F375-86AE-D246-8A8D-14662321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1975" y="5891754"/>
            <a:ext cx="11948997" cy="8297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3" name="Picture 22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86F0C279-33E2-1B6A-654C-D8D1F1310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" y="5968954"/>
            <a:ext cx="1663699" cy="698500"/>
          </a:xfrm>
          <a:prstGeom prst="rect">
            <a:avLst/>
          </a:prstGeom>
        </p:spPr>
      </p:pic>
      <p:pic>
        <p:nvPicPr>
          <p:cNvPr id="24" name="Picture 23" descr="A red bird with green text&#10;&#10;Description automatically generated with low confidence">
            <a:extLst>
              <a:ext uri="{FF2B5EF4-FFF2-40B4-BE49-F238E27FC236}">
                <a16:creationId xmlns:a16="http://schemas.microsoft.com/office/drawing/2014/main" id="{CD87330C-2638-6098-C55E-EE5D1B143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51" y="5963715"/>
            <a:ext cx="1289050" cy="708025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AD8AEDE1-0F3B-11B7-AEF4-D248535F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114" y="5959429"/>
            <a:ext cx="1663700" cy="704850"/>
          </a:xfrm>
          <a:prstGeom prst="rect">
            <a:avLst/>
          </a:prstGeom>
        </p:spPr>
      </p:pic>
      <p:pic>
        <p:nvPicPr>
          <p:cNvPr id="26" name="Picture 25" descr="A green and red flag with a white letter&#10;&#10;Description automatically generated with low confidence">
            <a:extLst>
              <a:ext uri="{FF2B5EF4-FFF2-40B4-BE49-F238E27FC236}">
                <a16:creationId xmlns:a16="http://schemas.microsoft.com/office/drawing/2014/main" id="{72DF97B8-CC11-D645-1C66-C4441CA9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5" y="5964826"/>
            <a:ext cx="1219200" cy="703580"/>
          </a:xfrm>
          <a:prstGeom prst="rect">
            <a:avLst/>
          </a:prstGeom>
        </p:spPr>
      </p:pic>
      <p:pic>
        <p:nvPicPr>
          <p:cNvPr id="27" name="Picture 26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5BEEF33E-5126-6D3D-87C7-634561305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28" y="5968954"/>
            <a:ext cx="1758950" cy="695325"/>
          </a:xfrm>
          <a:prstGeom prst="rect">
            <a:avLst/>
          </a:prstGeom>
        </p:spPr>
      </p:pic>
      <p:pic>
        <p:nvPicPr>
          <p:cNvPr id="28" name="Picture 27" descr="A picture containing emblem, symbol, crest, badge&#10;&#10;Description automatically generated">
            <a:extLst>
              <a:ext uri="{FF2B5EF4-FFF2-40B4-BE49-F238E27FC236}">
                <a16:creationId xmlns:a16="http://schemas.microsoft.com/office/drawing/2014/main" id="{1C256867-2AC2-333A-5B8E-EBCAFF59B0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58" y="5963715"/>
            <a:ext cx="1377950" cy="685800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755893CF-E250-7C7A-E658-DE0FB8AABE69}"/>
              </a:ext>
            </a:extLst>
          </p:cNvPr>
          <p:cNvSpPr txBox="1">
            <a:spLocks/>
          </p:cNvSpPr>
          <p:nvPr/>
        </p:nvSpPr>
        <p:spPr>
          <a:xfrm>
            <a:off x="1920239" y="401336"/>
            <a:ext cx="7929562" cy="573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Future Plans for 2024/25 and beyond </a:t>
            </a:r>
          </a:p>
        </p:txBody>
      </p:sp>
    </p:spTree>
    <p:extLst>
      <p:ext uri="{BB962C8B-B14F-4D97-AF65-F5344CB8AC3E}">
        <p14:creationId xmlns:p14="http://schemas.microsoft.com/office/powerpoint/2010/main" val="318199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742</Words>
  <Application>Microsoft Office PowerPoint</Application>
  <PresentationFormat>Widescreen</PresentationFormat>
  <Paragraphs>101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Narrow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Hywel Dda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Brooke (Hywel Dda UHB - Project Support Officer - Mid Wales Joint Committee)</dc:creator>
  <cp:lastModifiedBy>Nia Williams (Hywel Dda Health Board - Programme Manager)</cp:lastModifiedBy>
  <cp:revision>12</cp:revision>
  <dcterms:created xsi:type="dcterms:W3CDTF">2023-06-30T09:11:08Z</dcterms:created>
  <dcterms:modified xsi:type="dcterms:W3CDTF">2023-10-18T09:56:40Z</dcterms:modified>
</cp:coreProperties>
</file>