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6.jfif"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62" r:id="rId4"/>
    <p:sldId id="258" r:id="rId5"/>
    <p:sldId id="264" r:id="rId6"/>
    <p:sldId id="2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2447A-0F70-4D44-A6ED-54D93B946C23}" type="datetimeFigureOut">
              <a:rPr lang="en-GB" smtClean="0"/>
              <a:t>27/10/2023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38EA3-1A82-4BC3-ABA8-96A3C7DF405D}" type="slidenum">
              <a:rPr lang="en-GB" smtClean="0"/>
              <a:t>‹#›</a:t>
            </a:fld>
            <a:endParaRPr lang="en-GB"/>
          </a:p>
        </p:txBody>
      </p:sp>
    </p:spTree>
    <p:extLst>
      <p:ext uri="{BB962C8B-B14F-4D97-AF65-F5344CB8AC3E}">
        <p14:creationId xmlns:p14="http://schemas.microsoft.com/office/powerpoint/2010/main" val="634425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53A43-8133-3364-F50C-6499B0F569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F878F38-4E61-16D2-0A6C-B2AE8D162A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5136ECD-74F7-9433-2FFE-81B260E1F9B7}"/>
              </a:ext>
            </a:extLst>
          </p:cNvPr>
          <p:cNvSpPr>
            <a:spLocks noGrp="1"/>
          </p:cNvSpPr>
          <p:nvPr>
            <p:ph type="dt" sz="half" idx="10"/>
          </p:nvPr>
        </p:nvSpPr>
        <p:spPr/>
        <p:txBody>
          <a:bodyPr/>
          <a:lstStyle/>
          <a:p>
            <a:fld id="{4C8FEE59-B5A8-44E4-BC4E-A83FB6D08472}" type="datetime1">
              <a:rPr lang="en-GB" smtClean="0"/>
              <a:t>27/10/2023</a:t>
            </a:fld>
            <a:endParaRPr lang="en-GB"/>
          </a:p>
        </p:txBody>
      </p:sp>
      <p:sp>
        <p:nvSpPr>
          <p:cNvPr id="5" name="Footer Placeholder 4">
            <a:extLst>
              <a:ext uri="{FF2B5EF4-FFF2-40B4-BE49-F238E27FC236}">
                <a16:creationId xmlns:a16="http://schemas.microsoft.com/office/drawing/2014/main" id="{B72D65C8-6632-DB93-2086-CC46ABFC6A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8D0882-3979-895D-11F5-E6E3BD39E611}"/>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786577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B536B-53B7-68A7-B32A-2B2DD3A480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586B87C-F56E-AF88-8A75-257A3AAA05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39D474-BE6B-EFC0-7DC0-1702F5E977C4}"/>
              </a:ext>
            </a:extLst>
          </p:cNvPr>
          <p:cNvSpPr>
            <a:spLocks noGrp="1"/>
          </p:cNvSpPr>
          <p:nvPr>
            <p:ph type="dt" sz="half" idx="10"/>
          </p:nvPr>
        </p:nvSpPr>
        <p:spPr/>
        <p:txBody>
          <a:bodyPr/>
          <a:lstStyle/>
          <a:p>
            <a:fld id="{21832067-8362-4B39-8954-3E05C6EE8A50}" type="datetime1">
              <a:rPr lang="en-GB" smtClean="0"/>
              <a:t>27/10/2023</a:t>
            </a:fld>
            <a:endParaRPr lang="en-GB"/>
          </a:p>
        </p:txBody>
      </p:sp>
      <p:sp>
        <p:nvSpPr>
          <p:cNvPr id="5" name="Footer Placeholder 4">
            <a:extLst>
              <a:ext uri="{FF2B5EF4-FFF2-40B4-BE49-F238E27FC236}">
                <a16:creationId xmlns:a16="http://schemas.microsoft.com/office/drawing/2014/main" id="{C94A16FF-242E-C2B0-47A9-C721BF1104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F2390E-4FD5-CB21-A187-C147A3097E85}"/>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67878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02853D-5BBE-542E-AF82-885FAD2D8F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BA19A7-7D0E-13EF-1E60-76A4BD7193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9D8631-2761-F22C-BE76-E1A362C7862E}"/>
              </a:ext>
            </a:extLst>
          </p:cNvPr>
          <p:cNvSpPr>
            <a:spLocks noGrp="1"/>
          </p:cNvSpPr>
          <p:nvPr>
            <p:ph type="dt" sz="half" idx="10"/>
          </p:nvPr>
        </p:nvSpPr>
        <p:spPr/>
        <p:txBody>
          <a:bodyPr/>
          <a:lstStyle/>
          <a:p>
            <a:fld id="{8DA50AD6-BB54-44DB-B56E-D292044D407A}" type="datetime1">
              <a:rPr lang="en-GB" smtClean="0"/>
              <a:t>27/10/2023</a:t>
            </a:fld>
            <a:endParaRPr lang="en-GB"/>
          </a:p>
        </p:txBody>
      </p:sp>
      <p:sp>
        <p:nvSpPr>
          <p:cNvPr id="5" name="Footer Placeholder 4">
            <a:extLst>
              <a:ext uri="{FF2B5EF4-FFF2-40B4-BE49-F238E27FC236}">
                <a16:creationId xmlns:a16="http://schemas.microsoft.com/office/drawing/2014/main" id="{F3089FC5-E9AA-245F-A9C6-59E06C381D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6034C7-3CC5-0629-34D3-034EA9B61DC3}"/>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0879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F1ACA-DE02-008A-5AF1-6179719111F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6C8B59-D66C-C4F0-9B99-9620493811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3F2969-4646-2D3D-B2F1-03CF358AEF04}"/>
              </a:ext>
            </a:extLst>
          </p:cNvPr>
          <p:cNvSpPr>
            <a:spLocks noGrp="1"/>
          </p:cNvSpPr>
          <p:nvPr>
            <p:ph type="dt" sz="half" idx="10"/>
          </p:nvPr>
        </p:nvSpPr>
        <p:spPr/>
        <p:txBody>
          <a:bodyPr/>
          <a:lstStyle/>
          <a:p>
            <a:fld id="{4DCCB6BB-CA8F-4DE5-AABA-8E9F269B6F57}" type="datetime1">
              <a:rPr lang="en-GB" smtClean="0"/>
              <a:t>27/10/2023</a:t>
            </a:fld>
            <a:endParaRPr lang="en-GB"/>
          </a:p>
        </p:txBody>
      </p:sp>
      <p:sp>
        <p:nvSpPr>
          <p:cNvPr id="5" name="Footer Placeholder 4">
            <a:extLst>
              <a:ext uri="{FF2B5EF4-FFF2-40B4-BE49-F238E27FC236}">
                <a16:creationId xmlns:a16="http://schemas.microsoft.com/office/drawing/2014/main" id="{BA558E77-2057-F087-3EB7-A3E3BD91E2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C10996-9738-DC32-F891-3E2F1631A11B}"/>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2105496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7AB57-8FD5-EBEF-DD3A-5829F3925D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5EFE0A5-10E0-B29F-007D-EDBC6DAAB2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8FE1A-5B17-C2FF-FEC4-C7F973B2D902}"/>
              </a:ext>
            </a:extLst>
          </p:cNvPr>
          <p:cNvSpPr>
            <a:spLocks noGrp="1"/>
          </p:cNvSpPr>
          <p:nvPr>
            <p:ph type="dt" sz="half" idx="10"/>
          </p:nvPr>
        </p:nvSpPr>
        <p:spPr/>
        <p:txBody>
          <a:bodyPr/>
          <a:lstStyle/>
          <a:p>
            <a:fld id="{9C659B33-7E72-41AE-9CD2-23295FBDA60C}" type="datetime1">
              <a:rPr lang="en-GB" smtClean="0"/>
              <a:t>27/10/2023</a:t>
            </a:fld>
            <a:endParaRPr lang="en-GB"/>
          </a:p>
        </p:txBody>
      </p:sp>
      <p:sp>
        <p:nvSpPr>
          <p:cNvPr id="5" name="Footer Placeholder 4">
            <a:extLst>
              <a:ext uri="{FF2B5EF4-FFF2-40B4-BE49-F238E27FC236}">
                <a16:creationId xmlns:a16="http://schemas.microsoft.com/office/drawing/2014/main" id="{DAFF5DDB-CDB4-71E2-A82C-FD3E09E431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66A4CB-781E-5A65-22D9-EB5C5B69A26F}"/>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4068835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7A4FB-7048-8D16-1332-7A204CA63F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A46DC91-5161-B15A-5200-315F475410A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A89731-D2FA-E781-9887-FD0A778533C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6C9A25-7F11-1EAF-4F28-71E7D9831A2D}"/>
              </a:ext>
            </a:extLst>
          </p:cNvPr>
          <p:cNvSpPr>
            <a:spLocks noGrp="1"/>
          </p:cNvSpPr>
          <p:nvPr>
            <p:ph type="dt" sz="half" idx="10"/>
          </p:nvPr>
        </p:nvSpPr>
        <p:spPr/>
        <p:txBody>
          <a:bodyPr/>
          <a:lstStyle/>
          <a:p>
            <a:fld id="{65100571-69C2-4AE8-9EBD-B0CF757DBA31}" type="datetime1">
              <a:rPr lang="en-GB" smtClean="0"/>
              <a:t>27/10/2023</a:t>
            </a:fld>
            <a:endParaRPr lang="en-GB"/>
          </a:p>
        </p:txBody>
      </p:sp>
      <p:sp>
        <p:nvSpPr>
          <p:cNvPr id="6" name="Footer Placeholder 5">
            <a:extLst>
              <a:ext uri="{FF2B5EF4-FFF2-40B4-BE49-F238E27FC236}">
                <a16:creationId xmlns:a16="http://schemas.microsoft.com/office/drawing/2014/main" id="{6472AAF7-5E71-8F2A-1672-212390280A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5BFE90-7B63-6AE9-E59B-2D18BD085008}"/>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371535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B0C90-7D60-F500-4472-09F96F659A2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6DEDA3-27A1-50BC-2CE8-F9A02A2C0C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B8D99D-2EB2-6CAF-9C70-85E807A346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C8C28DC-57DD-F94A-6D51-5C6E728753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78BB72-1D68-7370-EB1E-625C8FEE31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68729D7-ACB7-84AC-48A2-801FEE492CF2}"/>
              </a:ext>
            </a:extLst>
          </p:cNvPr>
          <p:cNvSpPr>
            <a:spLocks noGrp="1"/>
          </p:cNvSpPr>
          <p:nvPr>
            <p:ph type="dt" sz="half" idx="10"/>
          </p:nvPr>
        </p:nvSpPr>
        <p:spPr/>
        <p:txBody>
          <a:bodyPr/>
          <a:lstStyle/>
          <a:p>
            <a:fld id="{26948B84-3739-411C-BD07-3CDF24AA9618}" type="datetime1">
              <a:rPr lang="en-GB" smtClean="0"/>
              <a:t>27/10/2023</a:t>
            </a:fld>
            <a:endParaRPr lang="en-GB"/>
          </a:p>
        </p:txBody>
      </p:sp>
      <p:sp>
        <p:nvSpPr>
          <p:cNvPr id="8" name="Footer Placeholder 7">
            <a:extLst>
              <a:ext uri="{FF2B5EF4-FFF2-40B4-BE49-F238E27FC236}">
                <a16:creationId xmlns:a16="http://schemas.microsoft.com/office/drawing/2014/main" id="{61D0A348-36BE-A766-7F07-F7DAF60C94E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5B7270C-A976-E493-9AF5-6D0DD3AAB33B}"/>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773816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0AA65-EFBB-B148-0AC3-ABDFDC2EFF0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4E1F30-0F08-656E-162D-7BDC94944B79}"/>
              </a:ext>
            </a:extLst>
          </p:cNvPr>
          <p:cNvSpPr>
            <a:spLocks noGrp="1"/>
          </p:cNvSpPr>
          <p:nvPr>
            <p:ph type="dt" sz="half" idx="10"/>
          </p:nvPr>
        </p:nvSpPr>
        <p:spPr/>
        <p:txBody>
          <a:bodyPr/>
          <a:lstStyle/>
          <a:p>
            <a:fld id="{94BC1DA9-CB26-45F1-B434-40EF31CCCB53}" type="datetime1">
              <a:rPr lang="en-GB" smtClean="0"/>
              <a:t>27/10/2023</a:t>
            </a:fld>
            <a:endParaRPr lang="en-GB"/>
          </a:p>
        </p:txBody>
      </p:sp>
      <p:sp>
        <p:nvSpPr>
          <p:cNvPr id="4" name="Footer Placeholder 3">
            <a:extLst>
              <a:ext uri="{FF2B5EF4-FFF2-40B4-BE49-F238E27FC236}">
                <a16:creationId xmlns:a16="http://schemas.microsoft.com/office/drawing/2014/main" id="{DD2CE477-B250-A7D2-75C2-AE02B1153D8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8259AF-22F3-2B33-CADE-803F1C55FF25}"/>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4165164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95DB0A-BE1A-D276-E379-6D6D72053493}"/>
              </a:ext>
            </a:extLst>
          </p:cNvPr>
          <p:cNvSpPr>
            <a:spLocks noGrp="1"/>
          </p:cNvSpPr>
          <p:nvPr>
            <p:ph type="dt" sz="half" idx="10"/>
          </p:nvPr>
        </p:nvSpPr>
        <p:spPr/>
        <p:txBody>
          <a:bodyPr/>
          <a:lstStyle/>
          <a:p>
            <a:fld id="{D5A20DAA-060B-4D06-A8FD-802EACB25A9B}" type="datetime1">
              <a:rPr lang="en-GB" smtClean="0"/>
              <a:t>27/10/2023</a:t>
            </a:fld>
            <a:endParaRPr lang="en-GB"/>
          </a:p>
        </p:txBody>
      </p:sp>
      <p:sp>
        <p:nvSpPr>
          <p:cNvPr id="3" name="Footer Placeholder 2">
            <a:extLst>
              <a:ext uri="{FF2B5EF4-FFF2-40B4-BE49-F238E27FC236}">
                <a16:creationId xmlns:a16="http://schemas.microsoft.com/office/drawing/2014/main" id="{E432E4CC-38FC-EA52-406D-36626E215E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6F8453-0E5E-102B-F852-F3C6FD6391C9}"/>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23752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D3EA6-EBE7-964A-F5CC-8FC8F4D1BD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8060CC5-D14C-E2A1-981A-54D87E2C63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AD10672-B302-36D8-3C6D-E0BEC170EF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55CB58-210F-791C-0640-A455142E0D17}"/>
              </a:ext>
            </a:extLst>
          </p:cNvPr>
          <p:cNvSpPr>
            <a:spLocks noGrp="1"/>
          </p:cNvSpPr>
          <p:nvPr>
            <p:ph type="dt" sz="half" idx="10"/>
          </p:nvPr>
        </p:nvSpPr>
        <p:spPr/>
        <p:txBody>
          <a:bodyPr/>
          <a:lstStyle/>
          <a:p>
            <a:fld id="{78EEEDB8-68A9-4B42-A9C4-E82A2C180201}" type="datetime1">
              <a:rPr lang="en-GB" smtClean="0"/>
              <a:t>27/10/2023</a:t>
            </a:fld>
            <a:endParaRPr lang="en-GB"/>
          </a:p>
        </p:txBody>
      </p:sp>
      <p:sp>
        <p:nvSpPr>
          <p:cNvPr id="6" name="Footer Placeholder 5">
            <a:extLst>
              <a:ext uri="{FF2B5EF4-FFF2-40B4-BE49-F238E27FC236}">
                <a16:creationId xmlns:a16="http://schemas.microsoft.com/office/drawing/2014/main" id="{5A757D3B-CC23-F388-43DD-46C0FC71A9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2DB60-3406-A512-B9A5-AF4D8615D744}"/>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389417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CD5B9-879A-8DFD-1365-EA0E3A1B25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85C029F-B25A-8D4C-0F97-FE5977F52F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B832BE-C287-32B3-2997-B5D3E4177B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36B2F3-EE79-6009-3B5A-36C5FD3CE6AD}"/>
              </a:ext>
            </a:extLst>
          </p:cNvPr>
          <p:cNvSpPr>
            <a:spLocks noGrp="1"/>
          </p:cNvSpPr>
          <p:nvPr>
            <p:ph type="dt" sz="half" idx="10"/>
          </p:nvPr>
        </p:nvSpPr>
        <p:spPr/>
        <p:txBody>
          <a:bodyPr/>
          <a:lstStyle/>
          <a:p>
            <a:fld id="{4BA6EBC8-26E8-4C1C-94B8-E54A89760A57}" type="datetime1">
              <a:rPr lang="en-GB" smtClean="0"/>
              <a:t>27/10/2023</a:t>
            </a:fld>
            <a:endParaRPr lang="en-GB"/>
          </a:p>
        </p:txBody>
      </p:sp>
      <p:sp>
        <p:nvSpPr>
          <p:cNvPr id="6" name="Footer Placeholder 5">
            <a:extLst>
              <a:ext uri="{FF2B5EF4-FFF2-40B4-BE49-F238E27FC236}">
                <a16:creationId xmlns:a16="http://schemas.microsoft.com/office/drawing/2014/main" id="{6E974FE4-188A-B250-A2DB-AE1E14C9BE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FC7DAB-1E60-C317-FA12-99D48A64E686}"/>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745506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5B866B-93FB-E813-FDD5-93D32D24B9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8D62A07-B050-F400-45AA-A6153FD82E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0C90F0-3FBD-779A-E31C-F917BBCE0B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5B7B60-CA8E-42F5-B066-5181A871AB67}" type="datetime1">
              <a:rPr lang="en-GB" smtClean="0"/>
              <a:t>27/10/2023</a:t>
            </a:fld>
            <a:endParaRPr lang="en-GB"/>
          </a:p>
        </p:txBody>
      </p:sp>
      <p:sp>
        <p:nvSpPr>
          <p:cNvPr id="5" name="Footer Placeholder 4">
            <a:extLst>
              <a:ext uri="{FF2B5EF4-FFF2-40B4-BE49-F238E27FC236}">
                <a16:creationId xmlns:a16="http://schemas.microsoft.com/office/drawing/2014/main" id="{E42AFC04-89AE-2C37-53A0-DE55963E8F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29252B6-17A2-ED02-D0B8-645CBC81AC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1D311D-996A-47F3-8658-26296EAD0DC2}" type="slidenum">
              <a:rPr lang="en-GB" smtClean="0"/>
              <a:t>‹#›</a:t>
            </a:fld>
            <a:endParaRPr lang="en-GB"/>
          </a:p>
        </p:txBody>
      </p:sp>
    </p:spTree>
    <p:extLst>
      <p:ext uri="{BB962C8B-B14F-4D97-AF65-F5344CB8AC3E}">
        <p14:creationId xmlns:p14="http://schemas.microsoft.com/office/powerpoint/2010/main" val="1304075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fif"/><Relationship Id="rId7" Type="http://schemas.openxmlformats.org/officeDocument/2006/relationships/image" Target="../media/image6.jfif"/><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fif"/><Relationship Id="rId5" Type="http://schemas.openxmlformats.org/officeDocument/2006/relationships/image" Target="../media/image4.jfi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tree on a hill&#10;&#10;Description automatically generated with medium confidence">
            <a:extLst>
              <a:ext uri="{FF2B5EF4-FFF2-40B4-BE49-F238E27FC236}">
                <a16:creationId xmlns:a16="http://schemas.microsoft.com/office/drawing/2014/main" id="{6B009956-C5AE-05BC-4824-C47CAFCB18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157480"/>
            <a:ext cx="5054600" cy="1219200"/>
          </a:xfrm>
          <a:prstGeom prst="rect">
            <a:avLst/>
          </a:prstGeom>
        </p:spPr>
      </p:pic>
      <p:sp>
        <p:nvSpPr>
          <p:cNvPr id="5" name="TextBox 4">
            <a:extLst>
              <a:ext uri="{FF2B5EF4-FFF2-40B4-BE49-F238E27FC236}">
                <a16:creationId xmlns:a16="http://schemas.microsoft.com/office/drawing/2014/main" id="{E680FB5C-2597-60F0-C71F-68B15D346402}"/>
              </a:ext>
            </a:extLst>
          </p:cNvPr>
          <p:cNvSpPr txBox="1"/>
          <p:nvPr/>
        </p:nvSpPr>
        <p:spPr>
          <a:xfrm>
            <a:off x="5578573" y="157480"/>
            <a:ext cx="6502400" cy="923330"/>
          </a:xfrm>
          <a:prstGeom prst="rect">
            <a:avLst/>
          </a:prstGeom>
          <a:noFill/>
        </p:spPr>
        <p:txBody>
          <a:bodyPr wrap="square" rtlCol="0">
            <a:spAutoFit/>
          </a:bodyPr>
          <a:lstStyle/>
          <a:p>
            <a:pPr algn="ctr"/>
            <a:r>
              <a:rPr lang="en-GB" sz="1800" b="1" spc="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MID WALES JOINT COMMITTEE FOR HEALTH AND CARE </a:t>
            </a:r>
          </a:p>
          <a:p>
            <a:pPr algn="ctr"/>
            <a:endParaRPr lang="en-GB" b="1" dirty="0">
              <a:solidFill>
                <a:srgbClr val="000000"/>
              </a:solidFill>
              <a:latin typeface="Arial" panose="020B0604020202020204" pitchFamily="34" charset="0"/>
              <a:ea typeface="Times New Roman" panose="02020603050405020304" pitchFamily="18" charset="0"/>
              <a:cs typeface="Arial Narrow" panose="020B0606020202030204" pitchFamily="34" charset="0"/>
            </a:endParaRPr>
          </a:p>
          <a:p>
            <a:pPr algn="ctr"/>
            <a:r>
              <a:rPr lang="en-GB" sz="1800" b="1" spc="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Annual Conference - 14</a:t>
            </a:r>
            <a:r>
              <a:rPr lang="en-GB" sz="1800" b="1" spc="0" baseline="3000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th</a:t>
            </a:r>
            <a:r>
              <a:rPr lang="en-GB" sz="1800" b="1" spc="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 November 2023</a:t>
            </a:r>
            <a:endParaRPr lang="en-GB" sz="1800" spc="-15" dirty="0">
              <a:effectLst/>
              <a:latin typeface="Arial Narrow" panose="020B0606020202030204" pitchFamily="34" charset="0"/>
              <a:ea typeface="Times New Roman" panose="02020603050405020304" pitchFamily="18" charset="0"/>
              <a:cs typeface="Arial Narrow" panose="020B0606020202030204" pitchFamily="34" charset="0"/>
            </a:endParaRPr>
          </a:p>
        </p:txBody>
      </p:sp>
      <p:sp>
        <p:nvSpPr>
          <p:cNvPr id="6" name="TextBox 5">
            <a:extLst>
              <a:ext uri="{FF2B5EF4-FFF2-40B4-BE49-F238E27FC236}">
                <a16:creationId xmlns:a16="http://schemas.microsoft.com/office/drawing/2014/main" id="{865BA6B3-5E82-CC40-B864-3B0ECD5F7748}"/>
              </a:ext>
            </a:extLst>
          </p:cNvPr>
          <p:cNvSpPr txBox="1"/>
          <p:nvPr/>
        </p:nvSpPr>
        <p:spPr>
          <a:xfrm>
            <a:off x="267013" y="1812249"/>
            <a:ext cx="11678920" cy="3847207"/>
          </a:xfrm>
          <a:prstGeom prst="rect">
            <a:avLst/>
          </a:prstGeom>
          <a:noFill/>
        </p:spPr>
        <p:txBody>
          <a:bodyPr wrap="square" rtlCol="0">
            <a:spAutoFit/>
          </a:bodyPr>
          <a:lstStyle/>
          <a:p>
            <a:pPr algn="ctr"/>
            <a:endParaRPr lang="en-GB" b="1" dirty="0"/>
          </a:p>
          <a:p>
            <a:pPr algn="ctr"/>
            <a:endParaRPr lang="en-GB" b="1" dirty="0"/>
          </a:p>
          <a:p>
            <a:pPr algn="ctr"/>
            <a:r>
              <a:rPr lang="en-GB" sz="3200" b="1" dirty="0">
                <a:latin typeface="Arial" panose="020B0604020202020204" pitchFamily="34" charset="0"/>
                <a:cs typeface="Arial" panose="020B0604020202020204" pitchFamily="34" charset="0"/>
              </a:rPr>
              <a:t>Mid Wales Social Care Group</a:t>
            </a:r>
          </a:p>
          <a:p>
            <a:pPr algn="ctr"/>
            <a:endParaRPr lang="en-GB" sz="2800" b="1" dirty="0">
              <a:latin typeface="Arial" panose="020B0604020202020204" pitchFamily="34" charset="0"/>
              <a:cs typeface="Arial" panose="020B0604020202020204" pitchFamily="34" charset="0"/>
            </a:endParaRPr>
          </a:p>
          <a:p>
            <a:pPr algn="ctr"/>
            <a:r>
              <a:rPr lang="en-GB" sz="2800" b="1" dirty="0">
                <a:latin typeface="Arial" panose="020B0604020202020204" pitchFamily="34" charset="0"/>
                <a:cs typeface="Arial" panose="020B0604020202020204" pitchFamily="34" charset="0"/>
              </a:rPr>
              <a:t>Progress on delivery of workplan</a:t>
            </a:r>
            <a:endParaRPr lang="en-GB" b="1" dirty="0"/>
          </a:p>
          <a:p>
            <a:pPr algn="ctr"/>
            <a:endParaRPr lang="en-GB" b="1" dirty="0"/>
          </a:p>
          <a:p>
            <a:pPr algn="ctr"/>
            <a:endParaRPr lang="en-GB" b="1" dirty="0"/>
          </a:p>
          <a:p>
            <a:pPr algn="ctr"/>
            <a:r>
              <a:rPr lang="en-GB" sz="2800" spc="-15" dirty="0">
                <a:effectLst/>
                <a:latin typeface="Arial" panose="020B0604020202020204" pitchFamily="34" charset="0"/>
                <a:ea typeface="Times New Roman" panose="02020603050405020304" pitchFamily="18" charset="0"/>
                <a:cs typeface="Arial Narrow" panose="020B0606020202030204" pitchFamily="34" charset="0"/>
              </a:rPr>
              <a:t>Donna Pritchard</a:t>
            </a:r>
          </a:p>
          <a:p>
            <a:pPr algn="ctr"/>
            <a:r>
              <a:rPr lang="en-GB" sz="2800" spc="-15" dirty="0">
                <a:effectLst/>
                <a:latin typeface="Arial" panose="020B0604020202020204" pitchFamily="34" charset="0"/>
                <a:ea typeface="Times New Roman" panose="02020603050405020304" pitchFamily="18" charset="0"/>
                <a:cs typeface="Arial Narrow" panose="020B0606020202030204" pitchFamily="34" charset="0"/>
              </a:rPr>
              <a:t>Corporate Lead Officer - Porth Ceredigion, Ceredigion County Council / Chair - Mid Wales Social Care Group</a:t>
            </a: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1</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Tree>
    <p:extLst>
      <p:ext uri="{BB962C8B-B14F-4D97-AF65-F5344CB8AC3E}">
        <p14:creationId xmlns:p14="http://schemas.microsoft.com/office/powerpoint/2010/main" val="3442171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402052" y="869671"/>
            <a:ext cx="11678920" cy="4924425"/>
          </a:xfrm>
          <a:prstGeom prst="rect">
            <a:avLst/>
          </a:prstGeom>
          <a:noFill/>
        </p:spPr>
        <p:txBody>
          <a:bodyPr wrap="square" rtlCol="0">
            <a:spAutoFit/>
          </a:bodyPr>
          <a:lstStyle/>
          <a:p>
            <a:pPr algn="ctr"/>
            <a:endParaRPr lang="en-GB" b="1" dirty="0"/>
          </a:p>
          <a:p>
            <a:pPr marL="450215" indent="-450215">
              <a:buFont typeface="Arial" panose="020B0604020202020204" pitchFamily="34" charset="0"/>
              <a:buChar char="•"/>
            </a:pPr>
            <a:r>
              <a:rPr lang="en-US" sz="2400" dirty="0">
                <a:effectLst/>
                <a:latin typeface="Arial" panose="020B0604020202020204" pitchFamily="34" charset="0"/>
                <a:ea typeface="Times New Roman" panose="02020603050405020304" pitchFamily="18" charset="0"/>
              </a:rPr>
              <a:t>Mid Wales Social Care group established in November 2022</a:t>
            </a:r>
          </a:p>
          <a:p>
            <a:endParaRPr lang="en-US" sz="2400" dirty="0">
              <a:effectLst/>
              <a:latin typeface="Arial" panose="020B0604020202020204" pitchFamily="34" charset="0"/>
              <a:ea typeface="Times New Roman" panose="02020603050405020304" pitchFamily="18" charset="0"/>
            </a:endParaRPr>
          </a:p>
          <a:p>
            <a:pPr marL="450215" indent="-450215">
              <a:buFont typeface="Arial" panose="020B0604020202020204" pitchFamily="34" charset="0"/>
              <a:buChar char="•"/>
            </a:pPr>
            <a:r>
              <a:rPr lang="en-US" sz="2400" dirty="0">
                <a:latin typeface="Arial" panose="020B0604020202020204" pitchFamily="34" charset="0"/>
                <a:ea typeface="Times New Roman" panose="02020603050405020304" pitchFamily="18" charset="0"/>
              </a:rPr>
              <a:t>Membership includes Directors of Social Services/representatives and </a:t>
            </a:r>
            <a:r>
              <a:rPr lang="en-GB" sz="2400" dirty="0">
                <a:latin typeface="Arial" panose="020B0604020202020204" pitchFamily="34" charset="0"/>
                <a:ea typeface="Calibri" panose="020F0502020204030204" pitchFamily="34" charset="0"/>
                <a:cs typeface="Times New Roman" panose="02020603050405020304" pitchFamily="18" charset="0"/>
              </a:rPr>
              <a:t>Senior Manager leads for Social Care and Commissioning from:</a:t>
            </a:r>
          </a:p>
          <a:p>
            <a:pPr marL="800100" lvl="1" indent="-342900">
              <a:buFontTx/>
              <a:buChar char="-"/>
            </a:pPr>
            <a:r>
              <a:rPr lang="en-US" sz="2400" dirty="0">
                <a:latin typeface="Arial" panose="020B0604020202020204" pitchFamily="34" charset="0"/>
                <a:ea typeface="Times New Roman" panose="02020603050405020304" pitchFamily="18" charset="0"/>
                <a:cs typeface="Times New Roman" panose="02020603050405020304" pitchFamily="18" charset="0"/>
              </a:rPr>
              <a:t>Ceredigion County Council</a:t>
            </a:r>
          </a:p>
          <a:p>
            <a:pPr marL="800100" lvl="1" indent="-342900">
              <a:buFontTx/>
              <a:buChar char="-"/>
            </a:pPr>
            <a:r>
              <a:rPr lang="en-US" sz="2400" dirty="0">
                <a:latin typeface="Arial" panose="020B0604020202020204" pitchFamily="34" charset="0"/>
                <a:ea typeface="Times New Roman" panose="02020603050405020304" pitchFamily="18" charset="0"/>
                <a:cs typeface="Times New Roman" panose="02020603050405020304" pitchFamily="18" charset="0"/>
              </a:rPr>
              <a:t>Powys County Council</a:t>
            </a:r>
          </a:p>
          <a:p>
            <a:pPr marL="800100" lvl="1" indent="-342900">
              <a:buFontTx/>
              <a:buChar char="-"/>
            </a:pPr>
            <a:r>
              <a:rPr lang="en-US" sz="2400" dirty="0">
                <a:latin typeface="Arial" panose="020B0604020202020204" pitchFamily="34" charset="0"/>
                <a:ea typeface="Times New Roman" panose="02020603050405020304" pitchFamily="18" charset="0"/>
                <a:cs typeface="Times New Roman" panose="02020603050405020304" pitchFamily="18" charset="0"/>
              </a:rPr>
              <a:t>Gwynedd Council</a:t>
            </a:r>
            <a:endParaRPr lang="en-US" sz="2400" dirty="0">
              <a:latin typeface="Arial" panose="020B0604020202020204" pitchFamily="34" charset="0"/>
              <a:ea typeface="Times New Roman" panose="02020603050405020304" pitchFamily="18" charset="0"/>
            </a:endParaRPr>
          </a:p>
          <a:p>
            <a:endParaRPr lang="en-GB" sz="2400" dirty="0">
              <a:latin typeface="Times New Roman" panose="02020603050405020304" pitchFamily="18" charset="0"/>
              <a:ea typeface="Times New Roman" panose="02020603050405020304" pitchFamily="18" charset="0"/>
            </a:endParaRPr>
          </a:p>
          <a:p>
            <a:pPr marL="450215" indent="-450215">
              <a:buFont typeface="Arial" panose="020B0604020202020204" pitchFamily="34" charset="0"/>
              <a:buChar char="•"/>
            </a:pPr>
            <a:r>
              <a:rPr lang="en-US" sz="2400" dirty="0">
                <a:latin typeface="Arial" panose="020B0604020202020204" pitchFamily="34" charset="0"/>
                <a:ea typeface="Times New Roman" panose="02020603050405020304" pitchFamily="18" charset="0"/>
              </a:rPr>
              <a:t>The group reports to the Mid Wales Planning and Delivery Executive Group with the Chair a member of the Executive Group.</a:t>
            </a:r>
          </a:p>
          <a:p>
            <a:endParaRPr lang="en-GB" sz="2000" dirty="0">
              <a:latin typeface="Times New Roman" panose="02020603050405020304" pitchFamily="18" charset="0"/>
              <a:ea typeface="Times New Roman" panose="02020603050405020304" pitchFamily="18" charset="0"/>
            </a:endParaRPr>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2</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9835A360-FE8C-DDAC-5A0C-93B19EA32C9A}"/>
              </a:ext>
            </a:extLst>
          </p:cNvPr>
          <p:cNvSpPr txBox="1"/>
          <p:nvPr/>
        </p:nvSpPr>
        <p:spPr>
          <a:xfrm>
            <a:off x="267013" y="-222789"/>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a:latin typeface="Arial" panose="020B0604020202020204" pitchFamily="34" charset="0"/>
                <a:cs typeface="Arial" panose="020B0604020202020204" pitchFamily="34" charset="0"/>
              </a:rPr>
              <a:t>Introduction</a:t>
            </a:r>
          </a:p>
          <a:p>
            <a:pPr algn="ctr"/>
            <a:endParaRPr lang="en-GB" sz="2800" b="1" dirty="0"/>
          </a:p>
        </p:txBody>
      </p:sp>
    </p:spTree>
    <p:extLst>
      <p:ext uri="{BB962C8B-B14F-4D97-AF65-F5344CB8AC3E}">
        <p14:creationId xmlns:p14="http://schemas.microsoft.com/office/powerpoint/2010/main" val="3414433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67013" y="1147141"/>
            <a:ext cx="11349952" cy="3785652"/>
          </a:xfrm>
          <a:prstGeom prst="rect">
            <a:avLst/>
          </a:prstGeom>
          <a:noFill/>
        </p:spPr>
        <p:txBody>
          <a:bodyPr wrap="square" rtlCol="0">
            <a:spAutoFit/>
          </a:bodyPr>
          <a:lstStyle/>
          <a:p>
            <a:pPr algn="ctr"/>
            <a:endParaRPr lang="en-GB" b="1" dirty="0"/>
          </a:p>
          <a:p>
            <a:pPr marL="800100" lvl="1" indent="-342900">
              <a:buFont typeface="Arial" panose="020B0604020202020204" pitchFamily="34" charset="0"/>
              <a:buChar char="•"/>
            </a:pPr>
            <a:r>
              <a:rPr lang="en-GB" sz="2400" dirty="0">
                <a:effectLst/>
                <a:latin typeface="Arial" panose="020B0604020202020204" pitchFamily="34" charset="0"/>
                <a:ea typeface="Calibri" panose="020F0502020204030204" pitchFamily="34" charset="0"/>
                <a:cs typeface="Arial" panose="020B0604020202020204" pitchFamily="34" charset="0"/>
              </a:rPr>
              <a:t>To lead the detailed development of a Mid Wales Social Care plan, oversee the implementation of the plan and provide assurance on its delivery to the Mid Wales Planning and Delivery Executive Group. </a:t>
            </a:r>
          </a:p>
          <a:p>
            <a:pPr lvl="1"/>
            <a:r>
              <a:rPr lang="en-GB" sz="2400" dirty="0">
                <a:effectLst/>
                <a:latin typeface="Arial" panose="020B0604020202020204" pitchFamily="34" charset="0"/>
                <a:ea typeface="Calibri" panose="020F0502020204030204" pitchFamily="34" charset="0"/>
                <a:cs typeface="Arial" panose="020B0604020202020204" pitchFamily="34" charset="0"/>
              </a:rPr>
              <a:t>  </a:t>
            </a:r>
            <a:endParaRPr lang="en-GB" sz="2400" dirty="0">
              <a:latin typeface="Arial" panose="020B0604020202020204" pitchFamily="34" charset="0"/>
              <a:ea typeface="Calibri" panose="020F0502020204030204" pitchFamily="34" charset="0"/>
              <a:cs typeface="Times New Roman" panose="02020603050405020304" pitchFamily="18" charset="0"/>
            </a:endParaRPr>
          </a:p>
          <a:p>
            <a:pPr marL="800100" lvl="1" indent="-342900">
              <a:buFont typeface="Arial" panose="020B0604020202020204" pitchFamily="34" charset="0"/>
              <a:buChar char="•"/>
            </a:pPr>
            <a:r>
              <a:rPr lang="en-GB" sz="2400" dirty="0">
                <a:effectLst/>
                <a:latin typeface="Arial" panose="020B0604020202020204" pitchFamily="34" charset="0"/>
                <a:ea typeface="Calibri" panose="020F0502020204030204" pitchFamily="34" charset="0"/>
                <a:cs typeface="Arial" panose="020B0604020202020204" pitchFamily="34" charset="0"/>
              </a:rPr>
              <a:t>To consider and discuss issues of relevance to social services in Mid Wales (North Ceredigion, North Powys and South Meirionnydd) and support joint working on addressing these issues.</a:t>
            </a: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450215" indent="-450215"/>
            <a:r>
              <a:rPr lang="en-US" sz="1800" dirty="0">
                <a:effectLst/>
                <a:latin typeface="Arial" panose="020B0604020202020204" pitchFamily="34" charset="0"/>
                <a:ea typeface="Times New Roman" panose="02020603050405020304" pitchFamily="18" charset="0"/>
              </a:rPr>
              <a:t> </a:t>
            </a:r>
            <a:endParaRPr lang="en-GB" sz="1800" dirty="0">
              <a:effectLst/>
              <a:latin typeface="Times New Roman" panose="02020603050405020304" pitchFamily="18" charset="0"/>
              <a:ea typeface="Times New Roman" panose="02020603050405020304" pitchFamily="18" charset="0"/>
            </a:endParaRPr>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3</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9835A360-FE8C-DDAC-5A0C-93B19EA32C9A}"/>
              </a:ext>
            </a:extLst>
          </p:cNvPr>
          <p:cNvSpPr txBox="1"/>
          <p:nvPr/>
        </p:nvSpPr>
        <p:spPr>
          <a:xfrm>
            <a:off x="267013" y="-74749"/>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a:latin typeface="Arial" panose="020B0604020202020204" pitchFamily="34" charset="0"/>
                <a:cs typeface="Arial" panose="020B0604020202020204" pitchFamily="34" charset="0"/>
              </a:rPr>
              <a:t>Objectives – Mid Wales Social Care Group</a:t>
            </a:r>
          </a:p>
          <a:p>
            <a:pPr algn="ctr"/>
            <a:endParaRPr lang="en-GB" sz="2800" b="1" dirty="0"/>
          </a:p>
        </p:txBody>
      </p:sp>
    </p:spTree>
    <p:extLst>
      <p:ext uri="{BB962C8B-B14F-4D97-AF65-F5344CB8AC3E}">
        <p14:creationId xmlns:p14="http://schemas.microsoft.com/office/powerpoint/2010/main" val="95501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759904" y="1139739"/>
            <a:ext cx="11246177" cy="6940361"/>
          </a:xfrm>
          <a:prstGeom prst="rect">
            <a:avLst/>
          </a:prstGeom>
          <a:noFill/>
        </p:spPr>
        <p:txBody>
          <a:bodyPr wrap="square" rtlCol="0">
            <a:spAutoFit/>
          </a:bodyPr>
          <a:lstStyle/>
          <a:p>
            <a:pPr marL="285750" lvl="0" indent="-285750">
              <a:lnSpc>
                <a:spcPct val="115000"/>
              </a:lnSpc>
              <a:buFont typeface="Arial" panose="020B0604020202020204" pitchFamily="34" charset="0"/>
              <a:buChar char="•"/>
            </a:pPr>
            <a:r>
              <a:rPr lang="en-US" sz="2400" dirty="0">
                <a:effectLst/>
                <a:latin typeface="Arial" panose="020B0604020202020204" pitchFamily="34" charset="0"/>
                <a:ea typeface="Calibri" panose="020F0502020204030204" pitchFamily="34" charset="0"/>
                <a:cs typeface="Times New Roman" panose="02020603050405020304" pitchFamily="18" charset="0"/>
              </a:rPr>
              <a:t>M</a:t>
            </a:r>
            <a:r>
              <a:rPr lang="en-US" sz="2400" dirty="0">
                <a:latin typeface="Arial" panose="020B0604020202020204" pitchFamily="34" charset="0"/>
                <a:ea typeface="Times New Roman" panose="02020603050405020304" pitchFamily="18" charset="0"/>
              </a:rPr>
              <a:t>apping exercise of Residential Children’s accommodation undertaken to s</a:t>
            </a:r>
            <a:r>
              <a:rPr lang="en-GB" sz="2400" dirty="0">
                <a:effectLst/>
                <a:latin typeface="Arial" panose="020B0604020202020204" pitchFamily="34" charset="0"/>
                <a:ea typeface="Calibri" panose="020F0502020204030204" pitchFamily="34" charset="0"/>
                <a:cs typeface="Times New Roman" panose="02020603050405020304" pitchFamily="18" charset="0"/>
              </a:rPr>
              <a:t>cope out existing provision and plans in place across Mid Wales.</a:t>
            </a:r>
          </a:p>
          <a:p>
            <a:pPr lvl="0">
              <a:lnSpc>
                <a:spcPct val="115000"/>
              </a:lnSpc>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285750" lvl="0" indent="-285750">
              <a:lnSpc>
                <a:spcPct val="115000"/>
              </a:lnSpc>
              <a:buFont typeface="Arial" panose="020B0604020202020204" pitchFamily="34" charset="0"/>
              <a:buChar char="•"/>
            </a:pPr>
            <a:r>
              <a:rPr lang="en-GB" sz="2400" dirty="0">
                <a:latin typeface="Arial" panose="020B0604020202020204" pitchFamily="34" charset="0"/>
                <a:ea typeface="Calibri" panose="020F0502020204030204" pitchFamily="34" charset="0"/>
                <a:cs typeface="Times New Roman" panose="02020603050405020304" pitchFamily="18" charset="0"/>
              </a:rPr>
              <a:t>Information from mapping exercise to be used</a:t>
            </a:r>
            <a:r>
              <a:rPr lang="en-GB" sz="2400" dirty="0">
                <a:effectLst/>
                <a:latin typeface="Arial" panose="020B0604020202020204" pitchFamily="34" charset="0"/>
                <a:ea typeface="Calibri" panose="020F0502020204030204" pitchFamily="34" charset="0"/>
                <a:cs typeface="Times New Roman" panose="02020603050405020304" pitchFamily="18" charset="0"/>
              </a:rPr>
              <a:t> to ascertain what capacity is available in each county and opportunities for joint commissioning.</a:t>
            </a:r>
          </a:p>
          <a:p>
            <a:pPr lvl="0">
              <a:lnSpc>
                <a:spcPct val="115000"/>
              </a:lnSpc>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285750" lvl="0" indent="-285750">
              <a:lnSpc>
                <a:spcPct val="115000"/>
              </a:lnSpc>
              <a:buFont typeface="Arial" panose="020B0604020202020204" pitchFamily="34" charset="0"/>
              <a:buChar char="•"/>
            </a:pPr>
            <a:r>
              <a:rPr lang="en-GB" sz="2400" dirty="0">
                <a:latin typeface="Arial" panose="020B0604020202020204" pitchFamily="34" charset="0"/>
                <a:ea typeface="Calibri" panose="020F0502020204030204" pitchFamily="34" charset="0"/>
                <a:cs typeface="Times New Roman" panose="02020603050405020304" pitchFamily="18" charset="0"/>
              </a:rPr>
              <a:t>Workshop of Heads of Service, Service Managers and Team Managers arranged for 7</a:t>
            </a:r>
            <a:r>
              <a:rPr lang="en-GB" sz="2400" baseline="30000" dirty="0">
                <a:latin typeface="Arial" panose="020B0604020202020204" pitchFamily="34" charset="0"/>
                <a:ea typeface="Calibri" panose="020F0502020204030204" pitchFamily="34" charset="0"/>
                <a:cs typeface="Times New Roman" panose="02020603050405020304" pitchFamily="18" charset="0"/>
              </a:rPr>
              <a:t>th</a:t>
            </a:r>
            <a:r>
              <a:rPr lang="en-GB" sz="2400" dirty="0">
                <a:latin typeface="Arial" panose="020B0604020202020204" pitchFamily="34" charset="0"/>
                <a:ea typeface="Calibri" panose="020F0502020204030204" pitchFamily="34" charset="0"/>
                <a:cs typeface="Times New Roman" panose="02020603050405020304" pitchFamily="18" charset="0"/>
              </a:rPr>
              <a:t> February 2024 to</a:t>
            </a:r>
            <a:r>
              <a:rPr lang="en-GB" sz="2400" dirty="0">
                <a:effectLst/>
                <a:latin typeface="Arial" panose="020B0604020202020204" pitchFamily="34" charset="0"/>
                <a:ea typeface="Times New Roman" panose="02020603050405020304" pitchFamily="18" charset="0"/>
              </a:rPr>
              <a:t> see what shared cross county learning and opportunity for joint working there is around Recruitment, Training, Rotas, Eligibility for provision, Health / Therapeutic support, Budgets. </a:t>
            </a:r>
          </a:p>
          <a:p>
            <a:pPr lvl="0">
              <a:lnSpc>
                <a:spcPct val="115000"/>
              </a:lnSpc>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12420" indent="-312420"/>
            <a:r>
              <a:rPr lang="en-US" sz="2000" dirty="0">
                <a:effectLst/>
                <a:latin typeface="Arial" panose="020B0604020202020204" pitchFamily="34" charset="0"/>
                <a:ea typeface="Times New Roman" panose="02020603050405020304" pitchFamily="18" charset="0"/>
              </a:rPr>
              <a:t> </a:t>
            </a:r>
            <a:endParaRPr lang="en-GB" sz="2000" dirty="0">
              <a:solidFill>
                <a:srgbClr val="1F1F1F"/>
              </a:solidFill>
              <a:latin typeface="Arial" panose="020B060402020202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12420" indent="-312420">
              <a:buFont typeface="Arial" panose="020B0604020202020204" pitchFamily="34" charset="0"/>
              <a:buChar char="•"/>
            </a:pP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4</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itle 4">
            <a:extLst>
              <a:ext uri="{FF2B5EF4-FFF2-40B4-BE49-F238E27FC236}">
                <a16:creationId xmlns:a16="http://schemas.microsoft.com/office/drawing/2014/main" id="{A08BA27B-E7C7-356C-2C13-6C73DCFC0D45}"/>
              </a:ext>
            </a:extLst>
          </p:cNvPr>
          <p:cNvSpPr txBox="1">
            <a:spLocks/>
          </p:cNvSpPr>
          <p:nvPr/>
        </p:nvSpPr>
        <p:spPr>
          <a:xfrm>
            <a:off x="1838974" y="400423"/>
            <a:ext cx="7929562" cy="573088"/>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15000"/>
              </a:lnSpc>
            </a:pPr>
            <a:r>
              <a:rPr lang="en-GB" sz="3200" b="1" dirty="0">
                <a:effectLst/>
                <a:latin typeface="Arial" panose="020B0604020202020204" pitchFamily="34" charset="0"/>
                <a:ea typeface="Calibri" panose="020F0502020204030204" pitchFamily="34" charset="0"/>
                <a:cs typeface="Times New Roman" panose="02020603050405020304" pitchFamily="18" charset="0"/>
              </a:rPr>
              <a:t>Residential Children’s Accommodation</a:t>
            </a:r>
          </a:p>
        </p:txBody>
      </p:sp>
    </p:spTree>
    <p:extLst>
      <p:ext uri="{BB962C8B-B14F-4D97-AF65-F5344CB8AC3E}">
        <p14:creationId xmlns:p14="http://schemas.microsoft.com/office/powerpoint/2010/main" val="1697140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559361" y="1542211"/>
            <a:ext cx="11094223" cy="6463308"/>
          </a:xfrm>
          <a:prstGeom prst="rect">
            <a:avLst/>
          </a:prstGeom>
          <a:noFill/>
        </p:spPr>
        <p:txBody>
          <a:bodyPr wrap="square" rtlCol="0">
            <a:spAutoFit/>
          </a:bodyPr>
          <a:lstStyle/>
          <a:p>
            <a:pPr marL="312420" indent="-312420">
              <a:buFont typeface="Arial" panose="020B0604020202020204" pitchFamily="34" charset="0"/>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Group asked by Mid Wales Planning and Delivery Executive Group to consider existing provision and plans in place across Mid Wales to ascertain what is in place and, if necessary, develop plans for providing additional provision across Mid Wales.</a:t>
            </a:r>
          </a:p>
          <a:p>
            <a:pPr marL="312420" indent="-312420">
              <a:buFont typeface="Arial" panose="020B0604020202020204" pitchFamily="34" charset="0"/>
              <a:buChar char="•"/>
            </a:pPr>
            <a:endPar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endParaRPr>
          </a:p>
          <a:p>
            <a:pPr marL="312420" indent="-312420">
              <a:buFont typeface="Arial" panose="020B0604020202020204" pitchFamily="34" charset="0"/>
              <a:buChar char="•"/>
            </a:pPr>
            <a:r>
              <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rPr>
              <a:t>Members have provided their organisational position statements on ‘Building Capacity through Community Care -  Further Faster’.</a:t>
            </a:r>
          </a:p>
          <a:p>
            <a:endPar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endParaRPr>
          </a:p>
          <a:p>
            <a:pPr marL="312420" indent="-312420">
              <a:buFont typeface="Arial" panose="020B0604020202020204" pitchFamily="34" charset="0"/>
              <a:buChar char="•"/>
            </a:pPr>
            <a:r>
              <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rPr>
              <a:t>Aim is to understand each organisations’ approach to the plans and to ascertain whether there can be any shared learning.</a:t>
            </a:r>
          </a:p>
          <a:p>
            <a:endPar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12420" indent="-312420">
              <a:buFont typeface="Arial" panose="020B0604020202020204" pitchFamily="34" charset="0"/>
              <a:buChar char="•"/>
            </a:pP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5</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itle 4">
            <a:extLst>
              <a:ext uri="{FF2B5EF4-FFF2-40B4-BE49-F238E27FC236}">
                <a16:creationId xmlns:a16="http://schemas.microsoft.com/office/drawing/2014/main" id="{A08BA27B-E7C7-356C-2C13-6C73DCFC0D45}"/>
              </a:ext>
            </a:extLst>
          </p:cNvPr>
          <p:cNvSpPr txBox="1">
            <a:spLocks/>
          </p:cNvSpPr>
          <p:nvPr/>
        </p:nvSpPr>
        <p:spPr>
          <a:xfrm>
            <a:off x="1499624" y="286192"/>
            <a:ext cx="8973556" cy="11146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12420" indent="-312420"/>
            <a:r>
              <a:rPr lang="en-GB" sz="3200" b="1"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rPr>
              <a:t>Building Capacity through Community Care -  Further Faster</a:t>
            </a:r>
            <a:endParaRPr lang="en-US" sz="3200" b="1"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025968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727434" y="1298166"/>
            <a:ext cx="10737131" cy="3970318"/>
          </a:xfrm>
          <a:prstGeom prst="rect">
            <a:avLst/>
          </a:prstGeom>
          <a:noFill/>
        </p:spPr>
        <p:txBody>
          <a:bodyPr wrap="square" rtlCol="0">
            <a:spAutoFit/>
          </a:bodyPr>
          <a:lstStyle/>
          <a:p>
            <a:pPr algn="ctr"/>
            <a:endParaRPr lang="en-GB" b="1" dirty="0"/>
          </a:p>
          <a:p>
            <a:pPr marL="342900" indent="-342900">
              <a:buFont typeface="Arial" panose="020B0604020202020204" pitchFamily="34" charset="0"/>
              <a:buChar char="•"/>
            </a:pPr>
            <a:r>
              <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rPr>
              <a:t>Accommodation for Child Refugees</a:t>
            </a:r>
            <a:r>
              <a:rPr lang="en-GB" sz="2400" dirty="0">
                <a:effectLst/>
                <a:latin typeface="Arial" panose="020B0604020202020204" pitchFamily="34" charset="0"/>
                <a:ea typeface="Calibri" panose="020F0502020204030204" pitchFamily="34" charset="0"/>
                <a:cs typeface="Times New Roman" panose="02020603050405020304" pitchFamily="18" charset="0"/>
              </a:rPr>
              <a:t> - Look at what capacity is available in each county and opportunities for joint arrangements.</a:t>
            </a:r>
          </a:p>
          <a:p>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GB" sz="2400" dirty="0">
                <a:solidFill>
                  <a:srgbClr val="1F1F1F"/>
                </a:solidFill>
                <a:latin typeface="Arial" panose="020B0604020202020204" pitchFamily="34" charset="0"/>
                <a:ea typeface="Calibri" panose="020F0502020204030204" pitchFamily="34" charset="0"/>
                <a:cs typeface="Times New Roman" panose="02020603050405020304" pitchFamily="18" charset="0"/>
              </a:rPr>
              <a:t>Group has faced challenges in taking the work programme forward due conflicting priorities and opportunities to meet as a group.  The group are looking at ways of addressing these challenges.</a:t>
            </a:r>
            <a:endParaRPr lang="en-GB" sz="2400" dirty="0">
              <a:solidFill>
                <a:srgbClr val="1F1F1F"/>
              </a:solidFill>
              <a:effectLst/>
              <a:latin typeface="Arial" panose="020B0604020202020204" pitchFamily="34" charset="0"/>
              <a:ea typeface="Calibri" panose="020F0502020204030204" pitchFamily="34" charset="0"/>
              <a:cs typeface="Times New Roman" panose="02020603050405020304" pitchFamily="18" charset="0"/>
            </a:endParaRPr>
          </a:p>
          <a:p>
            <a:pPr algn="ctr"/>
            <a:endParaRPr lang="en-GB" b="1" dirty="0"/>
          </a:p>
          <a:p>
            <a:pPr algn="ctr"/>
            <a:endParaRPr lang="en-GB" b="1" dirty="0"/>
          </a:p>
          <a:p>
            <a:pPr algn="ctr"/>
            <a:endParaRPr lang="en-GB" b="1" dirty="0"/>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6</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itle 4">
            <a:extLst>
              <a:ext uri="{FF2B5EF4-FFF2-40B4-BE49-F238E27FC236}">
                <a16:creationId xmlns:a16="http://schemas.microsoft.com/office/drawing/2014/main" id="{15A41F84-A5CB-7501-09A5-CFDD5869BF59}"/>
              </a:ext>
            </a:extLst>
          </p:cNvPr>
          <p:cNvSpPr txBox="1">
            <a:spLocks/>
          </p:cNvSpPr>
          <p:nvPr/>
        </p:nvSpPr>
        <p:spPr>
          <a:xfrm>
            <a:off x="2052638" y="557041"/>
            <a:ext cx="7929562" cy="57308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b="1" dirty="0">
                <a:latin typeface="Arial" panose="020B0604020202020204" pitchFamily="34" charset="0"/>
                <a:cs typeface="Arial" panose="020B0604020202020204" pitchFamily="34" charset="0"/>
              </a:rPr>
              <a:t>Future Workplan</a:t>
            </a:r>
            <a:endParaRPr lang="en-GB"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20684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424</Words>
  <Application>Microsoft Office PowerPoint</Application>
  <PresentationFormat>Widescreen</PresentationFormat>
  <Paragraphs>73</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Narrow</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Brooke (Hywel Dda UHB - Project Support Officer - Mid Wales Joint Committee)</dc:creator>
  <cp:lastModifiedBy>Nia Williams (Hywel Dda Health Board - Programme Manager)</cp:lastModifiedBy>
  <cp:revision>8</cp:revision>
  <dcterms:created xsi:type="dcterms:W3CDTF">2023-06-30T09:11:08Z</dcterms:created>
  <dcterms:modified xsi:type="dcterms:W3CDTF">2023-10-27T12:53:46Z</dcterms:modified>
</cp:coreProperties>
</file>